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310" r:id="rId3"/>
    <p:sldId id="261" r:id="rId4"/>
    <p:sldId id="274" r:id="rId5"/>
    <p:sldId id="311" r:id="rId6"/>
    <p:sldId id="273" r:id="rId7"/>
    <p:sldId id="323" r:id="rId8"/>
    <p:sldId id="282" r:id="rId9"/>
    <p:sldId id="285" r:id="rId10"/>
    <p:sldId id="325" r:id="rId11"/>
    <p:sldId id="287" r:id="rId12"/>
    <p:sldId id="324" r:id="rId13"/>
    <p:sldId id="326" r:id="rId14"/>
    <p:sldId id="318" r:id="rId15"/>
    <p:sldId id="327" r:id="rId16"/>
  </p:sldIdLst>
  <p:sldSz cx="12192000" cy="6858000"/>
  <p:notesSz cx="6797675" cy="992822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572"/>
    <a:srgbClr val="307ABD"/>
    <a:srgbClr val="44418A"/>
    <a:srgbClr val="024594"/>
    <a:srgbClr val="006847"/>
    <a:srgbClr val="CE1126"/>
    <a:srgbClr val="E31E24"/>
    <a:srgbClr val="AAFF1E"/>
    <a:srgbClr val="0E51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89493" autoAdjust="0"/>
  </p:normalViewPr>
  <p:slideViewPr>
    <p:cSldViewPr snapToGrid="0" showGuides="1">
      <p:cViewPr varScale="1">
        <p:scale>
          <a:sx n="71" d="100"/>
          <a:sy n="71" d="100"/>
        </p:scale>
        <p:origin x="994" y="67"/>
      </p:cViewPr>
      <p:guideLst/>
    </p:cSldViewPr>
  </p:slideViewPr>
  <p:notesTextViewPr>
    <p:cViewPr>
      <p:scale>
        <a:sx n="3" d="2"/>
        <a:sy n="3" d="2"/>
      </p:scale>
      <p:origin x="0" y="0"/>
    </p:cViewPr>
  </p:notesTextViewPr>
  <p:sorterViewPr>
    <p:cViewPr>
      <p:scale>
        <a:sx n="125" d="100"/>
        <a:sy n="125" d="100"/>
      </p:scale>
      <p:origin x="0" y="-971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'[cfrVariIniettori.xlsx]250 gs'!$C$3</c:f>
              <c:strCache>
                <c:ptCount val="1"/>
                <c:pt idx="0">
                  <c:v>No-Wave 2,5
(cod. D0637A0250-A00A)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'[cfrVariIniettori.xlsx]250 gs'!$B$4:$B$12</c:f>
              <c:numCache>
                <c:formatCode>General</c:formatCode>
                <c:ptCount val="9"/>
                <c:pt idx="0">
                  <c:v>100</c:v>
                </c:pt>
                <c:pt idx="1">
                  <c:v>150</c:v>
                </c:pt>
                <c:pt idx="2">
                  <c:v>200</c:v>
                </c:pt>
                <c:pt idx="3">
                  <c:v>250</c:v>
                </c:pt>
                <c:pt idx="4">
                  <c:v>300</c:v>
                </c:pt>
                <c:pt idx="5">
                  <c:v>350</c:v>
                </c:pt>
                <c:pt idx="6">
                  <c:v>400</c:v>
                </c:pt>
                <c:pt idx="7">
                  <c:v>450</c:v>
                </c:pt>
                <c:pt idx="8">
                  <c:v>500</c:v>
                </c:pt>
              </c:numCache>
            </c:numRef>
          </c:xVal>
          <c:yVal>
            <c:numRef>
              <c:f>'[cfrVariIniettori.xlsx]250 gs'!$C$4:$C$12</c:f>
              <c:numCache>
                <c:formatCode>General</c:formatCode>
                <c:ptCount val="9"/>
                <c:pt idx="0">
                  <c:v>144</c:v>
                </c:pt>
                <c:pt idx="1">
                  <c:v>146</c:v>
                </c:pt>
                <c:pt idx="2">
                  <c:v>148</c:v>
                </c:pt>
                <c:pt idx="3">
                  <c:v>153</c:v>
                </c:pt>
                <c:pt idx="4">
                  <c:v>155</c:v>
                </c:pt>
                <c:pt idx="5">
                  <c:v>157</c:v>
                </c:pt>
                <c:pt idx="6">
                  <c:v>159</c:v>
                </c:pt>
                <c:pt idx="7">
                  <c:v>163</c:v>
                </c:pt>
                <c:pt idx="8">
                  <c:v>166</c:v>
                </c:pt>
              </c:numCache>
            </c:numRef>
          </c:yVal>
          <c:smooth val="0"/>
          <c:extLst>
            <c:ext xmlns:c16="http://schemas.microsoft.com/office/drawing/2014/chart" uri="{C3380CC4-5D6E-409C-BE32-E72D297353CC}">
              <c16:uniqueId val="{00000000-B5C9-4C1A-A90D-C7F4D77B8769}"/>
            </c:ext>
          </c:extLst>
        </c:ser>
        <c:ser>
          <c:idx val="1"/>
          <c:order val="1"/>
          <c:tx>
            <c:strRef>
              <c:f>'[cfrVariIniettori.xlsx]250 gs'!$D$3</c:f>
              <c:strCache>
                <c:ptCount val="1"/>
                <c:pt idx="0">
                  <c:v>Fisso 2 mm
(cod. C0607A0100-A00A)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'[cfrVariIniettori.xlsx]250 gs'!$B$4:$B$12</c:f>
              <c:numCache>
                <c:formatCode>General</c:formatCode>
                <c:ptCount val="9"/>
                <c:pt idx="0">
                  <c:v>100</c:v>
                </c:pt>
                <c:pt idx="1">
                  <c:v>150</c:v>
                </c:pt>
                <c:pt idx="2">
                  <c:v>200</c:v>
                </c:pt>
                <c:pt idx="3">
                  <c:v>250</c:v>
                </c:pt>
                <c:pt idx="4">
                  <c:v>300</c:v>
                </c:pt>
                <c:pt idx="5">
                  <c:v>350</c:v>
                </c:pt>
                <c:pt idx="6">
                  <c:v>400</c:v>
                </c:pt>
                <c:pt idx="7">
                  <c:v>450</c:v>
                </c:pt>
                <c:pt idx="8">
                  <c:v>500</c:v>
                </c:pt>
              </c:numCache>
            </c:numRef>
          </c:xVal>
          <c:yVal>
            <c:numRef>
              <c:f>'[cfrVariIniettori.xlsx]250 gs'!$D$4:$D$12</c:f>
              <c:numCache>
                <c:formatCode>General</c:formatCode>
                <c:ptCount val="9"/>
                <c:pt idx="0">
                  <c:v>43</c:v>
                </c:pt>
                <c:pt idx="1">
                  <c:v>68</c:v>
                </c:pt>
                <c:pt idx="2">
                  <c:v>104</c:v>
                </c:pt>
                <c:pt idx="3">
                  <c:v>150</c:v>
                </c:pt>
                <c:pt idx="4">
                  <c:v>200</c:v>
                </c:pt>
              </c:numCache>
            </c:numRef>
          </c:yVal>
          <c:smooth val="0"/>
          <c:extLst>
            <c:ext xmlns:c16="http://schemas.microsoft.com/office/drawing/2014/chart" uri="{C3380CC4-5D6E-409C-BE32-E72D297353CC}">
              <c16:uniqueId val="{00000001-B5C9-4C1A-A90D-C7F4D77B8769}"/>
            </c:ext>
          </c:extLst>
        </c:ser>
        <c:ser>
          <c:idx val="2"/>
          <c:order val="2"/>
          <c:tx>
            <c:strRef>
              <c:f>'[cfrVariIniettori.xlsx]250 gs'!$E$3</c:f>
              <c:strCache>
                <c:ptCount val="1"/>
                <c:pt idx="0">
                  <c:v>LF 2 mm
(cod.  C0621A0201-A20A)</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'[cfrVariIniettori.xlsx]250 gs'!$B$4:$B$12</c:f>
              <c:numCache>
                <c:formatCode>General</c:formatCode>
                <c:ptCount val="9"/>
                <c:pt idx="0">
                  <c:v>100</c:v>
                </c:pt>
                <c:pt idx="1">
                  <c:v>150</c:v>
                </c:pt>
                <c:pt idx="2">
                  <c:v>200</c:v>
                </c:pt>
                <c:pt idx="3">
                  <c:v>250</c:v>
                </c:pt>
                <c:pt idx="4">
                  <c:v>300</c:v>
                </c:pt>
                <c:pt idx="5">
                  <c:v>350</c:v>
                </c:pt>
                <c:pt idx="6">
                  <c:v>400</c:v>
                </c:pt>
                <c:pt idx="7">
                  <c:v>450</c:v>
                </c:pt>
                <c:pt idx="8">
                  <c:v>500</c:v>
                </c:pt>
              </c:numCache>
            </c:numRef>
          </c:xVal>
          <c:yVal>
            <c:numRef>
              <c:f>'[cfrVariIniettori.xlsx]250 gs'!$E$4:$E$12</c:f>
              <c:numCache>
                <c:formatCode>General</c:formatCode>
                <c:ptCount val="9"/>
                <c:pt idx="0">
                  <c:v>68</c:v>
                </c:pt>
                <c:pt idx="1">
                  <c:v>90</c:v>
                </c:pt>
                <c:pt idx="2">
                  <c:v>112</c:v>
                </c:pt>
                <c:pt idx="3">
                  <c:v>150</c:v>
                </c:pt>
                <c:pt idx="4">
                  <c:v>190</c:v>
                </c:pt>
                <c:pt idx="5">
                  <c:v>215</c:v>
                </c:pt>
              </c:numCache>
            </c:numRef>
          </c:yVal>
          <c:smooth val="0"/>
          <c:extLst>
            <c:ext xmlns:c16="http://schemas.microsoft.com/office/drawing/2014/chart" uri="{C3380CC4-5D6E-409C-BE32-E72D297353CC}">
              <c16:uniqueId val="{00000002-B5C9-4C1A-A90D-C7F4D77B8769}"/>
            </c:ext>
          </c:extLst>
        </c:ser>
        <c:ser>
          <c:idx val="3"/>
          <c:order val="3"/>
          <c:tx>
            <c:strRef>
              <c:f>'[cfrVariIniettori.xlsx]250 gs'!$F$3</c:f>
              <c:strCache>
                <c:ptCount val="1"/>
                <c:pt idx="0">
                  <c:v>Orange 2 mm
(cod. Z15400PA0)</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'[cfrVariIniettori.xlsx]250 gs'!$B$4:$B$12</c:f>
              <c:numCache>
                <c:formatCode>General</c:formatCode>
                <c:ptCount val="9"/>
                <c:pt idx="0">
                  <c:v>100</c:v>
                </c:pt>
                <c:pt idx="1">
                  <c:v>150</c:v>
                </c:pt>
                <c:pt idx="2">
                  <c:v>200</c:v>
                </c:pt>
                <c:pt idx="3">
                  <c:v>250</c:v>
                </c:pt>
                <c:pt idx="4">
                  <c:v>300</c:v>
                </c:pt>
                <c:pt idx="5">
                  <c:v>350</c:v>
                </c:pt>
                <c:pt idx="6">
                  <c:v>400</c:v>
                </c:pt>
                <c:pt idx="7">
                  <c:v>450</c:v>
                </c:pt>
                <c:pt idx="8">
                  <c:v>500</c:v>
                </c:pt>
              </c:numCache>
            </c:numRef>
          </c:xVal>
          <c:yVal>
            <c:numRef>
              <c:f>'[cfrVariIniettori.xlsx]250 gs'!$F$4:$F$12</c:f>
              <c:numCache>
                <c:formatCode>General</c:formatCode>
                <c:ptCount val="9"/>
                <c:pt idx="0">
                  <c:v>93</c:v>
                </c:pt>
                <c:pt idx="1">
                  <c:v>113</c:v>
                </c:pt>
                <c:pt idx="2">
                  <c:v>132</c:v>
                </c:pt>
                <c:pt idx="3">
                  <c:v>150</c:v>
                </c:pt>
                <c:pt idx="4">
                  <c:v>171</c:v>
                </c:pt>
                <c:pt idx="5">
                  <c:v>220</c:v>
                </c:pt>
              </c:numCache>
            </c:numRef>
          </c:yVal>
          <c:smooth val="0"/>
          <c:extLst>
            <c:ext xmlns:c16="http://schemas.microsoft.com/office/drawing/2014/chart" uri="{C3380CC4-5D6E-409C-BE32-E72D297353CC}">
              <c16:uniqueId val="{00000003-B5C9-4C1A-A90D-C7F4D77B8769}"/>
            </c:ext>
          </c:extLst>
        </c:ser>
        <c:dLbls>
          <c:showLegendKey val="0"/>
          <c:showVal val="0"/>
          <c:showCatName val="0"/>
          <c:showSerName val="0"/>
          <c:showPercent val="0"/>
          <c:showBubbleSize val="0"/>
        </c:dLbls>
        <c:axId val="435468632"/>
        <c:axId val="435472552"/>
      </c:scatterChart>
      <c:valAx>
        <c:axId val="435468632"/>
        <c:scaling>
          <c:orientation val="minMax"/>
          <c:max val="500"/>
          <c:min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it-IT" sz="1400" baseline="0"/>
                  <a:t>Flowrate [g/s]</a:t>
                </a:r>
                <a:endParaRPr lang="it-IT" sz="140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35472552"/>
        <c:crosses val="autoZero"/>
        <c:crossBetween val="midCat"/>
      </c:valAx>
      <c:valAx>
        <c:axId val="435472552"/>
        <c:scaling>
          <c:orientation val="minMax"/>
          <c:max val="2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it-IT" sz="1400"/>
                  <a:t>pressure[bar]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354686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9T16:48:46.767"/>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9T16:48:47.391"/>
    </inkml:context>
    <inkml:brush xml:id="br0">
      <inkml:brushProperty name="width" value="0.05" units="cm"/>
      <inkml:brushProperty name="height" value="0.05" units="cm"/>
      <inkml:brushProperty name="color" value="#E71224"/>
    </inkml:brush>
  </inkml:definitions>
  <inkml:trace contextRef="#ctx0" brushRef="#br0">1 0 24575,'0'10'0,"0"3"-8191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0F4F3568-2014-4440-B023-03A85D53DF35}" type="datetimeFigureOut">
              <a:rPr lang="it-IT" smtClean="0"/>
              <a:t>17/07/2024</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B9C5C5C2-B055-4A4A-8E48-31AA94C4968F}" type="slidenum">
              <a:rPr lang="it-IT" smtClean="0"/>
              <a:t>‹#›</a:t>
            </a:fld>
            <a:endParaRPr lang="it-IT"/>
          </a:p>
        </p:txBody>
      </p:sp>
    </p:spTree>
    <p:extLst>
      <p:ext uri="{BB962C8B-B14F-4D97-AF65-F5344CB8AC3E}">
        <p14:creationId xmlns:p14="http://schemas.microsoft.com/office/powerpoint/2010/main" val="3064386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Negli ultimi anni vediamo sempre più l’attenzione rivolta all’efficienza energetica dei dispositivi elettrici, per la salvaguardia del nostro pianeta, e per garantire un risparmio economico agli utilizzatori dei dispositivi che consumano energia, in questo caso, frigoriferi.</a:t>
            </a:r>
          </a:p>
        </p:txBody>
      </p:sp>
      <p:sp>
        <p:nvSpPr>
          <p:cNvPr id="4" name="Segnaposto numero diapositiva 3"/>
          <p:cNvSpPr>
            <a:spLocks noGrp="1"/>
          </p:cNvSpPr>
          <p:nvPr>
            <p:ph type="sldNum" sz="quarter" idx="5"/>
          </p:nvPr>
        </p:nvSpPr>
        <p:spPr/>
        <p:txBody>
          <a:bodyPr/>
          <a:lstStyle/>
          <a:p>
            <a:fld id="{B9C5C5C2-B055-4A4A-8E48-31AA94C4968F}" type="slidenum">
              <a:rPr lang="it-IT" smtClean="0"/>
              <a:t>2</a:t>
            </a:fld>
            <a:endParaRPr lang="it-IT"/>
          </a:p>
        </p:txBody>
      </p:sp>
    </p:spTree>
    <p:extLst>
      <p:ext uri="{BB962C8B-B14F-4D97-AF65-F5344CB8AC3E}">
        <p14:creationId xmlns:p14="http://schemas.microsoft.com/office/powerpoint/2010/main" val="3177524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Il controllo della temperatura è da sempre un fattore determinante nel processo di utilizzo delle formulazioni poliuretaniche, questo aspetto diventa ancora più cruciale quando si parla di chimica con alta reattività. Perdendo di vista il controllo della temperatura, soprattutto in deriva alta, si rischia di non riuscire a tenere la reazione sotto controllo, il tempo di crema potrebbe diminuire fino al raggiungimento dello zero. In aggiunta ai sistemi di termoregolazione già esistenti nelle macchine, un</a:t>
            </a:r>
            <a:r>
              <a:rPr lang="it-IT" baseline="0" dirty="0"/>
              <a:t> circuito di ricircolo indipendente in bassa pressione aiuta il mantenimento di una corretta temperatura.</a:t>
            </a:r>
            <a:endParaRPr lang="it-IT" dirty="0"/>
          </a:p>
          <a:p>
            <a:endParaRPr lang="en-GB" dirty="0"/>
          </a:p>
        </p:txBody>
      </p:sp>
      <p:sp>
        <p:nvSpPr>
          <p:cNvPr id="4" name="Segnaposto numero diapositiva 3"/>
          <p:cNvSpPr>
            <a:spLocks noGrp="1"/>
          </p:cNvSpPr>
          <p:nvPr>
            <p:ph type="sldNum" sz="quarter" idx="5"/>
          </p:nvPr>
        </p:nvSpPr>
        <p:spPr/>
        <p:txBody>
          <a:bodyPr/>
          <a:lstStyle/>
          <a:p>
            <a:fld id="{B9C5C5C2-B055-4A4A-8E48-31AA94C4968F}" type="slidenum">
              <a:rPr lang="it-IT" smtClean="0"/>
              <a:t>12</a:t>
            </a:fld>
            <a:endParaRPr lang="it-IT"/>
          </a:p>
        </p:txBody>
      </p:sp>
    </p:spTree>
    <p:extLst>
      <p:ext uri="{BB962C8B-B14F-4D97-AF65-F5344CB8AC3E}">
        <p14:creationId xmlns:p14="http://schemas.microsoft.com/office/powerpoint/2010/main" val="3987638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Il controllo della temperatura è da sempre un fattore determinante nel processo di utilizzo delle formulazioni poliuretaniche, questo aspetto diventa ancora più cruciale quando si parla di chimica con alta reattività. Perdendo di vista il controllo della temperatura, soprattutto in deriva alta, si rischia di non riuscire a tenere la reazione sotto controllo, il tempo di crema potrebbe diminuire fino al raggiungimento dello zero. In aggiunta ai sistemi di termoregolazione già esistenti nelle macchine, gli scambiatori di alta pressione possono aiutare a mantenere la temperatura ideale.</a:t>
            </a:r>
          </a:p>
          <a:p>
            <a:endParaRPr lang="en-GB" dirty="0"/>
          </a:p>
        </p:txBody>
      </p:sp>
      <p:sp>
        <p:nvSpPr>
          <p:cNvPr id="4" name="Segnaposto numero diapositiva 3"/>
          <p:cNvSpPr>
            <a:spLocks noGrp="1"/>
          </p:cNvSpPr>
          <p:nvPr>
            <p:ph type="sldNum" sz="quarter" idx="5"/>
          </p:nvPr>
        </p:nvSpPr>
        <p:spPr/>
        <p:txBody>
          <a:bodyPr/>
          <a:lstStyle/>
          <a:p>
            <a:fld id="{B9C5C5C2-B055-4A4A-8E48-31AA94C4968F}" type="slidenum">
              <a:rPr lang="it-IT" smtClean="0"/>
              <a:t>13</a:t>
            </a:fld>
            <a:endParaRPr lang="it-IT"/>
          </a:p>
        </p:txBody>
      </p:sp>
    </p:spTree>
    <p:extLst>
      <p:ext uri="{BB962C8B-B14F-4D97-AF65-F5344CB8AC3E}">
        <p14:creationId xmlns:p14="http://schemas.microsoft.com/office/powerpoint/2010/main" val="161607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eaLnBrk="1" hangingPunct="1"/>
            <a:r>
              <a:rPr lang="it-IT" altLang="it-IT" dirty="0">
                <a:latin typeface="Times New Roman" pitchFamily="18" charset="0"/>
              </a:rPr>
              <a:t>The </a:t>
            </a:r>
            <a:r>
              <a:rPr lang="it-IT" altLang="it-IT" dirty="0" err="1">
                <a:latin typeface="Times New Roman" pitchFamily="18" charset="0"/>
              </a:rPr>
              <a:t>presentation</a:t>
            </a:r>
            <a:r>
              <a:rPr lang="it-IT" altLang="it-IT" dirty="0">
                <a:latin typeface="Times New Roman" pitchFamily="18" charset="0"/>
              </a:rPr>
              <a:t> </a:t>
            </a:r>
            <a:r>
              <a:rPr lang="it-IT" altLang="it-IT" dirty="0" err="1">
                <a:latin typeface="Times New Roman" pitchFamily="18" charset="0"/>
              </a:rPr>
              <a:t>has</a:t>
            </a:r>
            <a:r>
              <a:rPr lang="it-IT" altLang="it-IT" dirty="0">
                <a:latin typeface="Times New Roman" pitchFamily="18" charset="0"/>
              </a:rPr>
              <a:t> </a:t>
            </a:r>
            <a:r>
              <a:rPr lang="it-IT" altLang="it-IT" dirty="0" err="1">
                <a:latin typeface="Times New Roman" pitchFamily="18" charset="0"/>
              </a:rPr>
              <a:t>shown</a:t>
            </a:r>
            <a:r>
              <a:rPr lang="it-IT" altLang="it-IT" dirty="0">
                <a:latin typeface="Times New Roman" pitchFamily="18" charset="0"/>
              </a:rPr>
              <a:t> </a:t>
            </a:r>
            <a:r>
              <a:rPr lang="it-IT" altLang="it-IT" dirty="0" err="1">
                <a:latin typeface="Times New Roman" pitchFamily="18" charset="0"/>
              </a:rPr>
              <a:t>that</a:t>
            </a:r>
            <a:r>
              <a:rPr lang="it-IT" altLang="it-IT" baseline="0" dirty="0">
                <a:latin typeface="Times New Roman" pitchFamily="18" charset="0"/>
              </a:rPr>
              <a:t> a </a:t>
            </a:r>
            <a:r>
              <a:rPr lang="it-IT" altLang="it-IT" baseline="0" dirty="0" err="1">
                <a:latin typeface="Times New Roman" pitchFamily="18" charset="0"/>
              </a:rPr>
              <a:t>remarkably</a:t>
            </a:r>
            <a:r>
              <a:rPr lang="it-IT" altLang="it-IT" baseline="0" dirty="0">
                <a:latin typeface="Times New Roman" pitchFamily="18" charset="0"/>
              </a:rPr>
              <a:t> diverse set of </a:t>
            </a:r>
            <a:r>
              <a:rPr lang="it-IT" altLang="it-IT" baseline="0" dirty="0" err="1">
                <a:latin typeface="Times New Roman" pitchFamily="18" charset="0"/>
              </a:rPr>
              <a:t>machineries</a:t>
            </a:r>
            <a:r>
              <a:rPr lang="it-IT" altLang="it-IT" baseline="0" dirty="0">
                <a:latin typeface="Times New Roman" pitchFamily="18" charset="0"/>
              </a:rPr>
              <a:t> </a:t>
            </a:r>
            <a:r>
              <a:rPr lang="it-IT" altLang="it-IT" baseline="0" dirty="0" err="1">
                <a:latin typeface="Times New Roman" pitchFamily="18" charset="0"/>
              </a:rPr>
              <a:t>is</a:t>
            </a:r>
            <a:r>
              <a:rPr lang="it-IT" altLang="it-IT" baseline="0" dirty="0">
                <a:latin typeface="Times New Roman" pitchFamily="18" charset="0"/>
              </a:rPr>
              <a:t> </a:t>
            </a:r>
            <a:r>
              <a:rPr lang="it-IT" altLang="it-IT" baseline="0" dirty="0" err="1">
                <a:latin typeface="Times New Roman" pitchFamily="18" charset="0"/>
              </a:rPr>
              <a:t>available</a:t>
            </a:r>
            <a:r>
              <a:rPr lang="it-IT" altLang="it-IT" baseline="0" dirty="0">
                <a:latin typeface="Times New Roman" pitchFamily="18" charset="0"/>
              </a:rPr>
              <a:t> to </a:t>
            </a:r>
            <a:r>
              <a:rPr lang="it-IT" altLang="it-IT" baseline="0" dirty="0" err="1">
                <a:latin typeface="Times New Roman" pitchFamily="18" charset="0"/>
              </a:rPr>
              <a:t>mould</a:t>
            </a:r>
            <a:r>
              <a:rPr lang="it-IT" altLang="it-IT" baseline="0" dirty="0">
                <a:latin typeface="Times New Roman" pitchFamily="18" charset="0"/>
              </a:rPr>
              <a:t> </a:t>
            </a:r>
            <a:r>
              <a:rPr lang="it-IT" altLang="it-IT" baseline="0" dirty="0" err="1">
                <a:latin typeface="Times New Roman" pitchFamily="18" charset="0"/>
              </a:rPr>
              <a:t>composites</a:t>
            </a:r>
            <a:r>
              <a:rPr lang="it-IT" altLang="it-IT" baseline="0" dirty="0">
                <a:latin typeface="Times New Roman" pitchFamily="18" charset="0"/>
              </a:rPr>
              <a:t> in a </a:t>
            </a:r>
            <a:r>
              <a:rPr lang="it-IT" altLang="it-IT" baseline="0" dirty="0" err="1">
                <a:latin typeface="Times New Roman" pitchFamily="18" charset="0"/>
              </a:rPr>
              <a:t>productive</a:t>
            </a:r>
            <a:r>
              <a:rPr lang="it-IT" altLang="it-IT" baseline="0" dirty="0">
                <a:latin typeface="Times New Roman" pitchFamily="18" charset="0"/>
              </a:rPr>
              <a:t> and </a:t>
            </a:r>
            <a:r>
              <a:rPr lang="it-IT" altLang="it-IT" baseline="0" dirty="0" err="1">
                <a:latin typeface="Times New Roman" pitchFamily="18" charset="0"/>
              </a:rPr>
              <a:t>automated</a:t>
            </a:r>
            <a:r>
              <a:rPr lang="it-IT" altLang="it-IT" baseline="0" dirty="0">
                <a:latin typeface="Times New Roman" pitchFamily="18" charset="0"/>
              </a:rPr>
              <a:t> way.</a:t>
            </a:r>
          </a:p>
          <a:p>
            <a:pPr eaLnBrk="1" hangingPunct="1"/>
            <a:r>
              <a:rPr lang="it-IT" altLang="it-IT" baseline="0" dirty="0">
                <a:latin typeface="Times New Roman" pitchFamily="18" charset="0"/>
              </a:rPr>
              <a:t>At the </a:t>
            </a:r>
            <a:r>
              <a:rPr lang="it-IT" altLang="it-IT" baseline="0" dirty="0" err="1">
                <a:latin typeface="Times New Roman" pitchFamily="18" charset="0"/>
              </a:rPr>
              <a:t>same</a:t>
            </a:r>
            <a:r>
              <a:rPr lang="it-IT" altLang="it-IT" baseline="0" dirty="0">
                <a:latin typeface="Times New Roman" pitchFamily="18" charset="0"/>
              </a:rPr>
              <a:t> time, </a:t>
            </a:r>
            <a:r>
              <a:rPr lang="it-IT" altLang="it-IT" baseline="0" dirty="0" err="1">
                <a:latin typeface="Times New Roman" pitchFamily="18" charset="0"/>
              </a:rPr>
              <a:t>as</a:t>
            </a:r>
            <a:r>
              <a:rPr lang="it-IT" altLang="it-IT" baseline="0" dirty="0">
                <a:latin typeface="Times New Roman" pitchFamily="18" charset="0"/>
              </a:rPr>
              <a:t> </a:t>
            </a:r>
            <a:r>
              <a:rPr lang="it-IT" altLang="it-IT" baseline="0" dirty="0" err="1">
                <a:latin typeface="Times New Roman" pitchFamily="18" charset="0"/>
              </a:rPr>
              <a:t>we</a:t>
            </a:r>
            <a:r>
              <a:rPr lang="it-IT" altLang="it-IT" baseline="0" dirty="0">
                <a:latin typeface="Times New Roman" pitchFamily="18" charset="0"/>
              </a:rPr>
              <a:t> </a:t>
            </a:r>
            <a:r>
              <a:rPr lang="it-IT" altLang="it-IT" baseline="0" dirty="0" err="1">
                <a:latin typeface="Times New Roman" pitchFamily="18" charset="0"/>
              </a:rPr>
              <a:t>have</a:t>
            </a:r>
            <a:r>
              <a:rPr lang="it-IT" altLang="it-IT" baseline="0" dirty="0">
                <a:latin typeface="Times New Roman" pitchFamily="18" charset="0"/>
              </a:rPr>
              <a:t> </a:t>
            </a:r>
            <a:r>
              <a:rPr lang="it-IT" altLang="it-IT" baseline="0" dirty="0" err="1">
                <a:latin typeface="Times New Roman" pitchFamily="18" charset="0"/>
              </a:rPr>
              <a:t>seen</a:t>
            </a:r>
            <a:r>
              <a:rPr lang="it-IT" altLang="it-IT" baseline="0" dirty="0">
                <a:latin typeface="Times New Roman" pitchFamily="18" charset="0"/>
              </a:rPr>
              <a:t> in </a:t>
            </a:r>
            <a:r>
              <a:rPr lang="it-IT" altLang="it-IT" baseline="0" dirty="0" err="1">
                <a:latin typeface="Times New Roman" pitchFamily="18" charset="0"/>
              </a:rPr>
              <a:t>other</a:t>
            </a:r>
            <a:r>
              <a:rPr lang="it-IT" altLang="it-IT" baseline="0" dirty="0">
                <a:latin typeface="Times New Roman" pitchFamily="18" charset="0"/>
              </a:rPr>
              <a:t> </a:t>
            </a:r>
            <a:r>
              <a:rPr lang="it-IT" altLang="it-IT" baseline="0" dirty="0" err="1">
                <a:latin typeface="Times New Roman" pitchFamily="18" charset="0"/>
              </a:rPr>
              <a:t>presentations</a:t>
            </a:r>
            <a:r>
              <a:rPr lang="it-IT" altLang="it-IT" baseline="0" dirty="0">
                <a:latin typeface="Times New Roman" pitchFamily="18" charset="0"/>
              </a:rPr>
              <a:t>, </a:t>
            </a:r>
            <a:r>
              <a:rPr lang="it-IT" altLang="it-IT" baseline="0" dirty="0" err="1">
                <a:latin typeface="Times New Roman" pitchFamily="18" charset="0"/>
              </a:rPr>
              <a:t>chemical</a:t>
            </a:r>
            <a:r>
              <a:rPr lang="it-IT" altLang="it-IT" baseline="0" dirty="0">
                <a:latin typeface="Times New Roman" pitchFamily="18" charset="0"/>
              </a:rPr>
              <a:t> companies are </a:t>
            </a:r>
            <a:r>
              <a:rPr lang="it-IT" altLang="it-IT" baseline="0" dirty="0" err="1">
                <a:latin typeface="Times New Roman" pitchFamily="18" charset="0"/>
              </a:rPr>
              <a:t>making</a:t>
            </a:r>
            <a:r>
              <a:rPr lang="it-IT" altLang="it-IT" baseline="0" dirty="0">
                <a:latin typeface="Times New Roman" pitchFamily="18" charset="0"/>
              </a:rPr>
              <a:t> </a:t>
            </a:r>
            <a:r>
              <a:rPr lang="it-IT" altLang="it-IT" baseline="0" dirty="0" err="1">
                <a:latin typeface="Times New Roman" pitchFamily="18" charset="0"/>
              </a:rPr>
              <a:t>huge</a:t>
            </a:r>
            <a:r>
              <a:rPr lang="it-IT" altLang="it-IT" baseline="0" dirty="0">
                <a:latin typeface="Times New Roman" pitchFamily="18" charset="0"/>
              </a:rPr>
              <a:t> </a:t>
            </a:r>
            <a:r>
              <a:rPr lang="it-IT" altLang="it-IT" baseline="0" dirty="0" err="1">
                <a:latin typeface="Times New Roman" pitchFamily="18" charset="0"/>
              </a:rPr>
              <a:t>steps</a:t>
            </a:r>
            <a:r>
              <a:rPr lang="it-IT" altLang="it-IT" baseline="0" dirty="0">
                <a:latin typeface="Times New Roman" pitchFamily="18" charset="0"/>
              </a:rPr>
              <a:t> </a:t>
            </a:r>
            <a:r>
              <a:rPr lang="it-IT" altLang="it-IT" baseline="0" dirty="0" err="1">
                <a:latin typeface="Times New Roman" pitchFamily="18" charset="0"/>
              </a:rPr>
              <a:t>ahead</a:t>
            </a:r>
            <a:r>
              <a:rPr lang="it-IT" altLang="it-IT" baseline="0" dirty="0">
                <a:latin typeface="Times New Roman" pitchFamily="18" charset="0"/>
              </a:rPr>
              <a:t> </a:t>
            </a:r>
            <a:r>
              <a:rPr lang="it-IT" altLang="it-IT" baseline="0" dirty="0" err="1">
                <a:latin typeface="Times New Roman" pitchFamily="18" charset="0"/>
              </a:rPr>
              <a:t>towards</a:t>
            </a:r>
            <a:r>
              <a:rPr lang="it-IT" altLang="it-IT" baseline="0" dirty="0">
                <a:latin typeface="Times New Roman" pitchFamily="18" charset="0"/>
              </a:rPr>
              <a:t> the </a:t>
            </a:r>
            <a:r>
              <a:rPr lang="it-IT" altLang="it-IT" baseline="0" dirty="0" err="1">
                <a:latin typeface="Times New Roman" pitchFamily="18" charset="0"/>
              </a:rPr>
              <a:t>same</a:t>
            </a:r>
            <a:r>
              <a:rPr lang="it-IT" altLang="it-IT" baseline="0" dirty="0">
                <a:latin typeface="Times New Roman" pitchFamily="18" charset="0"/>
              </a:rPr>
              <a:t> target.</a:t>
            </a:r>
          </a:p>
          <a:p>
            <a:pPr eaLnBrk="1" hangingPunct="1"/>
            <a:r>
              <a:rPr lang="it-IT" altLang="it-IT" baseline="0" dirty="0" err="1">
                <a:latin typeface="Times New Roman" pitchFamily="18" charset="0"/>
              </a:rPr>
              <a:t>These</a:t>
            </a:r>
            <a:r>
              <a:rPr lang="it-IT" altLang="it-IT" baseline="0" dirty="0">
                <a:latin typeface="Times New Roman" pitchFamily="18" charset="0"/>
              </a:rPr>
              <a:t> </a:t>
            </a:r>
            <a:r>
              <a:rPr lang="it-IT" altLang="it-IT" baseline="0" dirty="0" err="1">
                <a:latin typeface="Times New Roman" pitchFamily="18" charset="0"/>
              </a:rPr>
              <a:t>two</a:t>
            </a:r>
            <a:r>
              <a:rPr lang="it-IT" altLang="it-IT" baseline="0" dirty="0">
                <a:latin typeface="Times New Roman" pitchFamily="18" charset="0"/>
              </a:rPr>
              <a:t> </a:t>
            </a:r>
            <a:r>
              <a:rPr lang="it-IT" altLang="it-IT" baseline="0" dirty="0" err="1">
                <a:latin typeface="Times New Roman" pitchFamily="18" charset="0"/>
              </a:rPr>
              <a:t>facts</a:t>
            </a:r>
            <a:r>
              <a:rPr lang="it-IT" altLang="it-IT" baseline="0" dirty="0">
                <a:latin typeface="Times New Roman" pitchFamily="18" charset="0"/>
              </a:rPr>
              <a:t> </a:t>
            </a:r>
            <a:r>
              <a:rPr lang="it-IT" altLang="it-IT" baseline="0" dirty="0" err="1">
                <a:latin typeface="Times New Roman" pitchFamily="18" charset="0"/>
              </a:rPr>
              <a:t>combined</a:t>
            </a:r>
            <a:r>
              <a:rPr lang="it-IT" altLang="it-IT" baseline="0" dirty="0">
                <a:latin typeface="Times New Roman" pitchFamily="18" charset="0"/>
              </a:rPr>
              <a:t> </a:t>
            </a:r>
            <a:r>
              <a:rPr lang="it-IT" altLang="it-IT" baseline="0" dirty="0" err="1">
                <a:latin typeface="Times New Roman" pitchFamily="18" charset="0"/>
              </a:rPr>
              <a:t>together</a:t>
            </a:r>
            <a:r>
              <a:rPr lang="it-IT" altLang="it-IT" baseline="0" dirty="0">
                <a:latin typeface="Times New Roman" pitchFamily="18" charset="0"/>
              </a:rPr>
              <a:t> are </a:t>
            </a:r>
            <a:r>
              <a:rPr lang="it-IT" altLang="it-IT" baseline="0" dirty="0" err="1">
                <a:latin typeface="Times New Roman" pitchFamily="18" charset="0"/>
              </a:rPr>
              <a:t>contributing</a:t>
            </a:r>
            <a:r>
              <a:rPr lang="it-IT" altLang="it-IT" baseline="0" dirty="0">
                <a:latin typeface="Times New Roman" pitchFamily="18" charset="0"/>
              </a:rPr>
              <a:t> to </a:t>
            </a:r>
            <a:r>
              <a:rPr lang="it-IT" altLang="it-IT" baseline="0" dirty="0" err="1">
                <a:latin typeface="Times New Roman" pitchFamily="18" charset="0"/>
              </a:rPr>
              <a:t>make</a:t>
            </a:r>
            <a:r>
              <a:rPr lang="it-IT" altLang="it-IT" baseline="0" dirty="0">
                <a:latin typeface="Times New Roman" pitchFamily="18" charset="0"/>
              </a:rPr>
              <a:t> CFRP mass production a reality </a:t>
            </a:r>
            <a:r>
              <a:rPr lang="it-IT" altLang="it-IT" baseline="0" dirty="0" err="1">
                <a:latin typeface="Times New Roman" pitchFamily="18" charset="0"/>
              </a:rPr>
              <a:t>that</a:t>
            </a:r>
            <a:r>
              <a:rPr lang="it-IT" altLang="it-IT" baseline="0" dirty="0">
                <a:latin typeface="Times New Roman" pitchFamily="18" charset="0"/>
              </a:rPr>
              <a:t> can help </a:t>
            </a:r>
            <a:r>
              <a:rPr lang="it-IT" altLang="it-IT" baseline="0" dirty="0" err="1">
                <a:latin typeface="Times New Roman" pitchFamily="18" charset="0"/>
              </a:rPr>
              <a:t>oems</a:t>
            </a:r>
            <a:r>
              <a:rPr lang="it-IT" altLang="it-IT" baseline="0" dirty="0">
                <a:latin typeface="Times New Roman" pitchFamily="18" charset="0"/>
              </a:rPr>
              <a:t> to exploit the </a:t>
            </a:r>
            <a:r>
              <a:rPr lang="it-IT" altLang="it-IT" baseline="0" dirty="0" err="1">
                <a:latin typeface="Times New Roman" pitchFamily="18" charset="0"/>
              </a:rPr>
              <a:t>many</a:t>
            </a:r>
            <a:r>
              <a:rPr lang="it-IT" altLang="it-IT" baseline="0" dirty="0">
                <a:latin typeface="Times New Roman" pitchFamily="18" charset="0"/>
              </a:rPr>
              <a:t> </a:t>
            </a:r>
            <a:r>
              <a:rPr lang="it-IT" altLang="it-IT" baseline="0" dirty="0" err="1">
                <a:latin typeface="Times New Roman" pitchFamily="18" charset="0"/>
              </a:rPr>
              <a:t>advantages</a:t>
            </a:r>
            <a:r>
              <a:rPr lang="it-IT" altLang="it-IT" baseline="0" dirty="0">
                <a:latin typeface="Times New Roman" pitchFamily="18" charset="0"/>
              </a:rPr>
              <a:t> of CFRP </a:t>
            </a:r>
            <a:r>
              <a:rPr lang="it-IT" altLang="it-IT" baseline="0" dirty="0" err="1">
                <a:latin typeface="Times New Roman" pitchFamily="18" charset="0"/>
              </a:rPr>
              <a:t>if</a:t>
            </a:r>
            <a:r>
              <a:rPr lang="it-IT" altLang="it-IT" baseline="0" dirty="0">
                <a:latin typeface="Times New Roman" pitchFamily="18" charset="0"/>
              </a:rPr>
              <a:t> </a:t>
            </a:r>
            <a:r>
              <a:rPr lang="it-IT" altLang="it-IT" baseline="0" dirty="0" err="1">
                <a:latin typeface="Times New Roman" pitchFamily="18" charset="0"/>
              </a:rPr>
              <a:t>compared</a:t>
            </a:r>
            <a:r>
              <a:rPr lang="it-IT" altLang="it-IT" baseline="0" dirty="0">
                <a:latin typeface="Times New Roman" pitchFamily="18" charset="0"/>
              </a:rPr>
              <a:t> with </a:t>
            </a:r>
            <a:r>
              <a:rPr lang="it-IT" altLang="it-IT" baseline="0" dirty="0" err="1">
                <a:latin typeface="Times New Roman" pitchFamily="18" charset="0"/>
              </a:rPr>
              <a:t>conventional</a:t>
            </a:r>
            <a:r>
              <a:rPr lang="it-IT" altLang="it-IT" baseline="0" dirty="0">
                <a:latin typeface="Times New Roman" pitchFamily="18" charset="0"/>
              </a:rPr>
              <a:t> </a:t>
            </a:r>
            <a:r>
              <a:rPr lang="it-IT" altLang="it-IT" baseline="0" dirty="0" err="1">
                <a:latin typeface="Times New Roman" pitchFamily="18" charset="0"/>
              </a:rPr>
              <a:t>mateirals</a:t>
            </a:r>
            <a:endParaRPr lang="it-IT" altLang="it-IT" dirty="0">
              <a:latin typeface="Times New Roman" pitchFamily="18" charset="0"/>
            </a:endParaRPr>
          </a:p>
          <a:p>
            <a:pPr eaLnBrk="1" hangingPunct="1"/>
            <a:endParaRPr lang="it-IT" altLang="it-IT" dirty="0">
              <a:latin typeface="Times New Roman" pitchFamily="18" charset="0"/>
            </a:endParaRPr>
          </a:p>
        </p:txBody>
      </p:sp>
      <p:sp>
        <p:nvSpPr>
          <p:cNvPr id="4" name="Segnaposto numero diapositiva 3"/>
          <p:cNvSpPr>
            <a:spLocks noGrp="1"/>
          </p:cNvSpPr>
          <p:nvPr>
            <p:ph type="sldNum" sz="quarter" idx="10"/>
          </p:nvPr>
        </p:nvSpPr>
        <p:spPr/>
        <p:txBody>
          <a:bodyPr/>
          <a:lstStyle/>
          <a:p>
            <a:fld id="{A2281A6A-3844-47B2-8207-F4D7B99061EE}" type="slidenum">
              <a:rPr lang="it-IT" smtClean="0"/>
              <a:pPr/>
              <a:t>14</a:t>
            </a:fld>
            <a:endParaRPr lang="it-IT"/>
          </a:p>
        </p:txBody>
      </p:sp>
    </p:spTree>
    <p:extLst>
      <p:ext uri="{BB962C8B-B14F-4D97-AF65-F5344CB8AC3E}">
        <p14:creationId xmlns:p14="http://schemas.microsoft.com/office/powerpoint/2010/main" val="2438886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L’incremento di efficienza energetica passa dalla qualità della schiuma poliuretanica, il cui ruolo in questo processo virtuoso è fondamentale. La conduttività termica è strettamente legata alla struttura cellulare della schiuma, migliore la struttura cellulare, inferiore è il valore di conduttività. </a:t>
            </a:r>
          </a:p>
          <a:p>
            <a:endParaRPr lang="en-GB" dirty="0"/>
          </a:p>
        </p:txBody>
      </p:sp>
      <p:sp>
        <p:nvSpPr>
          <p:cNvPr id="4" name="Segnaposto numero diapositiva 3"/>
          <p:cNvSpPr>
            <a:spLocks noGrp="1"/>
          </p:cNvSpPr>
          <p:nvPr>
            <p:ph type="sldNum" sz="quarter" idx="5"/>
          </p:nvPr>
        </p:nvSpPr>
        <p:spPr/>
        <p:txBody>
          <a:bodyPr/>
          <a:lstStyle/>
          <a:p>
            <a:fld id="{B9C5C5C2-B055-4A4A-8E48-31AA94C4968F}" type="slidenum">
              <a:rPr lang="it-IT" smtClean="0"/>
              <a:t>3</a:t>
            </a:fld>
            <a:endParaRPr lang="it-IT"/>
          </a:p>
        </p:txBody>
      </p:sp>
    </p:spTree>
    <p:extLst>
      <p:ext uri="{BB962C8B-B14F-4D97-AF65-F5344CB8AC3E}">
        <p14:creationId xmlns:p14="http://schemas.microsoft.com/office/powerpoint/2010/main" val="2710301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Sono diversi i metodi utilizzati per diminuire il fattore lambda, il quale determina il potere isolante, in questo caso, le formulazioni rapide. L’utilizzo di formulazioni rapide permette lo sviluppo di celle con volume inferiore rispetto agli standard precedenti. Ciò fa si che le celle abbiano una struttura molto più resistente rispetto alle celle più grandi, le quali, data la loro struttura, tendono a collassare su se stesse, riducendo la quantità di gas necessaria all’isolamento. </a:t>
            </a:r>
          </a:p>
          <a:p>
            <a:endParaRPr lang="en-GB" dirty="0"/>
          </a:p>
        </p:txBody>
      </p:sp>
      <p:sp>
        <p:nvSpPr>
          <p:cNvPr id="4" name="Segnaposto numero diapositiva 3"/>
          <p:cNvSpPr>
            <a:spLocks noGrp="1"/>
          </p:cNvSpPr>
          <p:nvPr>
            <p:ph type="sldNum" sz="quarter" idx="5"/>
          </p:nvPr>
        </p:nvSpPr>
        <p:spPr/>
        <p:txBody>
          <a:bodyPr/>
          <a:lstStyle/>
          <a:p>
            <a:fld id="{B9C5C5C2-B055-4A4A-8E48-31AA94C4968F}" type="slidenum">
              <a:rPr lang="it-IT" smtClean="0"/>
              <a:t>4</a:t>
            </a:fld>
            <a:endParaRPr lang="it-IT"/>
          </a:p>
        </p:txBody>
      </p:sp>
    </p:spTree>
    <p:extLst>
      <p:ext uri="{BB962C8B-B14F-4D97-AF65-F5344CB8AC3E}">
        <p14:creationId xmlns:p14="http://schemas.microsoft.com/office/powerpoint/2010/main" val="118247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In termini pratici, l’utilizzo di una formulazione con alta reattività richiede la necessità di iniettare il quantitativo di schiuma necessario in un tempo molto più ridotto rispetto a quanto fatto in precedenza.</a:t>
            </a:r>
          </a:p>
          <a:p>
            <a:endParaRPr lang="en-GB" dirty="0"/>
          </a:p>
        </p:txBody>
      </p:sp>
      <p:sp>
        <p:nvSpPr>
          <p:cNvPr id="4" name="Segnaposto numero diapositiva 3"/>
          <p:cNvSpPr>
            <a:spLocks noGrp="1"/>
          </p:cNvSpPr>
          <p:nvPr>
            <p:ph type="sldNum" sz="quarter" idx="5"/>
          </p:nvPr>
        </p:nvSpPr>
        <p:spPr/>
        <p:txBody>
          <a:bodyPr/>
          <a:lstStyle/>
          <a:p>
            <a:fld id="{B9C5C5C2-B055-4A4A-8E48-31AA94C4968F}" type="slidenum">
              <a:rPr lang="it-IT" smtClean="0"/>
              <a:t>5</a:t>
            </a:fld>
            <a:endParaRPr lang="it-IT"/>
          </a:p>
        </p:txBody>
      </p:sp>
    </p:spTree>
    <p:extLst>
      <p:ext uri="{BB962C8B-B14F-4D97-AF65-F5344CB8AC3E}">
        <p14:creationId xmlns:p14="http://schemas.microsoft.com/office/powerpoint/2010/main" val="227554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chemeClr val="accent1">
                    <a:lumMod val="75000"/>
                  </a:schemeClr>
                </a:solidFill>
                <a:latin typeface="Arial" panose="020B0604020202020204" pitchFamily="34" charset="0"/>
                <a:cs typeface="Arial" panose="020B0604020202020204" pitchFamily="34" charset="0"/>
              </a:rPr>
              <a:t>In un processo di schiumatura a stampo aperto, come spesso capita per le porte, potrebbe non essere sufficiente incrementare le dimensioni delle componenti tecnologiche della macchina schiumatrice, in quanto l’aumento di portata necessaria al completamento dell’iniezione entro il tempo di crema, potrebbe essere cosi elevato da causare un effetto splash, che avrebbe effetti negativi sulla qualità della schiuma, sulla sicurezza dell’operatore e sulla pulizia dell’area di lavoro.</a:t>
            </a:r>
          </a:p>
          <a:p>
            <a:endParaRPr lang="en-GB" dirty="0"/>
          </a:p>
        </p:txBody>
      </p:sp>
      <p:sp>
        <p:nvSpPr>
          <p:cNvPr id="4" name="Segnaposto numero diapositiva 3"/>
          <p:cNvSpPr>
            <a:spLocks noGrp="1"/>
          </p:cNvSpPr>
          <p:nvPr>
            <p:ph type="sldNum" sz="quarter" idx="5"/>
          </p:nvPr>
        </p:nvSpPr>
        <p:spPr/>
        <p:txBody>
          <a:bodyPr/>
          <a:lstStyle/>
          <a:p>
            <a:fld id="{B9C5C5C2-B055-4A4A-8E48-31AA94C4968F}" type="slidenum">
              <a:rPr lang="it-IT" smtClean="0"/>
              <a:t>6</a:t>
            </a:fld>
            <a:endParaRPr lang="it-IT"/>
          </a:p>
        </p:txBody>
      </p:sp>
    </p:spTree>
    <p:extLst>
      <p:ext uri="{BB962C8B-B14F-4D97-AF65-F5344CB8AC3E}">
        <p14:creationId xmlns:p14="http://schemas.microsoft.com/office/powerpoint/2010/main" val="33465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chemeClr val="accent1">
                    <a:lumMod val="75000"/>
                  </a:schemeClr>
                </a:solidFill>
                <a:latin typeface="Arial" panose="020B0604020202020204" pitchFamily="34" charset="0"/>
                <a:cs typeface="Arial" panose="020B0604020202020204" pitchFamily="34" charset="0"/>
              </a:rPr>
              <a:t>Una delle soluzioni adottate in questo caso è una variazione di portata rapida, che permetta di iniziare la fase di colata senza avere l’effetto “splash”, aumentando repentinamente la portata per concludere la colata entro il tempo di crema.</a:t>
            </a:r>
          </a:p>
          <a:p>
            <a:endParaRPr lang="en-GB" dirty="0"/>
          </a:p>
        </p:txBody>
      </p:sp>
      <p:sp>
        <p:nvSpPr>
          <p:cNvPr id="4" name="Segnaposto numero diapositiva 3"/>
          <p:cNvSpPr>
            <a:spLocks noGrp="1"/>
          </p:cNvSpPr>
          <p:nvPr>
            <p:ph type="sldNum" sz="quarter" idx="5"/>
          </p:nvPr>
        </p:nvSpPr>
        <p:spPr/>
        <p:txBody>
          <a:bodyPr/>
          <a:lstStyle/>
          <a:p>
            <a:fld id="{B9C5C5C2-B055-4A4A-8E48-31AA94C4968F}" type="slidenum">
              <a:rPr lang="it-IT" smtClean="0"/>
              <a:t>7</a:t>
            </a:fld>
            <a:endParaRPr lang="it-IT"/>
          </a:p>
        </p:txBody>
      </p:sp>
    </p:spTree>
    <p:extLst>
      <p:ext uri="{BB962C8B-B14F-4D97-AF65-F5344CB8AC3E}">
        <p14:creationId xmlns:p14="http://schemas.microsoft.com/office/powerpoint/2010/main" val="1104825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a:t>E’ Importante riuscire a mantenere costante la pressione di lavoro durante la fase di cambio rapido di portata.</a:t>
            </a:r>
          </a:p>
          <a:p>
            <a:r>
              <a:rPr lang="it-IT" sz="1200" dirty="0"/>
              <a:t> La linea blu mostra l’andamento ideale della pressione al variare della portata, le altre linee mostrano la tipica variazione con tecnologie precedenti.</a:t>
            </a:r>
          </a:p>
          <a:p>
            <a:endParaRPr lang="en-GB" dirty="0"/>
          </a:p>
        </p:txBody>
      </p:sp>
      <p:sp>
        <p:nvSpPr>
          <p:cNvPr id="4" name="Segnaposto numero diapositiva 3"/>
          <p:cNvSpPr>
            <a:spLocks noGrp="1"/>
          </p:cNvSpPr>
          <p:nvPr>
            <p:ph type="sldNum" sz="quarter" idx="5"/>
          </p:nvPr>
        </p:nvSpPr>
        <p:spPr/>
        <p:txBody>
          <a:bodyPr/>
          <a:lstStyle/>
          <a:p>
            <a:fld id="{B9C5C5C2-B055-4A4A-8E48-31AA94C4968F}" type="slidenum">
              <a:rPr lang="it-IT" smtClean="0"/>
              <a:t>8</a:t>
            </a:fld>
            <a:endParaRPr lang="it-IT"/>
          </a:p>
        </p:txBody>
      </p:sp>
    </p:spTree>
    <p:extLst>
      <p:ext uri="{BB962C8B-B14F-4D97-AF65-F5344CB8AC3E}">
        <p14:creationId xmlns:p14="http://schemas.microsoft.com/office/powerpoint/2010/main" val="3953130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In un processo di schiumatura a stampo chiuso, o per l’iniezione in cabinets, il problema maggiore si evidenzia nel dover iniettare un grosso quantitativo di schiuma in un tempo ridotto, e che riempia in modo omogeneo tutte le intercapedini per garantire una densità più uniforme possibile. Una delle soluzioni adottate per risolvere questo problema è la tecnologia di iniezione multipla e simultanea. La quantità di schiuma, che solitamente veniva iniettata da una sola testa di schiumatura, viene distribuita per un numero di teste che può variare da 2 a 5,</a:t>
            </a:r>
          </a:p>
          <a:p>
            <a:endParaRPr lang="en-GB" dirty="0"/>
          </a:p>
          <a:p>
            <a:endParaRPr lang="en-GB" dirty="0"/>
          </a:p>
        </p:txBody>
      </p:sp>
      <p:sp>
        <p:nvSpPr>
          <p:cNvPr id="4" name="Segnaposto numero diapositiva 3"/>
          <p:cNvSpPr>
            <a:spLocks noGrp="1"/>
          </p:cNvSpPr>
          <p:nvPr>
            <p:ph type="sldNum" sz="quarter" idx="5"/>
          </p:nvPr>
        </p:nvSpPr>
        <p:spPr/>
        <p:txBody>
          <a:bodyPr/>
          <a:lstStyle/>
          <a:p>
            <a:fld id="{B9C5C5C2-B055-4A4A-8E48-31AA94C4968F}" type="slidenum">
              <a:rPr lang="it-IT" smtClean="0"/>
              <a:t>9</a:t>
            </a:fld>
            <a:endParaRPr lang="it-IT"/>
          </a:p>
        </p:txBody>
      </p:sp>
    </p:spTree>
    <p:extLst>
      <p:ext uri="{BB962C8B-B14F-4D97-AF65-F5344CB8AC3E}">
        <p14:creationId xmlns:p14="http://schemas.microsoft.com/office/powerpoint/2010/main" val="345285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tecnologia di iniezione multipla e simultanea, necessita di un sistema di dosaggio adeguato a monte del sistema, che garantisca la ripetitività e la possibilità di utilizzare contemporaneamente 2-3-4 o 5 teste.</a:t>
            </a:r>
          </a:p>
          <a:p>
            <a:endParaRPr lang="en-GB" dirty="0"/>
          </a:p>
        </p:txBody>
      </p:sp>
      <p:sp>
        <p:nvSpPr>
          <p:cNvPr id="4" name="Segnaposto numero diapositiva 3"/>
          <p:cNvSpPr>
            <a:spLocks noGrp="1"/>
          </p:cNvSpPr>
          <p:nvPr>
            <p:ph type="sldNum" sz="quarter" idx="5"/>
          </p:nvPr>
        </p:nvSpPr>
        <p:spPr/>
        <p:txBody>
          <a:bodyPr/>
          <a:lstStyle/>
          <a:p>
            <a:fld id="{B9C5C5C2-B055-4A4A-8E48-31AA94C4968F}" type="slidenum">
              <a:rPr lang="it-IT" smtClean="0"/>
              <a:t>10</a:t>
            </a:fld>
            <a:endParaRPr lang="it-IT"/>
          </a:p>
        </p:txBody>
      </p:sp>
    </p:spTree>
    <p:extLst>
      <p:ext uri="{BB962C8B-B14F-4D97-AF65-F5344CB8AC3E}">
        <p14:creationId xmlns:p14="http://schemas.microsoft.com/office/powerpoint/2010/main" val="3620585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79630-3F50-7D4F-C6F5-214A63CDA581}"/>
              </a:ext>
            </a:extLst>
          </p:cNvPr>
          <p:cNvSpPr>
            <a:spLocks noGrp="1"/>
          </p:cNvSpPr>
          <p:nvPr>
            <p:ph type="ctrTitle"/>
          </p:nvPr>
        </p:nvSpPr>
        <p:spPr>
          <a:xfrm>
            <a:off x="1524000" y="1122363"/>
            <a:ext cx="9144000" cy="2387600"/>
          </a:xfrm>
        </p:spPr>
        <p:txBody>
          <a:bodyPr anchor="b"/>
          <a:lstStyle>
            <a:lvl1pPr algn="ctr">
              <a:defRPr sz="5400">
                <a:solidFill>
                  <a:srgbClr val="44418A"/>
                </a:solidFill>
              </a:defRPr>
            </a:lvl1pPr>
          </a:lstStyle>
          <a:p>
            <a:r>
              <a:rPr lang="en-US" dirty="0"/>
              <a:t>Click to edit Master title style</a:t>
            </a:r>
            <a:endParaRPr lang="it-IT" dirty="0"/>
          </a:p>
        </p:txBody>
      </p:sp>
      <p:sp>
        <p:nvSpPr>
          <p:cNvPr id="3" name="Subtitle 2">
            <a:extLst>
              <a:ext uri="{FF2B5EF4-FFF2-40B4-BE49-F238E27FC236}">
                <a16:creationId xmlns:a16="http://schemas.microsoft.com/office/drawing/2014/main" id="{4D64DDE6-2311-FC67-20E1-FA8C30175CFF}"/>
              </a:ext>
            </a:extLst>
          </p:cNvPr>
          <p:cNvSpPr>
            <a:spLocks noGrp="1"/>
          </p:cNvSpPr>
          <p:nvPr>
            <p:ph type="subTitle" idx="1"/>
          </p:nvPr>
        </p:nvSpPr>
        <p:spPr>
          <a:xfrm>
            <a:off x="1524000" y="3602038"/>
            <a:ext cx="9144000" cy="1655762"/>
          </a:xfrm>
        </p:spPr>
        <p:txBody>
          <a:bodyPr>
            <a:normAutofit/>
          </a:bodyPr>
          <a:lstStyle>
            <a:lvl1pPr marL="0" indent="0" algn="ctr">
              <a:buNone/>
              <a:defRPr sz="2000">
                <a:solidFill>
                  <a:srgbClr val="02459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Tree>
    <p:extLst>
      <p:ext uri="{BB962C8B-B14F-4D97-AF65-F5344CB8AC3E}">
        <p14:creationId xmlns:p14="http://schemas.microsoft.com/office/powerpoint/2010/main" val="11469491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68C09-D350-B802-7579-2048370243EE}"/>
              </a:ext>
            </a:extLst>
          </p:cNvPr>
          <p:cNvSpPr>
            <a:spLocks noGrp="1"/>
          </p:cNvSpPr>
          <p:nvPr>
            <p:ph type="title"/>
          </p:nvPr>
        </p:nvSpPr>
        <p:spPr/>
        <p:txBody>
          <a:bodyPr anchor="t"/>
          <a:lstStyle>
            <a:lvl1pPr>
              <a:defRPr b="1">
                <a:solidFill>
                  <a:srgbClr val="44418A"/>
                </a:solidFill>
              </a:defRPr>
            </a:lvl1pPr>
          </a:lstStyle>
          <a:p>
            <a:r>
              <a:rPr lang="en-US" dirty="0"/>
              <a:t>Click to edit Master title style</a:t>
            </a:r>
            <a:endParaRPr lang="it-IT" dirty="0"/>
          </a:p>
        </p:txBody>
      </p:sp>
      <p:sp>
        <p:nvSpPr>
          <p:cNvPr id="3" name="Content Placeholder 2">
            <a:extLst>
              <a:ext uri="{FF2B5EF4-FFF2-40B4-BE49-F238E27FC236}">
                <a16:creationId xmlns:a16="http://schemas.microsoft.com/office/drawing/2014/main" id="{7B7540D0-5D13-A271-03DD-1E0F6B3721F0}"/>
              </a:ext>
            </a:extLst>
          </p:cNvPr>
          <p:cNvSpPr>
            <a:spLocks noGrp="1"/>
          </p:cNvSpPr>
          <p:nvPr>
            <p:ph idx="1"/>
          </p:nvPr>
        </p:nvSpPr>
        <p:spPr/>
        <p:txBody>
          <a:bodyPr/>
          <a:lstStyle>
            <a:lvl1pPr>
              <a:lnSpc>
                <a:spcPct val="114000"/>
              </a:lnSpc>
              <a:spcBef>
                <a:spcPts val="0"/>
              </a:spcBef>
              <a:spcAft>
                <a:spcPts val="600"/>
              </a:spcAft>
              <a:defRPr/>
            </a:lvl1pPr>
            <a:lvl2pPr>
              <a:lnSpc>
                <a:spcPct val="114000"/>
              </a:lnSpc>
              <a:spcBef>
                <a:spcPts val="0"/>
              </a:spcBef>
              <a:spcAft>
                <a:spcPts val="600"/>
              </a:spcAft>
              <a:defRPr/>
            </a:lvl2pPr>
            <a:lvl3pPr>
              <a:lnSpc>
                <a:spcPct val="114000"/>
              </a:lnSpc>
              <a:spcBef>
                <a:spcPts val="0"/>
              </a:spcBef>
              <a:spcAft>
                <a:spcPts val="600"/>
              </a:spcAft>
              <a:defRPr/>
            </a:lvl3pPr>
            <a:lvl4pPr>
              <a:lnSpc>
                <a:spcPct val="114000"/>
              </a:lnSpc>
              <a:spcBef>
                <a:spcPts val="0"/>
              </a:spcBef>
              <a:spcAft>
                <a:spcPts val="600"/>
              </a:spcAft>
              <a:defRPr/>
            </a:lvl4pPr>
            <a:lvl5pPr>
              <a:lnSpc>
                <a:spcPct val="114000"/>
              </a:lnSpc>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1866511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529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9F852F-0694-2689-D361-C940ED974229}"/>
              </a:ext>
            </a:extLst>
          </p:cNvPr>
          <p:cNvSpPr>
            <a:spLocks noGrp="1"/>
          </p:cNvSpPr>
          <p:nvPr>
            <p:ph type="title"/>
          </p:nvPr>
        </p:nvSpPr>
        <p:spPr>
          <a:xfrm>
            <a:off x="2847827" y="310695"/>
            <a:ext cx="8989291" cy="761463"/>
          </a:xfrm>
          <a:prstGeom prst="rect">
            <a:avLst/>
          </a:prstGeom>
        </p:spPr>
        <p:txBody>
          <a:bodyPr vert="horz" lIns="91440" tIns="45720" rIns="91440" bIns="45720" rtlCol="0" anchor="t">
            <a:normAutofit/>
          </a:bodyPr>
          <a:lstStyle/>
          <a:p>
            <a:r>
              <a:rPr lang="en-US" dirty="0"/>
              <a:t>Click to edit Master title style</a:t>
            </a:r>
            <a:endParaRPr lang="it-IT" dirty="0"/>
          </a:p>
        </p:txBody>
      </p:sp>
      <p:sp>
        <p:nvSpPr>
          <p:cNvPr id="3" name="Text Placeholder 2">
            <a:extLst>
              <a:ext uri="{FF2B5EF4-FFF2-40B4-BE49-F238E27FC236}">
                <a16:creationId xmlns:a16="http://schemas.microsoft.com/office/drawing/2014/main" id="{E5240C48-BAA6-0254-8577-56428CC4E0F2}"/>
              </a:ext>
            </a:extLst>
          </p:cNvPr>
          <p:cNvSpPr>
            <a:spLocks noGrp="1"/>
          </p:cNvSpPr>
          <p:nvPr>
            <p:ph type="body" idx="1"/>
          </p:nvPr>
        </p:nvSpPr>
        <p:spPr>
          <a:xfrm>
            <a:off x="498764" y="1491713"/>
            <a:ext cx="10855036" cy="44567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pic>
        <p:nvPicPr>
          <p:cNvPr id="15" name="Picture 14" descr="A close-up of a logo&#10;&#10;Description automatically generated">
            <a:extLst>
              <a:ext uri="{FF2B5EF4-FFF2-40B4-BE49-F238E27FC236}">
                <a16:creationId xmlns:a16="http://schemas.microsoft.com/office/drawing/2014/main" id="{57666417-2EE2-E717-9877-B3AD3CEACDD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020"/>
          <a:stretch/>
        </p:blipFill>
        <p:spPr>
          <a:xfrm>
            <a:off x="107956" y="130629"/>
            <a:ext cx="2656826" cy="1264403"/>
          </a:xfrm>
          <a:prstGeom prst="rect">
            <a:avLst/>
          </a:prstGeom>
        </p:spPr>
      </p:pic>
      <p:sp>
        <p:nvSpPr>
          <p:cNvPr id="16" name="Rectangle 15">
            <a:extLst>
              <a:ext uri="{FF2B5EF4-FFF2-40B4-BE49-F238E27FC236}">
                <a16:creationId xmlns:a16="http://schemas.microsoft.com/office/drawing/2014/main" id="{8BF3437D-868B-6D6C-E469-CAA16EAC2E8A}"/>
              </a:ext>
            </a:extLst>
          </p:cNvPr>
          <p:cNvSpPr/>
          <p:nvPr userDrawn="1"/>
        </p:nvSpPr>
        <p:spPr>
          <a:xfrm>
            <a:off x="0" y="574766"/>
            <a:ext cx="319596" cy="4376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DA1EB1B-5452-A135-C986-6DB27487EBF2}"/>
              </a:ext>
            </a:extLst>
          </p:cNvPr>
          <p:cNvCxnSpPr>
            <a:cxnSpLocks/>
          </p:cNvCxnSpPr>
          <p:nvPr userDrawn="1"/>
        </p:nvCxnSpPr>
        <p:spPr>
          <a:xfrm flipV="1">
            <a:off x="356616" y="6434189"/>
            <a:ext cx="11329416" cy="0"/>
          </a:xfrm>
          <a:prstGeom prst="line">
            <a:avLst/>
          </a:prstGeom>
          <a:ln>
            <a:solidFill>
              <a:srgbClr val="E60707"/>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57F6758-28AB-5ABF-F4C8-AD2A1AE53EA1}"/>
              </a:ext>
            </a:extLst>
          </p:cNvPr>
          <p:cNvSpPr/>
          <p:nvPr userDrawn="1"/>
        </p:nvSpPr>
        <p:spPr>
          <a:xfrm>
            <a:off x="5342899" y="6255284"/>
            <a:ext cx="1356851" cy="380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Picture 18" descr="Icon&#10;&#10;Description automatically generated">
            <a:extLst>
              <a:ext uri="{FF2B5EF4-FFF2-40B4-BE49-F238E27FC236}">
                <a16:creationId xmlns:a16="http://schemas.microsoft.com/office/drawing/2014/main" id="{9F15FFD6-AC66-9343-F755-21A2E72DC168}"/>
              </a:ext>
            </a:extLst>
          </p:cNvPr>
          <p:cNvPicPr>
            <a:picLocks noChangeAspect="1"/>
          </p:cNvPicPr>
          <p:nvPr userDrawn="1"/>
        </p:nvPicPr>
        <p:blipFill>
          <a:blip r:embed="rId6"/>
          <a:stretch>
            <a:fillRect/>
          </a:stretch>
        </p:blipFill>
        <p:spPr>
          <a:xfrm>
            <a:off x="5637935" y="6149756"/>
            <a:ext cx="766778" cy="568866"/>
          </a:xfrm>
          <a:prstGeom prst="rect">
            <a:avLst/>
          </a:prstGeom>
        </p:spPr>
      </p:pic>
    </p:spTree>
    <p:extLst>
      <p:ext uri="{BB962C8B-B14F-4D97-AF65-F5344CB8AC3E}">
        <p14:creationId xmlns:p14="http://schemas.microsoft.com/office/powerpoint/2010/main" val="3725398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Lst>
  <p:txStyles>
    <p:titleStyle>
      <a:lvl1pPr algn="l" defTabSz="914400" rtl="0" eaLnBrk="1" latinLnBrk="0" hangingPunct="1">
        <a:lnSpc>
          <a:spcPct val="100000"/>
        </a:lnSpc>
        <a:spcBef>
          <a:spcPct val="0"/>
        </a:spcBef>
        <a:buNone/>
        <a:defRPr sz="3600" b="1" kern="1200">
          <a:solidFill>
            <a:srgbClr val="307AB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4000"/>
        </a:lnSpc>
        <a:spcBef>
          <a:spcPts val="0"/>
        </a:spcBef>
        <a:spcAft>
          <a:spcPts val="600"/>
        </a:spcAft>
        <a:buFont typeface="Wingdings" panose="05000000000000000000" pitchFamily="2" charset="2"/>
        <a:buChar char="§"/>
        <a:defRPr sz="2000" kern="1200">
          <a:solidFill>
            <a:srgbClr val="35457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4000"/>
        </a:lnSpc>
        <a:spcBef>
          <a:spcPts val="0"/>
        </a:spcBef>
        <a:spcAft>
          <a:spcPts val="600"/>
        </a:spcAft>
        <a:buFont typeface="Wingdings" panose="05000000000000000000" pitchFamily="2" charset="2"/>
        <a:buChar char="§"/>
        <a:defRPr sz="1800" kern="1200">
          <a:solidFill>
            <a:srgbClr val="35457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4000"/>
        </a:lnSpc>
        <a:spcBef>
          <a:spcPts val="0"/>
        </a:spcBef>
        <a:spcAft>
          <a:spcPts val="600"/>
        </a:spcAft>
        <a:buFont typeface="Wingdings" panose="05000000000000000000" pitchFamily="2" charset="2"/>
        <a:buChar char="§"/>
        <a:defRPr sz="1600" kern="1200">
          <a:solidFill>
            <a:srgbClr val="35457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4000"/>
        </a:lnSpc>
        <a:spcBef>
          <a:spcPts val="0"/>
        </a:spcBef>
        <a:spcAft>
          <a:spcPts val="600"/>
        </a:spcAft>
        <a:buFont typeface="Wingdings" panose="05000000000000000000" pitchFamily="2" charset="2"/>
        <a:buChar char="§"/>
        <a:defRPr sz="1400" kern="1200">
          <a:solidFill>
            <a:srgbClr val="35457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4000"/>
        </a:lnSpc>
        <a:spcBef>
          <a:spcPts val="0"/>
        </a:spcBef>
        <a:spcAft>
          <a:spcPts val="600"/>
        </a:spcAft>
        <a:buFont typeface="Wingdings" panose="05000000000000000000" pitchFamily="2" charset="2"/>
        <a:buChar char="§"/>
        <a:defRPr sz="1400" kern="1200">
          <a:solidFill>
            <a:srgbClr val="35457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590.png"/><Relationship Id="rId3" Type="http://schemas.openxmlformats.org/officeDocument/2006/relationships/slideLayout" Target="../slideLayouts/slideLayout2.xml"/><Relationship Id="rId7" Type="http://schemas.openxmlformats.org/officeDocument/2006/relationships/customXml" Target="../ink/ink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20.png"/><Relationship Id="rId5" Type="http://schemas.openxmlformats.org/officeDocument/2006/relationships/customXml" Target="../ink/ink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3.mp4"/><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a refrigerator&#10;&#10;Description automatically generated">
            <a:extLst>
              <a:ext uri="{FF2B5EF4-FFF2-40B4-BE49-F238E27FC236}">
                <a16:creationId xmlns:a16="http://schemas.microsoft.com/office/drawing/2014/main" id="{85741917-5AA6-979B-EC71-8D180F786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82" y="-100208"/>
            <a:ext cx="12301098" cy="2843408"/>
          </a:xfrm>
          <a:prstGeom prst="rect">
            <a:avLst/>
          </a:prstGeom>
        </p:spPr>
      </p:pic>
      <p:sp>
        <p:nvSpPr>
          <p:cNvPr id="27" name="Rectangle 26">
            <a:extLst>
              <a:ext uri="{FF2B5EF4-FFF2-40B4-BE49-F238E27FC236}">
                <a16:creationId xmlns:a16="http://schemas.microsoft.com/office/drawing/2014/main" id="{9C069F82-B2A0-DC68-9822-AD3DB71F39B9}"/>
              </a:ext>
            </a:extLst>
          </p:cNvPr>
          <p:cNvSpPr/>
          <p:nvPr/>
        </p:nvSpPr>
        <p:spPr>
          <a:xfrm>
            <a:off x="10016981" y="2646076"/>
            <a:ext cx="2175018" cy="4222555"/>
          </a:xfrm>
          <a:prstGeom prst="rect">
            <a:avLst/>
          </a:prstGeom>
          <a:solidFill>
            <a:srgbClr val="354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Input 23">
            <a:extLst>
              <a:ext uri="{FF2B5EF4-FFF2-40B4-BE49-F238E27FC236}">
                <a16:creationId xmlns:a16="http://schemas.microsoft.com/office/drawing/2014/main" id="{F228494E-143B-3A7D-D4FA-5CB628ED2CE8}"/>
              </a:ext>
            </a:extLst>
          </p:cNvPr>
          <p:cNvSpPr/>
          <p:nvPr/>
        </p:nvSpPr>
        <p:spPr>
          <a:xfrm rot="5400000" flipV="1">
            <a:off x="5156456" y="1768211"/>
            <a:ext cx="4208546" cy="5971032"/>
          </a:xfrm>
          <a:prstGeom prst="flowChartManualInput">
            <a:avLst/>
          </a:prstGeom>
          <a:solidFill>
            <a:srgbClr val="354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9246B8D8-428F-3773-C022-C2C6FDFEA606}"/>
              </a:ext>
            </a:extLst>
          </p:cNvPr>
          <p:cNvSpPr>
            <a:spLocks noGrp="1"/>
          </p:cNvSpPr>
          <p:nvPr>
            <p:ph type="ctrTitle"/>
          </p:nvPr>
        </p:nvSpPr>
        <p:spPr>
          <a:xfrm>
            <a:off x="5645486" y="3334458"/>
            <a:ext cx="5971032" cy="2163872"/>
          </a:xfrm>
        </p:spPr>
        <p:txBody>
          <a:bodyPr anchor="t">
            <a:normAutofit/>
          </a:bodyPr>
          <a:lstStyle/>
          <a:p>
            <a:pPr algn="r"/>
            <a:r>
              <a:rPr lang="it-IT" sz="4000" dirty="0">
                <a:solidFill>
                  <a:srgbClr val="FFFFFF"/>
                </a:solidFill>
              </a:rPr>
              <a:t>Rapid </a:t>
            </a:r>
            <a:r>
              <a:rPr lang="it-IT" sz="4000" dirty="0" err="1">
                <a:solidFill>
                  <a:srgbClr val="FFFFFF"/>
                </a:solidFill>
              </a:rPr>
              <a:t>foams</a:t>
            </a:r>
            <a:r>
              <a:rPr lang="it-IT" sz="4000">
                <a:solidFill>
                  <a:srgbClr val="FFFFFF"/>
                </a:solidFill>
              </a:rPr>
              <a:t>:</a:t>
            </a:r>
            <a:br>
              <a:rPr lang="it-IT" sz="4000" dirty="0">
                <a:solidFill>
                  <a:srgbClr val="FFFFFF"/>
                </a:solidFill>
              </a:rPr>
            </a:br>
            <a:r>
              <a:rPr lang="it-IT" sz="4000" dirty="0">
                <a:solidFill>
                  <a:srgbClr val="FFFFFF"/>
                </a:solidFill>
              </a:rPr>
              <a:t> How to </a:t>
            </a:r>
            <a:r>
              <a:rPr lang="it-IT" sz="4000" dirty="0" err="1">
                <a:solidFill>
                  <a:srgbClr val="FFFFFF"/>
                </a:solidFill>
              </a:rPr>
              <a:t>process</a:t>
            </a:r>
            <a:r>
              <a:rPr lang="it-IT" sz="4000" dirty="0">
                <a:solidFill>
                  <a:srgbClr val="FFFFFF"/>
                </a:solidFill>
              </a:rPr>
              <a:t> </a:t>
            </a:r>
            <a:r>
              <a:rPr lang="it-IT" sz="4000" dirty="0" err="1">
                <a:solidFill>
                  <a:srgbClr val="FFFFFF"/>
                </a:solidFill>
              </a:rPr>
              <a:t>them</a:t>
            </a:r>
            <a:endParaRPr lang="it-IT" sz="4000" dirty="0">
              <a:solidFill>
                <a:srgbClr val="FFFFFF"/>
              </a:solidFill>
            </a:endParaRPr>
          </a:p>
        </p:txBody>
      </p:sp>
      <p:sp>
        <p:nvSpPr>
          <p:cNvPr id="17" name="Subtitle 2">
            <a:extLst>
              <a:ext uri="{FF2B5EF4-FFF2-40B4-BE49-F238E27FC236}">
                <a16:creationId xmlns:a16="http://schemas.microsoft.com/office/drawing/2014/main" id="{8FF87F39-642F-9E6A-430B-5F282F836BAF}"/>
              </a:ext>
            </a:extLst>
          </p:cNvPr>
          <p:cNvSpPr>
            <a:spLocks noGrp="1"/>
          </p:cNvSpPr>
          <p:nvPr>
            <p:ph type="subTitle" idx="1"/>
          </p:nvPr>
        </p:nvSpPr>
        <p:spPr>
          <a:xfrm>
            <a:off x="6136979" y="4890931"/>
            <a:ext cx="4234642" cy="826661"/>
          </a:xfrm>
        </p:spPr>
        <p:txBody>
          <a:bodyPr anchor="ctr">
            <a:noAutofit/>
          </a:bodyPr>
          <a:lstStyle/>
          <a:p>
            <a:pPr algn="r">
              <a:lnSpc>
                <a:spcPct val="100000"/>
              </a:lnSpc>
              <a:spcAft>
                <a:spcPts val="0"/>
              </a:spcAft>
            </a:pPr>
            <a:r>
              <a:rPr lang="it-IT" dirty="0" err="1">
                <a:solidFill>
                  <a:schemeClr val="bg1"/>
                </a:solidFill>
              </a:rPr>
              <a:t>Jary</a:t>
            </a:r>
            <a:r>
              <a:rPr lang="it-IT" dirty="0">
                <a:solidFill>
                  <a:schemeClr val="bg1"/>
                </a:solidFill>
              </a:rPr>
              <a:t> Pietrafesa</a:t>
            </a:r>
          </a:p>
          <a:p>
            <a:pPr algn="r">
              <a:lnSpc>
                <a:spcPct val="100000"/>
              </a:lnSpc>
              <a:spcAft>
                <a:spcPts val="0"/>
              </a:spcAft>
            </a:pPr>
            <a:r>
              <a:rPr lang="en-US" sz="1700" dirty="0">
                <a:solidFill>
                  <a:schemeClr val="bg1"/>
                </a:solidFill>
              </a:rPr>
              <a:t>R</a:t>
            </a:r>
            <a:r>
              <a:rPr lang="en-US" sz="1700" b="0" i="0" dirty="0">
                <a:solidFill>
                  <a:schemeClr val="bg1"/>
                </a:solidFill>
                <a:effectLst/>
              </a:rPr>
              <a:t>efrigeration Account Manager</a:t>
            </a:r>
          </a:p>
          <a:p>
            <a:pPr algn="r">
              <a:lnSpc>
                <a:spcPct val="100000"/>
              </a:lnSpc>
              <a:spcAft>
                <a:spcPts val="0"/>
              </a:spcAft>
            </a:pPr>
            <a:r>
              <a:rPr lang="en-US" sz="1700" dirty="0">
                <a:solidFill>
                  <a:schemeClr val="bg1"/>
                </a:solidFill>
              </a:rPr>
              <a:t>Cannon Group – Booth E33</a:t>
            </a:r>
            <a:endParaRPr lang="it-IT" sz="1700" dirty="0">
              <a:solidFill>
                <a:schemeClr val="bg1"/>
              </a:solidFill>
            </a:endParaRPr>
          </a:p>
        </p:txBody>
      </p:sp>
      <p:cxnSp>
        <p:nvCxnSpPr>
          <p:cNvPr id="22" name="Straight Connector 21">
            <a:extLst>
              <a:ext uri="{FF2B5EF4-FFF2-40B4-BE49-F238E27FC236}">
                <a16:creationId xmlns:a16="http://schemas.microsoft.com/office/drawing/2014/main" id="{F81F4156-1CFC-31EA-39DB-EB8178A6D9BE}"/>
              </a:ext>
            </a:extLst>
          </p:cNvPr>
          <p:cNvCxnSpPr>
            <a:cxnSpLocks/>
          </p:cNvCxnSpPr>
          <p:nvPr/>
        </p:nvCxnSpPr>
        <p:spPr>
          <a:xfrm flipH="1">
            <a:off x="4205701" y="2566977"/>
            <a:ext cx="1244143" cy="4301654"/>
          </a:xfrm>
          <a:prstGeom prst="line">
            <a:avLst/>
          </a:prstGeom>
          <a:ln w="190500">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descr="A red and white logo&#10;&#10;Description automatically generated">
            <a:extLst>
              <a:ext uri="{FF2B5EF4-FFF2-40B4-BE49-F238E27FC236}">
                <a16:creationId xmlns:a16="http://schemas.microsoft.com/office/drawing/2014/main" id="{A72C2159-4774-3D29-AEE6-53BEB6CB6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3348" y="4909382"/>
            <a:ext cx="1066349" cy="789758"/>
          </a:xfrm>
          <a:prstGeom prst="rect">
            <a:avLst/>
          </a:prstGeom>
        </p:spPr>
      </p:pic>
    </p:spTree>
    <p:extLst>
      <p:ext uri="{BB962C8B-B14F-4D97-AF65-F5344CB8AC3E}">
        <p14:creationId xmlns:p14="http://schemas.microsoft.com/office/powerpoint/2010/main" val="1918825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9FBA-6234-006D-542B-83E70CDC5AF8}"/>
              </a:ext>
            </a:extLst>
          </p:cNvPr>
          <p:cNvSpPr>
            <a:spLocks noGrp="1"/>
          </p:cNvSpPr>
          <p:nvPr>
            <p:ph type="title"/>
          </p:nvPr>
        </p:nvSpPr>
        <p:spPr/>
        <p:txBody>
          <a:bodyPr>
            <a:normAutofit fontScale="90000"/>
          </a:bodyPr>
          <a:lstStyle/>
          <a:p>
            <a:r>
              <a:rPr lang="it-IT" sz="4000" dirty="0" err="1">
                <a:solidFill>
                  <a:srgbClr val="307ABD"/>
                </a:solidFill>
              </a:rPr>
              <a:t>Refrigerator</a:t>
            </a:r>
            <a:r>
              <a:rPr lang="it-IT" sz="4000" dirty="0">
                <a:solidFill>
                  <a:srgbClr val="307ABD"/>
                </a:solidFill>
              </a:rPr>
              <a:t> Cabinet Solutions</a:t>
            </a:r>
            <a:br>
              <a:rPr lang="it-IT" sz="4000" dirty="0">
                <a:solidFill>
                  <a:srgbClr val="307ABD"/>
                </a:solidFill>
              </a:rPr>
            </a:br>
            <a:r>
              <a:rPr lang="it-IT" sz="2700" dirty="0" err="1">
                <a:solidFill>
                  <a:srgbClr val="354572"/>
                </a:solidFill>
              </a:rPr>
              <a:t>Foaming</a:t>
            </a:r>
            <a:r>
              <a:rPr lang="it-IT" sz="2700" dirty="0">
                <a:solidFill>
                  <a:srgbClr val="354572"/>
                </a:solidFill>
              </a:rPr>
              <a:t> Technology</a:t>
            </a:r>
            <a:br>
              <a:rPr lang="it-IT" sz="2700" dirty="0">
                <a:solidFill>
                  <a:srgbClr val="354572"/>
                </a:solidFill>
              </a:rPr>
            </a:br>
            <a:br>
              <a:rPr lang="it-IT" dirty="0"/>
            </a:br>
            <a:endParaRPr lang="it-IT" dirty="0"/>
          </a:p>
        </p:txBody>
      </p:sp>
      <p:sp>
        <p:nvSpPr>
          <p:cNvPr id="13" name="Segnaposto contenuto 12"/>
          <p:cNvSpPr>
            <a:spLocks noGrp="1"/>
          </p:cNvSpPr>
          <p:nvPr>
            <p:ph idx="1"/>
          </p:nvPr>
        </p:nvSpPr>
        <p:spPr>
          <a:xfrm>
            <a:off x="498764" y="1785227"/>
            <a:ext cx="10855036" cy="4456743"/>
          </a:xfrm>
        </p:spPr>
        <p:txBody>
          <a:bodyPr/>
          <a:lstStyle/>
          <a:p>
            <a:pPr marL="0" indent="0">
              <a:buNone/>
            </a:pPr>
            <a:r>
              <a:rPr lang="it-IT" dirty="0"/>
              <a:t>A </a:t>
            </a:r>
            <a:r>
              <a:rPr lang="it-IT" dirty="0" err="1"/>
              <a:t>dedicated</a:t>
            </a:r>
            <a:r>
              <a:rPr lang="it-IT" dirty="0"/>
              <a:t> </a:t>
            </a:r>
            <a:r>
              <a:rPr lang="it-IT" dirty="0" err="1"/>
              <a:t>metering</a:t>
            </a:r>
            <a:r>
              <a:rPr lang="it-IT" dirty="0"/>
              <a:t> and </a:t>
            </a:r>
            <a:r>
              <a:rPr lang="it-IT" dirty="0" err="1"/>
              <a:t>dosing</a:t>
            </a:r>
            <a:r>
              <a:rPr lang="it-IT" dirty="0"/>
              <a:t> </a:t>
            </a:r>
            <a:r>
              <a:rPr lang="it-IT" dirty="0" err="1"/>
              <a:t>solution</a:t>
            </a:r>
            <a:r>
              <a:rPr lang="it-IT" dirty="0"/>
              <a:t> </a:t>
            </a:r>
            <a:r>
              <a:rPr lang="it-IT" dirty="0" err="1"/>
              <a:t>is</a:t>
            </a:r>
            <a:r>
              <a:rPr lang="it-IT" dirty="0"/>
              <a:t> </a:t>
            </a:r>
            <a:r>
              <a:rPr lang="it-IT" dirty="0" err="1"/>
              <a:t>required</a:t>
            </a:r>
            <a:endParaRPr lang="it-IT" dirty="0"/>
          </a:p>
        </p:txBody>
      </p:sp>
      <p:pic>
        <p:nvPicPr>
          <p:cNvPr id="14" name="Segnaposto contenuto 3"/>
          <p:cNvPicPr>
            <a:picLocks noChangeAspect="1"/>
          </p:cNvPicPr>
          <p:nvPr/>
        </p:nvPicPr>
        <p:blipFill rotWithShape="1">
          <a:blip r:embed="rId3" cstate="print">
            <a:extLst>
              <a:ext uri="{28A0092B-C50C-407E-A947-70E740481C1C}">
                <a14:useLocalDpi xmlns:a14="http://schemas.microsoft.com/office/drawing/2010/main" val="0"/>
              </a:ext>
            </a:extLst>
          </a:blip>
          <a:srcRect r="9248"/>
          <a:stretch/>
        </p:blipFill>
        <p:spPr>
          <a:xfrm>
            <a:off x="649292" y="2368527"/>
            <a:ext cx="4182353" cy="3456432"/>
          </a:xfrm>
          <a:prstGeom prst="rect">
            <a:avLst/>
          </a:prstGeom>
        </p:spPr>
      </p:pic>
      <p:pic>
        <p:nvPicPr>
          <p:cNvPr id="15" name="DSCF4564">
            <a:hlinkClick r:id="" action="ppaction://media"/>
            <a:extLst>
              <a:ext uri="{FF2B5EF4-FFF2-40B4-BE49-F238E27FC236}">
                <a16:creationId xmlns:a16="http://schemas.microsoft.com/office/drawing/2014/main" id="{453D43F6-C038-F30B-EAE0-9A1603F456D7}"/>
              </a:ext>
            </a:extLst>
          </p:cNvPr>
          <p:cNvPicPr>
            <a:picLocks noChangeAspect="1"/>
          </p:cNvPicPr>
          <p:nvPr/>
        </p:nvPicPr>
        <p:blipFill rotWithShape="1">
          <a:blip r:embed="rId4"/>
          <a:srcRect l="14341"/>
          <a:stretch/>
        </p:blipFill>
        <p:spPr>
          <a:xfrm>
            <a:off x="4921955" y="2368528"/>
            <a:ext cx="3951111" cy="3459472"/>
          </a:xfrm>
          <a:prstGeom prst="rect">
            <a:avLst/>
          </a:prstGeom>
          <a:ln w="38100" cap="sq">
            <a:noFill/>
            <a:prstDash val="solid"/>
            <a:miter lim="800000"/>
          </a:ln>
          <a:effectLst/>
        </p:spPr>
      </p:pic>
      <p:pic>
        <p:nvPicPr>
          <p:cNvPr id="16" name="Immagine 15">
            <a:extLst>
              <a:ext uri="{FF2B5EF4-FFF2-40B4-BE49-F238E27FC236}">
                <a16:creationId xmlns:a16="http://schemas.microsoft.com/office/drawing/2014/main" id="{CEF922B4-4472-1343-E9C8-A8009F1528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6182" t="4116" b="8377"/>
          <a:stretch/>
        </p:blipFill>
        <p:spPr>
          <a:xfrm rot="5400000">
            <a:off x="8519825" y="2812078"/>
            <a:ext cx="3458916" cy="2571814"/>
          </a:xfrm>
          <a:prstGeom prst="rect">
            <a:avLst/>
          </a:prstGeom>
        </p:spPr>
      </p:pic>
    </p:spTree>
    <p:extLst>
      <p:ext uri="{BB962C8B-B14F-4D97-AF65-F5344CB8AC3E}">
        <p14:creationId xmlns:p14="http://schemas.microsoft.com/office/powerpoint/2010/main" val="1102311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4D1B07-64D3-CD7F-E9B6-160C4A1B6D81}"/>
              </a:ext>
            </a:extLst>
          </p:cNvPr>
          <p:cNvSpPr/>
          <p:nvPr/>
        </p:nvSpPr>
        <p:spPr>
          <a:xfrm>
            <a:off x="0" y="6246690"/>
            <a:ext cx="6561574" cy="492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a:extLst>
              <a:ext uri="{FF2B5EF4-FFF2-40B4-BE49-F238E27FC236}">
                <a16:creationId xmlns:a16="http://schemas.microsoft.com/office/drawing/2014/main" id="{61379E15-0F79-4704-2150-F426D2FCEDE6}"/>
              </a:ext>
            </a:extLst>
          </p:cNvPr>
          <p:cNvSpPr>
            <a:spLocks noGrp="1"/>
          </p:cNvSpPr>
          <p:nvPr>
            <p:ph type="title"/>
          </p:nvPr>
        </p:nvSpPr>
        <p:spPr/>
        <p:txBody>
          <a:bodyPr>
            <a:noAutofit/>
          </a:bodyPr>
          <a:lstStyle/>
          <a:p>
            <a:r>
              <a:rPr lang="it-IT" sz="3600" dirty="0">
                <a:solidFill>
                  <a:srgbClr val="307ABD"/>
                </a:solidFill>
              </a:rPr>
              <a:t>Double Head Perfect </a:t>
            </a:r>
            <a:r>
              <a:rPr lang="it-IT" sz="3600" dirty="0" err="1">
                <a:solidFill>
                  <a:srgbClr val="307ABD"/>
                </a:solidFill>
              </a:rPr>
              <a:t>Foam</a:t>
            </a:r>
            <a:r>
              <a:rPr lang="it-IT" sz="3600" dirty="0">
                <a:solidFill>
                  <a:srgbClr val="307ABD"/>
                </a:solidFill>
              </a:rPr>
              <a:t> </a:t>
            </a:r>
            <a:r>
              <a:rPr lang="it-IT" dirty="0" err="1">
                <a:solidFill>
                  <a:srgbClr val="307ABD"/>
                </a:solidFill>
              </a:rPr>
              <a:t>D</a:t>
            </a:r>
            <a:r>
              <a:rPr lang="it-IT" sz="3600" dirty="0" err="1">
                <a:solidFill>
                  <a:srgbClr val="307ABD"/>
                </a:solidFill>
              </a:rPr>
              <a:t>eposition</a:t>
            </a:r>
            <a:r>
              <a:rPr lang="it-IT" sz="3600" dirty="0">
                <a:solidFill>
                  <a:srgbClr val="307ABD"/>
                </a:solidFill>
              </a:rPr>
              <a:t> </a:t>
            </a:r>
            <a:r>
              <a:rPr lang="it-IT" sz="2400" dirty="0" err="1">
                <a:solidFill>
                  <a:srgbClr val="354572"/>
                </a:solidFill>
              </a:rPr>
              <a:t>Foaming</a:t>
            </a:r>
            <a:r>
              <a:rPr lang="it-IT" sz="2400" dirty="0">
                <a:solidFill>
                  <a:srgbClr val="354572"/>
                </a:solidFill>
              </a:rPr>
              <a:t> Technology</a:t>
            </a:r>
            <a:endParaRPr lang="it-IT" sz="2000" dirty="0">
              <a:solidFill>
                <a:srgbClr val="354572"/>
              </a:solidFill>
            </a:endParaRPr>
          </a:p>
        </p:txBody>
      </p:sp>
      <p:pic>
        <p:nvPicPr>
          <p:cNvPr id="7" name="ORLANDINI x2 x250">
            <a:hlinkClick r:id="" action="ppaction://media"/>
            <a:extLst>
              <a:ext uri="{FF2B5EF4-FFF2-40B4-BE49-F238E27FC236}">
                <a16:creationId xmlns:a16="http://schemas.microsoft.com/office/drawing/2014/main" id="{D1CB381A-68A1-93B1-3621-E8F58F6050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3084" y="1464019"/>
            <a:ext cx="8989291" cy="5056476"/>
          </a:xfrm>
          <a:prstGeom prst="rect">
            <a:avLst/>
          </a:prstGeom>
        </p:spPr>
      </p:pic>
      <p:sp>
        <p:nvSpPr>
          <p:cNvPr id="3" name="TextBox 2">
            <a:extLst>
              <a:ext uri="{FF2B5EF4-FFF2-40B4-BE49-F238E27FC236}">
                <a16:creationId xmlns:a16="http://schemas.microsoft.com/office/drawing/2014/main" id="{81F9C101-7B3B-EC67-B21C-7DC62987BE6A}"/>
              </a:ext>
            </a:extLst>
          </p:cNvPr>
          <p:cNvSpPr txBox="1"/>
          <p:nvPr/>
        </p:nvSpPr>
        <p:spPr>
          <a:xfrm>
            <a:off x="1529528" y="6554362"/>
            <a:ext cx="5601991" cy="246221"/>
          </a:xfrm>
          <a:prstGeom prst="rect">
            <a:avLst/>
          </a:prstGeom>
          <a:noFill/>
        </p:spPr>
        <p:txBody>
          <a:bodyPr wrap="square">
            <a:spAutoFit/>
          </a:bodyPr>
          <a:lstStyle/>
          <a:p>
            <a:r>
              <a:rPr lang="it-IT" sz="1000" i="1" dirty="0">
                <a:latin typeface="Arial" panose="020B0604020202020204" pitchFamily="34" charset="0"/>
                <a:cs typeface="Arial" panose="020B0604020202020204" pitchFamily="34" charset="0"/>
              </a:rPr>
              <a:t>Speed x2.5</a:t>
            </a:r>
            <a:endParaRPr lang="it-IT" sz="1000" dirty="0"/>
          </a:p>
        </p:txBody>
      </p:sp>
      <mc:AlternateContent xmlns:mc="http://schemas.openxmlformats.org/markup-compatibility/2006" xmlns:p14="http://schemas.microsoft.com/office/powerpoint/2010/main">
        <mc:Choice Requires="p14">
          <p:contentPart p14:bwMode="auto" r:id="rId5">
            <p14:nvContentPartPr>
              <p14:cNvPr id="4" name="Input penna 3">
                <a:extLst>
                  <a:ext uri="{FF2B5EF4-FFF2-40B4-BE49-F238E27FC236}">
                    <a16:creationId xmlns:a16="http://schemas.microsoft.com/office/drawing/2014/main" id="{7EC4ED6E-20D8-CB36-8244-CA1F53497634}"/>
                  </a:ext>
                </a:extLst>
              </p14:cNvPr>
              <p14:cNvContentPartPr/>
              <p14:nvPr/>
            </p14:nvContentPartPr>
            <p14:xfrm>
              <a:off x="2931120" y="3618812"/>
              <a:ext cx="360" cy="360"/>
            </p14:xfrm>
          </p:contentPart>
        </mc:Choice>
        <mc:Fallback xmlns="">
          <p:pic>
            <p:nvPicPr>
              <p:cNvPr id="4" name="Input penna 3">
                <a:extLst>
                  <a:ext uri="{FF2B5EF4-FFF2-40B4-BE49-F238E27FC236}">
                    <a16:creationId xmlns:a16="http://schemas.microsoft.com/office/drawing/2014/main" id="{7EC4ED6E-20D8-CB36-8244-CA1F53497634}"/>
                  </a:ext>
                </a:extLst>
              </p:cNvPr>
              <p:cNvPicPr/>
              <p:nvPr/>
            </p:nvPicPr>
            <p:blipFill>
              <a:blip r:embed="rId6"/>
              <a:stretch>
                <a:fillRect/>
              </a:stretch>
            </p:blipFill>
            <p:spPr>
              <a:xfrm>
                <a:off x="2922480" y="36101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put penna 4">
                <a:extLst>
                  <a:ext uri="{FF2B5EF4-FFF2-40B4-BE49-F238E27FC236}">
                    <a16:creationId xmlns:a16="http://schemas.microsoft.com/office/drawing/2014/main" id="{5BAA3063-40FD-4BCB-20BF-D53AFFDF9068}"/>
                  </a:ext>
                </a:extLst>
              </p14:cNvPr>
              <p14:cNvContentPartPr/>
              <p14:nvPr/>
            </p14:nvContentPartPr>
            <p14:xfrm>
              <a:off x="2729880" y="5513852"/>
              <a:ext cx="360" cy="8640"/>
            </p14:xfrm>
          </p:contentPart>
        </mc:Choice>
        <mc:Fallback xmlns="">
          <p:pic>
            <p:nvPicPr>
              <p:cNvPr id="5" name="Input penna 4">
                <a:extLst>
                  <a:ext uri="{FF2B5EF4-FFF2-40B4-BE49-F238E27FC236}">
                    <a16:creationId xmlns:a16="http://schemas.microsoft.com/office/drawing/2014/main" id="{5BAA3063-40FD-4BCB-20BF-D53AFFDF9068}"/>
                  </a:ext>
                </a:extLst>
              </p:cNvPr>
              <p:cNvPicPr/>
              <p:nvPr/>
            </p:nvPicPr>
            <p:blipFill>
              <a:blip r:embed="rId8"/>
              <a:stretch>
                <a:fillRect/>
              </a:stretch>
            </p:blipFill>
            <p:spPr>
              <a:xfrm>
                <a:off x="2721240" y="5504852"/>
                <a:ext cx="18000" cy="26280"/>
              </a:xfrm>
              <a:prstGeom prst="rect">
                <a:avLst/>
              </a:prstGeom>
            </p:spPr>
          </p:pic>
        </mc:Fallback>
      </mc:AlternateContent>
    </p:spTree>
    <p:extLst>
      <p:ext uri="{BB962C8B-B14F-4D97-AF65-F5344CB8AC3E}">
        <p14:creationId xmlns:p14="http://schemas.microsoft.com/office/powerpoint/2010/main" val="370976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A160F-602E-70DB-A7C5-AB54C4894341}"/>
              </a:ext>
            </a:extLst>
          </p:cNvPr>
          <p:cNvSpPr>
            <a:spLocks noGrp="1"/>
          </p:cNvSpPr>
          <p:nvPr>
            <p:ph type="title"/>
          </p:nvPr>
        </p:nvSpPr>
        <p:spPr>
          <a:xfrm>
            <a:off x="2847827" y="310695"/>
            <a:ext cx="9152262" cy="761463"/>
          </a:xfrm>
        </p:spPr>
        <p:txBody>
          <a:bodyPr>
            <a:noAutofit/>
          </a:bodyPr>
          <a:lstStyle/>
          <a:p>
            <a:r>
              <a:rPr lang="it-IT" sz="3200" dirty="0">
                <a:solidFill>
                  <a:srgbClr val="307ABD"/>
                </a:solidFill>
              </a:rPr>
              <a:t>The Temperature </a:t>
            </a:r>
            <a:r>
              <a:rPr lang="it-IT" sz="3200" dirty="0" err="1">
                <a:solidFill>
                  <a:srgbClr val="307ABD"/>
                </a:solidFill>
              </a:rPr>
              <a:t>Issue</a:t>
            </a:r>
            <a:r>
              <a:rPr lang="it-IT" sz="3200" dirty="0">
                <a:solidFill>
                  <a:srgbClr val="307ABD"/>
                </a:solidFill>
              </a:rPr>
              <a:t>:</a:t>
            </a:r>
            <a:br>
              <a:rPr lang="it-IT" sz="3200" dirty="0">
                <a:solidFill>
                  <a:srgbClr val="307ABD"/>
                </a:solidFill>
              </a:rPr>
            </a:br>
            <a:r>
              <a:rPr lang="it-IT" sz="3200" dirty="0">
                <a:solidFill>
                  <a:srgbClr val="307ABD"/>
                </a:solidFill>
              </a:rPr>
              <a:t>Independent Low-Pressure </a:t>
            </a:r>
            <a:r>
              <a:rPr lang="it-IT" sz="3200" dirty="0" err="1">
                <a:solidFill>
                  <a:srgbClr val="307ABD"/>
                </a:solidFill>
              </a:rPr>
              <a:t>Recirculation</a:t>
            </a:r>
            <a:br>
              <a:rPr lang="it-IT" sz="3200" dirty="0">
                <a:solidFill>
                  <a:srgbClr val="307ABD"/>
                </a:solidFill>
              </a:rPr>
            </a:br>
            <a:r>
              <a:rPr lang="it-IT" sz="2400" dirty="0" err="1">
                <a:solidFill>
                  <a:srgbClr val="354572"/>
                </a:solidFill>
              </a:rPr>
              <a:t>Foaming</a:t>
            </a:r>
            <a:r>
              <a:rPr lang="it-IT" sz="2400" dirty="0">
                <a:solidFill>
                  <a:srgbClr val="354572"/>
                </a:solidFill>
              </a:rPr>
              <a:t> Technology</a:t>
            </a:r>
            <a:endParaRPr lang="it-IT" sz="3200" dirty="0">
              <a:solidFill>
                <a:srgbClr val="354572"/>
              </a:solidFill>
            </a:endParaRPr>
          </a:p>
        </p:txBody>
      </p:sp>
      <p:sp>
        <p:nvSpPr>
          <p:cNvPr id="4" name="Titolo 1">
            <a:extLst>
              <a:ext uri="{FF2B5EF4-FFF2-40B4-BE49-F238E27FC236}">
                <a16:creationId xmlns:a16="http://schemas.microsoft.com/office/drawing/2014/main" id="{0125D573-516E-6C8B-E542-0E690F6D0311}"/>
              </a:ext>
            </a:extLst>
          </p:cNvPr>
          <p:cNvSpPr txBox="1">
            <a:spLocks/>
          </p:cNvSpPr>
          <p:nvPr/>
        </p:nvSpPr>
        <p:spPr>
          <a:xfrm>
            <a:off x="1998617" y="2136500"/>
            <a:ext cx="9956800" cy="38825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E5128"/>
                </a:solidFill>
                <a:latin typeface="+mn-lt"/>
                <a:ea typeface="+mj-ea"/>
                <a:cs typeface="+mj-cs"/>
              </a:defRPr>
            </a:lvl1pPr>
          </a:lstStyle>
          <a:p>
            <a:endParaRPr lang="it-IT" sz="2900" dirty="0">
              <a:latin typeface="Arial" panose="020B0604020202020204" pitchFamily="34" charset="0"/>
              <a:cs typeface="Arial" panose="020B0604020202020204" pitchFamily="34" charset="0"/>
            </a:endParaRPr>
          </a:p>
        </p:txBody>
      </p:sp>
      <p:sp>
        <p:nvSpPr>
          <p:cNvPr id="3" name="Cilindro 2"/>
          <p:cNvSpPr/>
          <p:nvPr/>
        </p:nvSpPr>
        <p:spPr>
          <a:xfrm>
            <a:off x="4555704" y="2247309"/>
            <a:ext cx="1661654" cy="2024990"/>
          </a:xfrm>
          <a:prstGeom prst="ca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b="1" dirty="0">
                <a:solidFill>
                  <a:srgbClr val="354572"/>
                </a:solidFill>
                <a:latin typeface="Arial" panose="020B0604020202020204" pitchFamily="34" charset="0"/>
                <a:cs typeface="Arial" panose="020B0604020202020204" pitchFamily="34" charset="0"/>
              </a:rPr>
              <a:t>MACHINE DAILY TANK</a:t>
            </a:r>
          </a:p>
        </p:txBody>
      </p:sp>
      <p:sp>
        <p:nvSpPr>
          <p:cNvPr id="6" name="Connettore 5"/>
          <p:cNvSpPr/>
          <p:nvPr/>
        </p:nvSpPr>
        <p:spPr>
          <a:xfrm>
            <a:off x="5175139" y="4969361"/>
            <a:ext cx="432619" cy="38321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cxnSp>
        <p:nvCxnSpPr>
          <p:cNvPr id="11" name="Connettore 1 10"/>
          <p:cNvCxnSpPr>
            <a:stCxn id="3" idx="3"/>
            <a:endCxn id="6" idx="0"/>
          </p:cNvCxnSpPr>
          <p:nvPr/>
        </p:nvCxnSpPr>
        <p:spPr>
          <a:xfrm>
            <a:off x="5386531" y="4272299"/>
            <a:ext cx="4918" cy="6970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riangolo isoscele 12"/>
          <p:cNvSpPr/>
          <p:nvPr/>
        </p:nvSpPr>
        <p:spPr>
          <a:xfrm flipH="1" flipV="1">
            <a:off x="5258711" y="5160153"/>
            <a:ext cx="255639" cy="172070"/>
          </a:xfrm>
          <a:prstGeom prst="triangle">
            <a:avLst>
              <a:gd name="adj" fmla="val 4908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cxnSp>
        <p:nvCxnSpPr>
          <p:cNvPr id="20" name="Connettore 1 19"/>
          <p:cNvCxnSpPr/>
          <p:nvPr/>
        </p:nvCxnSpPr>
        <p:spPr>
          <a:xfrm>
            <a:off x="5386530" y="5345611"/>
            <a:ext cx="4916" cy="5702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a:off x="5386530" y="5901608"/>
            <a:ext cx="1494502" cy="11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ttore 2 38"/>
          <p:cNvCxnSpPr/>
          <p:nvPr/>
        </p:nvCxnSpPr>
        <p:spPr>
          <a:xfrm>
            <a:off x="6881032" y="5911030"/>
            <a:ext cx="1723337" cy="112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a:off x="4962822" y="4272299"/>
            <a:ext cx="6606" cy="16293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ttore 1 48"/>
          <p:cNvCxnSpPr/>
          <p:nvPr/>
        </p:nvCxnSpPr>
        <p:spPr>
          <a:xfrm flipH="1">
            <a:off x="3529984" y="5901608"/>
            <a:ext cx="143283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Connettore 56"/>
          <p:cNvSpPr/>
          <p:nvPr/>
        </p:nvSpPr>
        <p:spPr>
          <a:xfrm>
            <a:off x="3112881" y="5706781"/>
            <a:ext cx="417102" cy="393290"/>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60" name="Triangolo isoscele 59"/>
          <p:cNvSpPr/>
          <p:nvPr/>
        </p:nvSpPr>
        <p:spPr>
          <a:xfrm rot="16200000" flipH="1">
            <a:off x="3118425" y="5804258"/>
            <a:ext cx="202455" cy="213544"/>
          </a:xfrm>
          <a:prstGeom prst="triangle">
            <a:avLst>
              <a:gd name="adj" fmla="val 5086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cxnSp>
        <p:nvCxnSpPr>
          <p:cNvPr id="65" name="Connettore 1 64"/>
          <p:cNvCxnSpPr/>
          <p:nvPr/>
        </p:nvCxnSpPr>
        <p:spPr>
          <a:xfrm>
            <a:off x="2556590" y="5890955"/>
            <a:ext cx="5562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Connettore 1 67"/>
          <p:cNvCxnSpPr/>
          <p:nvPr/>
        </p:nvCxnSpPr>
        <p:spPr>
          <a:xfrm>
            <a:off x="2556589" y="5246188"/>
            <a:ext cx="0" cy="6447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CasellaDiTesto 69"/>
          <p:cNvSpPr txBox="1"/>
          <p:nvPr/>
        </p:nvSpPr>
        <p:spPr>
          <a:xfrm>
            <a:off x="8672263" y="5633100"/>
            <a:ext cx="2217245" cy="584775"/>
          </a:xfrm>
          <a:prstGeom prst="rect">
            <a:avLst/>
          </a:prstGeom>
          <a:noFill/>
        </p:spPr>
        <p:txBody>
          <a:bodyPr wrap="square" rtlCol="0">
            <a:spAutoFit/>
          </a:bodyPr>
          <a:lstStyle/>
          <a:p>
            <a:r>
              <a:rPr lang="it-IT" sz="1600" b="1" dirty="0">
                <a:solidFill>
                  <a:srgbClr val="354572"/>
                </a:solidFill>
                <a:latin typeface="Arial" panose="020B0604020202020204" pitchFamily="34" charset="0"/>
                <a:cs typeface="Arial" panose="020B0604020202020204" pitchFamily="34" charset="0"/>
              </a:rPr>
              <a:t>To high-pressure</a:t>
            </a:r>
          </a:p>
          <a:p>
            <a:r>
              <a:rPr lang="it-IT" sz="1600" b="1" dirty="0">
                <a:solidFill>
                  <a:srgbClr val="354572"/>
                </a:solidFill>
                <a:latin typeface="Arial" panose="020B0604020202020204" pitchFamily="34" charset="0"/>
                <a:cs typeface="Arial" panose="020B0604020202020204" pitchFamily="34" charset="0"/>
              </a:rPr>
              <a:t>mixing head</a:t>
            </a:r>
          </a:p>
        </p:txBody>
      </p:sp>
      <p:sp>
        <p:nvSpPr>
          <p:cNvPr id="71" name="Cubo 70"/>
          <p:cNvSpPr/>
          <p:nvPr/>
        </p:nvSpPr>
        <p:spPr>
          <a:xfrm>
            <a:off x="2258053" y="3935337"/>
            <a:ext cx="597071" cy="1310850"/>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72" name="CasellaDiTesto 71"/>
          <p:cNvSpPr txBox="1"/>
          <p:nvPr/>
        </p:nvSpPr>
        <p:spPr>
          <a:xfrm>
            <a:off x="2910814" y="4236397"/>
            <a:ext cx="1203839" cy="738664"/>
          </a:xfrm>
          <a:prstGeom prst="rect">
            <a:avLst/>
          </a:prstGeom>
          <a:noFill/>
        </p:spPr>
        <p:txBody>
          <a:bodyPr wrap="square" rtlCol="0">
            <a:spAutoFit/>
          </a:bodyPr>
          <a:lstStyle/>
          <a:p>
            <a:r>
              <a:rPr lang="it-IT" sz="1400" b="1" dirty="0" err="1">
                <a:solidFill>
                  <a:srgbClr val="354572"/>
                </a:solidFill>
                <a:latin typeface="Arial" panose="020B0604020202020204" pitchFamily="34" charset="0"/>
                <a:cs typeface="Arial" panose="020B0604020202020204" pitchFamily="34" charset="0"/>
              </a:rPr>
              <a:t>Heat</a:t>
            </a:r>
            <a:r>
              <a:rPr lang="it-IT" sz="1400" b="1" dirty="0">
                <a:solidFill>
                  <a:srgbClr val="354572"/>
                </a:solidFill>
                <a:latin typeface="Arial" panose="020B0604020202020204" pitchFamily="34" charset="0"/>
                <a:cs typeface="Arial" panose="020B0604020202020204" pitchFamily="34" charset="0"/>
              </a:rPr>
              <a:t> </a:t>
            </a:r>
            <a:r>
              <a:rPr lang="it-IT" sz="1400" b="1" dirty="0" err="1">
                <a:solidFill>
                  <a:srgbClr val="354572"/>
                </a:solidFill>
                <a:latin typeface="Arial" panose="020B0604020202020204" pitchFamily="34" charset="0"/>
                <a:cs typeface="Arial" panose="020B0604020202020204" pitchFamily="34" charset="0"/>
              </a:rPr>
              <a:t>exchanger</a:t>
            </a:r>
            <a:endParaRPr lang="it-IT" sz="1400" b="1" dirty="0">
              <a:solidFill>
                <a:srgbClr val="354572"/>
              </a:solidFill>
              <a:latin typeface="Arial" panose="020B0604020202020204" pitchFamily="34" charset="0"/>
              <a:cs typeface="Arial" panose="020B0604020202020204" pitchFamily="34" charset="0"/>
            </a:endParaRPr>
          </a:p>
          <a:p>
            <a:r>
              <a:rPr lang="it-IT" sz="1400" b="1" dirty="0" err="1">
                <a:solidFill>
                  <a:srgbClr val="354572"/>
                </a:solidFill>
                <a:latin typeface="Arial" panose="020B0604020202020204" pitchFamily="34" charset="0"/>
                <a:cs typeface="Arial" panose="020B0604020202020204" pitchFamily="34" charset="0"/>
              </a:rPr>
              <a:t>plates</a:t>
            </a:r>
            <a:endParaRPr lang="it-IT" sz="1400" b="1" dirty="0">
              <a:solidFill>
                <a:srgbClr val="354572"/>
              </a:solidFill>
              <a:latin typeface="Arial" panose="020B0604020202020204" pitchFamily="34" charset="0"/>
              <a:cs typeface="Arial" panose="020B0604020202020204" pitchFamily="34" charset="0"/>
            </a:endParaRPr>
          </a:p>
        </p:txBody>
      </p:sp>
      <p:cxnSp>
        <p:nvCxnSpPr>
          <p:cNvPr id="74" name="Connettore 1 73"/>
          <p:cNvCxnSpPr/>
          <p:nvPr/>
        </p:nvCxnSpPr>
        <p:spPr>
          <a:xfrm>
            <a:off x="2556588" y="2789643"/>
            <a:ext cx="0" cy="1145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Fascicolazione 75"/>
          <p:cNvSpPr/>
          <p:nvPr/>
        </p:nvSpPr>
        <p:spPr>
          <a:xfrm>
            <a:off x="4888310" y="4590762"/>
            <a:ext cx="149023" cy="234272"/>
          </a:xfrm>
          <a:prstGeom prst="flowChartCol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solidFill>
                <a:schemeClr val="tx1"/>
              </a:solidFill>
            </a:endParaRPr>
          </a:p>
        </p:txBody>
      </p:sp>
      <p:sp>
        <p:nvSpPr>
          <p:cNvPr id="77" name="Fascicolazione 76"/>
          <p:cNvSpPr/>
          <p:nvPr/>
        </p:nvSpPr>
        <p:spPr>
          <a:xfrm>
            <a:off x="5312018" y="4590762"/>
            <a:ext cx="149023" cy="234272"/>
          </a:xfrm>
          <a:prstGeom prst="flowChartCol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solidFill>
                <a:schemeClr val="tx1"/>
              </a:solidFill>
            </a:endParaRPr>
          </a:p>
        </p:txBody>
      </p:sp>
      <p:cxnSp>
        <p:nvCxnSpPr>
          <p:cNvPr id="79" name="Connettore 2 78"/>
          <p:cNvCxnSpPr/>
          <p:nvPr/>
        </p:nvCxnSpPr>
        <p:spPr>
          <a:xfrm>
            <a:off x="2556588" y="2782830"/>
            <a:ext cx="199911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Freccia a destra 80"/>
          <p:cNvSpPr/>
          <p:nvPr/>
        </p:nvSpPr>
        <p:spPr>
          <a:xfrm>
            <a:off x="1837512" y="4952175"/>
            <a:ext cx="417103" cy="2079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2" name="Freccia a destra 81"/>
          <p:cNvSpPr/>
          <p:nvPr/>
        </p:nvSpPr>
        <p:spPr>
          <a:xfrm rot="10800000">
            <a:off x="1803693" y="4131789"/>
            <a:ext cx="417103" cy="2079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 name="CasellaDiTesto 82"/>
          <p:cNvSpPr txBox="1"/>
          <p:nvPr/>
        </p:nvSpPr>
        <p:spPr>
          <a:xfrm>
            <a:off x="729971" y="3795220"/>
            <a:ext cx="1527982" cy="307777"/>
          </a:xfrm>
          <a:prstGeom prst="rect">
            <a:avLst/>
          </a:prstGeom>
          <a:noFill/>
        </p:spPr>
        <p:txBody>
          <a:bodyPr wrap="none" rtlCol="0">
            <a:spAutoFit/>
          </a:bodyPr>
          <a:lstStyle/>
          <a:p>
            <a:pPr algn="r"/>
            <a:r>
              <a:rPr lang="it-IT" sz="1400" b="1" dirty="0" err="1">
                <a:solidFill>
                  <a:srgbClr val="354572"/>
                </a:solidFill>
                <a:latin typeface="Arial" panose="020B0604020202020204" pitchFamily="34" charset="0"/>
                <a:cs typeface="Arial" panose="020B0604020202020204" pitchFamily="34" charset="0"/>
              </a:rPr>
              <a:t>Cold</a:t>
            </a:r>
            <a:r>
              <a:rPr lang="it-IT" sz="1400" b="1" dirty="0">
                <a:solidFill>
                  <a:srgbClr val="354572"/>
                </a:solidFill>
                <a:latin typeface="Arial" panose="020B0604020202020204" pitchFamily="34" charset="0"/>
                <a:cs typeface="Arial" panose="020B0604020202020204" pitchFamily="34" charset="0"/>
              </a:rPr>
              <a:t> water OUT</a:t>
            </a:r>
          </a:p>
        </p:txBody>
      </p:sp>
      <p:sp>
        <p:nvSpPr>
          <p:cNvPr id="84" name="CasellaDiTesto 83"/>
          <p:cNvSpPr txBox="1"/>
          <p:nvPr/>
        </p:nvSpPr>
        <p:spPr>
          <a:xfrm>
            <a:off x="928743" y="5184294"/>
            <a:ext cx="1329210" cy="307777"/>
          </a:xfrm>
          <a:prstGeom prst="rect">
            <a:avLst/>
          </a:prstGeom>
          <a:noFill/>
        </p:spPr>
        <p:txBody>
          <a:bodyPr wrap="none" rtlCol="0">
            <a:spAutoFit/>
          </a:bodyPr>
          <a:lstStyle/>
          <a:p>
            <a:pPr algn="r"/>
            <a:r>
              <a:rPr lang="it-IT" sz="1400" b="1" dirty="0" err="1">
                <a:solidFill>
                  <a:srgbClr val="354572"/>
                </a:solidFill>
                <a:latin typeface="Arial" panose="020B0604020202020204" pitchFamily="34" charset="0"/>
                <a:cs typeface="Arial" panose="020B0604020202020204" pitchFamily="34" charset="0"/>
              </a:rPr>
              <a:t>Cold</a:t>
            </a:r>
            <a:r>
              <a:rPr lang="it-IT" sz="1400" b="1" dirty="0">
                <a:solidFill>
                  <a:srgbClr val="354572"/>
                </a:solidFill>
                <a:latin typeface="Arial" panose="020B0604020202020204" pitchFamily="34" charset="0"/>
                <a:cs typeface="Arial" panose="020B0604020202020204" pitchFamily="34" charset="0"/>
              </a:rPr>
              <a:t> water IN</a:t>
            </a:r>
          </a:p>
        </p:txBody>
      </p:sp>
    </p:spTree>
    <p:extLst>
      <p:ext uri="{BB962C8B-B14F-4D97-AF65-F5344CB8AC3E}">
        <p14:creationId xmlns:p14="http://schemas.microsoft.com/office/powerpoint/2010/main" val="4100524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A160F-602E-70DB-A7C5-AB54C4894341}"/>
              </a:ext>
            </a:extLst>
          </p:cNvPr>
          <p:cNvSpPr>
            <a:spLocks noGrp="1"/>
          </p:cNvSpPr>
          <p:nvPr>
            <p:ph type="title"/>
          </p:nvPr>
        </p:nvSpPr>
        <p:spPr>
          <a:xfrm>
            <a:off x="2847827" y="310695"/>
            <a:ext cx="9196127" cy="761463"/>
          </a:xfrm>
        </p:spPr>
        <p:txBody>
          <a:bodyPr>
            <a:noAutofit/>
          </a:bodyPr>
          <a:lstStyle/>
          <a:p>
            <a:r>
              <a:rPr lang="it-IT" sz="3200" dirty="0">
                <a:solidFill>
                  <a:srgbClr val="307ABD"/>
                </a:solidFill>
              </a:rPr>
              <a:t>The Temperature </a:t>
            </a:r>
            <a:r>
              <a:rPr lang="it-IT" sz="3200" dirty="0" err="1">
                <a:solidFill>
                  <a:srgbClr val="307ABD"/>
                </a:solidFill>
              </a:rPr>
              <a:t>Issue</a:t>
            </a:r>
            <a:r>
              <a:rPr lang="it-IT" sz="3200" dirty="0">
                <a:solidFill>
                  <a:srgbClr val="307ABD"/>
                </a:solidFill>
              </a:rPr>
              <a:t>:</a:t>
            </a:r>
            <a:br>
              <a:rPr lang="it-IT" sz="3200" dirty="0">
                <a:solidFill>
                  <a:srgbClr val="307ABD"/>
                </a:solidFill>
              </a:rPr>
            </a:br>
            <a:r>
              <a:rPr lang="it-IT" sz="3200" dirty="0">
                <a:solidFill>
                  <a:srgbClr val="307ABD"/>
                </a:solidFill>
              </a:rPr>
              <a:t>Independent High-Pressure </a:t>
            </a:r>
            <a:r>
              <a:rPr lang="it-IT" sz="3200" dirty="0" err="1">
                <a:solidFill>
                  <a:srgbClr val="307ABD"/>
                </a:solidFill>
              </a:rPr>
              <a:t>Heat</a:t>
            </a:r>
            <a:r>
              <a:rPr lang="it-IT" sz="3200" dirty="0">
                <a:solidFill>
                  <a:srgbClr val="307ABD"/>
                </a:solidFill>
              </a:rPr>
              <a:t> </a:t>
            </a:r>
            <a:r>
              <a:rPr lang="it-IT" sz="3200" dirty="0" err="1">
                <a:solidFill>
                  <a:srgbClr val="307ABD"/>
                </a:solidFill>
              </a:rPr>
              <a:t>Exchangers</a:t>
            </a:r>
            <a:br>
              <a:rPr lang="it-IT" sz="3600" dirty="0">
                <a:solidFill>
                  <a:srgbClr val="307ABD"/>
                </a:solidFill>
              </a:rPr>
            </a:br>
            <a:r>
              <a:rPr lang="it-IT" sz="2400" dirty="0" err="1">
                <a:solidFill>
                  <a:srgbClr val="354572"/>
                </a:solidFill>
              </a:rPr>
              <a:t>Foaming</a:t>
            </a:r>
            <a:r>
              <a:rPr lang="it-IT" sz="2400" dirty="0">
                <a:solidFill>
                  <a:srgbClr val="354572"/>
                </a:solidFill>
              </a:rPr>
              <a:t> Technology</a:t>
            </a:r>
            <a:endParaRPr lang="it-IT" sz="3200" dirty="0"/>
          </a:p>
        </p:txBody>
      </p:sp>
      <p:sp>
        <p:nvSpPr>
          <p:cNvPr id="4" name="Titolo 1">
            <a:extLst>
              <a:ext uri="{FF2B5EF4-FFF2-40B4-BE49-F238E27FC236}">
                <a16:creationId xmlns:a16="http://schemas.microsoft.com/office/drawing/2014/main" id="{0125D573-516E-6C8B-E542-0E690F6D0311}"/>
              </a:ext>
            </a:extLst>
          </p:cNvPr>
          <p:cNvSpPr txBox="1">
            <a:spLocks/>
          </p:cNvSpPr>
          <p:nvPr/>
        </p:nvSpPr>
        <p:spPr>
          <a:xfrm>
            <a:off x="419100" y="1448556"/>
            <a:ext cx="4678000" cy="19804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E5128"/>
                </a:solidFill>
                <a:latin typeface="+mn-lt"/>
                <a:ea typeface="+mj-ea"/>
                <a:cs typeface="+mj-cs"/>
              </a:defRPr>
            </a:lvl1pPr>
          </a:lstStyle>
          <a:p>
            <a:endParaRPr lang="it-IT" sz="2900" dirty="0">
              <a:latin typeface="Arial" panose="020B0604020202020204" pitchFamily="34" charset="0"/>
              <a:cs typeface="Arial" panose="020B0604020202020204" pitchFamily="34"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02" y="2438778"/>
            <a:ext cx="4885985" cy="3301581"/>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096" y="2438777"/>
            <a:ext cx="5037968" cy="3301581"/>
          </a:xfrm>
          <a:prstGeom prst="rect">
            <a:avLst/>
          </a:prstGeom>
        </p:spPr>
      </p:pic>
    </p:spTree>
    <p:extLst>
      <p:ext uri="{BB962C8B-B14F-4D97-AF65-F5344CB8AC3E}">
        <p14:creationId xmlns:p14="http://schemas.microsoft.com/office/powerpoint/2010/main" val="1490217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42043" y="2547300"/>
            <a:ext cx="12125325" cy="1015663"/>
          </a:xfrm>
          <a:prstGeom prst="rect">
            <a:avLst/>
          </a:prstGeom>
          <a:noFill/>
        </p:spPr>
        <p:txBody>
          <a:bodyPr wrap="square" rtlCol="0">
            <a:spAutoFit/>
          </a:bodyPr>
          <a:lstStyle>
            <a:defPPr>
              <a:defRPr lang="it-IT"/>
            </a:defPPr>
            <a:lvl1pPr>
              <a:defRPr sz="6000" b="1">
                <a:effectLst/>
                <a:latin typeface="Segoe UI" panose="020B0502040204020203" pitchFamily="34" charset="0"/>
                <a:cs typeface="Segoe UI" panose="020B0502040204020203" pitchFamily="34" charset="0"/>
              </a:defRPr>
            </a:lvl1pPr>
          </a:lstStyle>
          <a:p>
            <a:pPr algn="ctr">
              <a:spcAft>
                <a:spcPts val="1200"/>
              </a:spcAft>
            </a:pPr>
            <a:r>
              <a:rPr lang="it-IT" dirty="0">
                <a:solidFill>
                  <a:srgbClr val="FF0000"/>
                </a:solidFill>
              </a:rPr>
              <a:t>THANK YOU</a:t>
            </a:r>
            <a:r>
              <a:rPr lang="ar-AE" dirty="0">
                <a:solidFill>
                  <a:schemeClr val="bg1"/>
                </a:solidFill>
              </a:rPr>
              <a:t>كم</a:t>
            </a:r>
            <a:endParaRPr lang="it-IT" b="0" dirty="0">
              <a:solidFill>
                <a:schemeClr val="bg1"/>
              </a:solidFill>
              <a:latin typeface="Calibri" pitchFamily="34" charset="0"/>
            </a:endParaRPr>
          </a:p>
        </p:txBody>
      </p:sp>
      <p:sp>
        <p:nvSpPr>
          <p:cNvPr id="2" name="Oval 1">
            <a:extLst>
              <a:ext uri="{FF2B5EF4-FFF2-40B4-BE49-F238E27FC236}">
                <a16:creationId xmlns:a16="http://schemas.microsoft.com/office/drawing/2014/main" id="{19BD13B8-7E33-18E0-EF08-CACBFC4EAB66}"/>
              </a:ext>
            </a:extLst>
          </p:cNvPr>
          <p:cNvSpPr/>
          <p:nvPr/>
        </p:nvSpPr>
        <p:spPr>
          <a:xfrm>
            <a:off x="3814354" y="2509278"/>
            <a:ext cx="975360" cy="919722"/>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08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anim calcmode="lin" valueType="num">
                                      <p:cBhvr>
                                        <p:cTn id="10" dur="500" fill="hold"/>
                                        <p:tgtEl>
                                          <p:spTgt spid="7"/>
                                        </p:tgtEl>
                                        <p:attrNameLst>
                                          <p:attrName>ppt_x</p:attrName>
                                        </p:attrNameLst>
                                      </p:cBhvr>
                                      <p:tavLst>
                                        <p:tav tm="0">
                                          <p:val>
                                            <p:fltVal val="0.5"/>
                                          </p:val>
                                        </p:tav>
                                        <p:tav tm="100000">
                                          <p:val>
                                            <p:strVal val="#ppt_x"/>
                                          </p:val>
                                        </p:tav>
                                      </p:tavLst>
                                    </p:anim>
                                    <p:anim calcmode="lin" valueType="num">
                                      <p:cBhvr>
                                        <p:cTn id="11"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a refrigerator&#10;&#10;Description automatically generated">
            <a:extLst>
              <a:ext uri="{FF2B5EF4-FFF2-40B4-BE49-F238E27FC236}">
                <a16:creationId xmlns:a16="http://schemas.microsoft.com/office/drawing/2014/main" id="{85741917-5AA6-979B-EC71-8D180F786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82" y="-100208"/>
            <a:ext cx="12301098" cy="2843408"/>
          </a:xfrm>
          <a:prstGeom prst="rect">
            <a:avLst/>
          </a:prstGeom>
        </p:spPr>
      </p:pic>
      <p:sp>
        <p:nvSpPr>
          <p:cNvPr id="27" name="Rectangle 26">
            <a:extLst>
              <a:ext uri="{FF2B5EF4-FFF2-40B4-BE49-F238E27FC236}">
                <a16:creationId xmlns:a16="http://schemas.microsoft.com/office/drawing/2014/main" id="{9C069F82-B2A0-DC68-9822-AD3DB71F39B9}"/>
              </a:ext>
            </a:extLst>
          </p:cNvPr>
          <p:cNvSpPr/>
          <p:nvPr/>
        </p:nvSpPr>
        <p:spPr>
          <a:xfrm>
            <a:off x="10016981" y="2646076"/>
            <a:ext cx="2175018" cy="4222555"/>
          </a:xfrm>
          <a:prstGeom prst="rect">
            <a:avLst/>
          </a:prstGeom>
          <a:solidFill>
            <a:srgbClr val="354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Input 23">
            <a:extLst>
              <a:ext uri="{FF2B5EF4-FFF2-40B4-BE49-F238E27FC236}">
                <a16:creationId xmlns:a16="http://schemas.microsoft.com/office/drawing/2014/main" id="{F228494E-143B-3A7D-D4FA-5CB628ED2CE8}"/>
              </a:ext>
            </a:extLst>
          </p:cNvPr>
          <p:cNvSpPr/>
          <p:nvPr/>
        </p:nvSpPr>
        <p:spPr>
          <a:xfrm rot="5400000" flipV="1">
            <a:off x="5156456" y="1768211"/>
            <a:ext cx="4208546" cy="5971032"/>
          </a:xfrm>
          <a:prstGeom prst="flowChartManualInput">
            <a:avLst/>
          </a:prstGeom>
          <a:solidFill>
            <a:srgbClr val="3545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9246B8D8-428F-3773-C022-C2C6FDFEA606}"/>
              </a:ext>
            </a:extLst>
          </p:cNvPr>
          <p:cNvSpPr>
            <a:spLocks noGrp="1"/>
          </p:cNvSpPr>
          <p:nvPr>
            <p:ph type="ctrTitle"/>
          </p:nvPr>
        </p:nvSpPr>
        <p:spPr>
          <a:xfrm>
            <a:off x="5645486" y="3334458"/>
            <a:ext cx="5971032" cy="2163872"/>
          </a:xfrm>
        </p:spPr>
        <p:txBody>
          <a:bodyPr anchor="t">
            <a:normAutofit/>
          </a:bodyPr>
          <a:lstStyle/>
          <a:p>
            <a:pPr algn="r"/>
            <a:r>
              <a:rPr lang="it-IT" sz="4000" dirty="0">
                <a:solidFill>
                  <a:srgbClr val="FFFFFF"/>
                </a:solidFill>
              </a:rPr>
              <a:t>Thank </a:t>
            </a:r>
            <a:r>
              <a:rPr lang="it-IT" sz="4000" dirty="0" err="1">
                <a:solidFill>
                  <a:srgbClr val="FFFFFF"/>
                </a:solidFill>
              </a:rPr>
              <a:t>you</a:t>
            </a:r>
            <a:r>
              <a:rPr lang="it-IT" sz="4000" dirty="0">
                <a:solidFill>
                  <a:srgbClr val="FFFFFF"/>
                </a:solidFill>
              </a:rPr>
              <a:t>,</a:t>
            </a:r>
            <a:br>
              <a:rPr lang="it-IT" sz="4000" dirty="0">
                <a:solidFill>
                  <a:srgbClr val="FFFFFF"/>
                </a:solidFill>
              </a:rPr>
            </a:br>
            <a:r>
              <a:rPr lang="it-IT" sz="4000" i="1" dirty="0" err="1">
                <a:solidFill>
                  <a:srgbClr val="FFFFFF"/>
                </a:solidFill>
              </a:rPr>
              <a:t>Obrigado</a:t>
            </a:r>
            <a:r>
              <a:rPr lang="it-IT" sz="4000" i="1" dirty="0">
                <a:solidFill>
                  <a:srgbClr val="FFFFFF"/>
                </a:solidFill>
              </a:rPr>
              <a:t>!</a:t>
            </a:r>
          </a:p>
        </p:txBody>
      </p:sp>
      <p:sp>
        <p:nvSpPr>
          <p:cNvPr id="17" name="Subtitle 2">
            <a:extLst>
              <a:ext uri="{FF2B5EF4-FFF2-40B4-BE49-F238E27FC236}">
                <a16:creationId xmlns:a16="http://schemas.microsoft.com/office/drawing/2014/main" id="{8FF87F39-642F-9E6A-430B-5F282F836BAF}"/>
              </a:ext>
            </a:extLst>
          </p:cNvPr>
          <p:cNvSpPr>
            <a:spLocks noGrp="1"/>
          </p:cNvSpPr>
          <p:nvPr>
            <p:ph type="subTitle" idx="1"/>
          </p:nvPr>
        </p:nvSpPr>
        <p:spPr>
          <a:xfrm>
            <a:off x="6136979" y="4890931"/>
            <a:ext cx="4234642" cy="826661"/>
          </a:xfrm>
        </p:spPr>
        <p:txBody>
          <a:bodyPr anchor="ctr">
            <a:noAutofit/>
          </a:bodyPr>
          <a:lstStyle/>
          <a:p>
            <a:pPr algn="r">
              <a:lnSpc>
                <a:spcPct val="100000"/>
              </a:lnSpc>
              <a:spcAft>
                <a:spcPts val="0"/>
              </a:spcAft>
            </a:pPr>
            <a:r>
              <a:rPr lang="it-IT" dirty="0" err="1">
                <a:solidFill>
                  <a:schemeClr val="bg1"/>
                </a:solidFill>
              </a:rPr>
              <a:t>Jary</a:t>
            </a:r>
            <a:r>
              <a:rPr lang="it-IT" dirty="0">
                <a:solidFill>
                  <a:schemeClr val="bg1"/>
                </a:solidFill>
              </a:rPr>
              <a:t> Pietrafesa</a:t>
            </a:r>
          </a:p>
          <a:p>
            <a:pPr algn="r">
              <a:lnSpc>
                <a:spcPct val="100000"/>
              </a:lnSpc>
              <a:spcAft>
                <a:spcPts val="0"/>
              </a:spcAft>
            </a:pPr>
            <a:r>
              <a:rPr lang="en-US" sz="1700" b="0" i="0" dirty="0">
                <a:solidFill>
                  <a:schemeClr val="bg1"/>
                </a:solidFill>
                <a:effectLst/>
              </a:rPr>
              <a:t>jpietrafesa@cannon.com</a:t>
            </a:r>
          </a:p>
          <a:p>
            <a:pPr algn="r">
              <a:lnSpc>
                <a:spcPct val="100000"/>
              </a:lnSpc>
              <a:spcAft>
                <a:spcPts val="0"/>
              </a:spcAft>
            </a:pPr>
            <a:r>
              <a:rPr lang="en-US" sz="1700" dirty="0">
                <a:solidFill>
                  <a:schemeClr val="bg1"/>
                </a:solidFill>
              </a:rPr>
              <a:t>Cannon Group – Booth E33</a:t>
            </a:r>
            <a:endParaRPr lang="it-IT" sz="1700" dirty="0">
              <a:solidFill>
                <a:schemeClr val="bg1"/>
              </a:solidFill>
            </a:endParaRPr>
          </a:p>
        </p:txBody>
      </p:sp>
      <p:cxnSp>
        <p:nvCxnSpPr>
          <p:cNvPr id="22" name="Straight Connector 21">
            <a:extLst>
              <a:ext uri="{FF2B5EF4-FFF2-40B4-BE49-F238E27FC236}">
                <a16:creationId xmlns:a16="http://schemas.microsoft.com/office/drawing/2014/main" id="{F81F4156-1CFC-31EA-39DB-EB8178A6D9BE}"/>
              </a:ext>
            </a:extLst>
          </p:cNvPr>
          <p:cNvCxnSpPr>
            <a:cxnSpLocks/>
          </p:cNvCxnSpPr>
          <p:nvPr/>
        </p:nvCxnSpPr>
        <p:spPr>
          <a:xfrm flipH="1">
            <a:off x="4205701" y="2566977"/>
            <a:ext cx="1244143" cy="4301654"/>
          </a:xfrm>
          <a:prstGeom prst="line">
            <a:avLst/>
          </a:prstGeom>
          <a:ln w="190500">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descr="A red and white logo&#10;&#10;Description automatically generated">
            <a:extLst>
              <a:ext uri="{FF2B5EF4-FFF2-40B4-BE49-F238E27FC236}">
                <a16:creationId xmlns:a16="http://schemas.microsoft.com/office/drawing/2014/main" id="{A72C2159-4774-3D29-AEE6-53BEB6CB6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3348" y="4909382"/>
            <a:ext cx="1066349" cy="789758"/>
          </a:xfrm>
          <a:prstGeom prst="rect">
            <a:avLst/>
          </a:prstGeom>
        </p:spPr>
      </p:pic>
    </p:spTree>
    <p:extLst>
      <p:ext uri="{BB962C8B-B14F-4D97-AF65-F5344CB8AC3E}">
        <p14:creationId xmlns:p14="http://schemas.microsoft.com/office/powerpoint/2010/main" val="1815844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FEB7702-9CBA-A8A2-4F4D-9A6EF45314C7}"/>
              </a:ext>
            </a:extLst>
          </p:cNvPr>
          <p:cNvSpPr>
            <a:spLocks noGrp="1"/>
          </p:cNvSpPr>
          <p:nvPr>
            <p:ph type="title"/>
          </p:nvPr>
        </p:nvSpPr>
        <p:spPr/>
        <p:txBody>
          <a:bodyPr/>
          <a:lstStyle/>
          <a:p>
            <a:r>
              <a:rPr lang="it-IT" dirty="0" err="1">
                <a:solidFill>
                  <a:srgbClr val="307ABD"/>
                </a:solidFill>
              </a:rPr>
              <a:t>Rapid</a:t>
            </a:r>
            <a:r>
              <a:rPr lang="it-IT" dirty="0">
                <a:solidFill>
                  <a:srgbClr val="307ABD"/>
                </a:solidFill>
              </a:rPr>
              <a:t> </a:t>
            </a:r>
            <a:r>
              <a:rPr lang="it-IT" dirty="0" err="1">
                <a:solidFill>
                  <a:srgbClr val="307ABD"/>
                </a:solidFill>
              </a:rPr>
              <a:t>foams</a:t>
            </a:r>
            <a:r>
              <a:rPr lang="it-IT" dirty="0">
                <a:solidFill>
                  <a:srgbClr val="307ABD"/>
                </a:solidFill>
              </a:rPr>
              <a:t> &amp; Energy </a:t>
            </a:r>
            <a:r>
              <a:rPr lang="it-IT" dirty="0" err="1">
                <a:solidFill>
                  <a:srgbClr val="307ABD"/>
                </a:solidFill>
              </a:rPr>
              <a:t>efficiency</a:t>
            </a:r>
            <a:endParaRPr lang="it-IT" dirty="0">
              <a:solidFill>
                <a:srgbClr val="307ABD"/>
              </a:solidFill>
            </a:endParaRPr>
          </a:p>
        </p:txBody>
      </p:sp>
      <p:sp>
        <p:nvSpPr>
          <p:cNvPr id="3" name="Segnaposto contenuto 2"/>
          <p:cNvSpPr>
            <a:spLocks noGrp="1"/>
          </p:cNvSpPr>
          <p:nvPr>
            <p:ph idx="1"/>
          </p:nvPr>
        </p:nvSpPr>
        <p:spPr/>
        <p:txBody>
          <a:bodyPr>
            <a:normAutofit/>
          </a:bodyPr>
          <a:lstStyle/>
          <a:p>
            <a:pPr marL="0" indent="0">
              <a:buNone/>
            </a:pPr>
            <a:r>
              <a:rPr lang="it-IT" sz="2800" b="1" dirty="0"/>
              <a:t>The impact on the </a:t>
            </a:r>
            <a:r>
              <a:rPr lang="it-IT" sz="2800" b="1" dirty="0" err="1"/>
              <a:t>refrigeration</a:t>
            </a:r>
            <a:r>
              <a:rPr lang="it-IT" sz="2800" b="1" dirty="0"/>
              <a:t> chain</a:t>
            </a:r>
          </a:p>
        </p:txBody>
      </p:sp>
      <p:pic>
        <p:nvPicPr>
          <p:cNvPr id="5" name="Immagine 2">
            <a:extLst>
              <a:ext uri="{FF2B5EF4-FFF2-40B4-BE49-F238E27FC236}">
                <a16:creationId xmlns:a16="http://schemas.microsoft.com/office/drawing/2014/main" id="{70A8D952-7A24-A31E-C0CC-99E81B0C024B}"/>
              </a:ext>
            </a:extLst>
          </p:cNvPr>
          <p:cNvPicPr>
            <a:picLocks noChangeAspect="1"/>
          </p:cNvPicPr>
          <p:nvPr/>
        </p:nvPicPr>
        <p:blipFill>
          <a:blip r:embed="rId3"/>
          <a:stretch>
            <a:fillRect/>
          </a:stretch>
        </p:blipFill>
        <p:spPr>
          <a:xfrm>
            <a:off x="4199822" y="3688624"/>
            <a:ext cx="2894669" cy="1946227"/>
          </a:xfrm>
          <a:prstGeom prst="rect">
            <a:avLst/>
          </a:prstGeom>
        </p:spPr>
      </p:pic>
      <p:pic>
        <p:nvPicPr>
          <p:cNvPr id="11" name="Immagine 2">
            <a:extLst>
              <a:ext uri="{FF2B5EF4-FFF2-40B4-BE49-F238E27FC236}">
                <a16:creationId xmlns:a16="http://schemas.microsoft.com/office/drawing/2014/main" id="{9A3C71BE-CEAC-D12C-A9B6-DF09297C60D6}"/>
              </a:ext>
            </a:extLst>
          </p:cNvPr>
          <p:cNvPicPr>
            <a:picLocks noChangeAspect="1"/>
          </p:cNvPicPr>
          <p:nvPr/>
        </p:nvPicPr>
        <p:blipFill>
          <a:blip r:embed="rId4"/>
          <a:stretch>
            <a:fillRect/>
          </a:stretch>
        </p:blipFill>
        <p:spPr>
          <a:xfrm>
            <a:off x="631957" y="2981589"/>
            <a:ext cx="3387674" cy="2706635"/>
          </a:xfrm>
          <a:prstGeom prst="rect">
            <a:avLst/>
          </a:prstGeom>
        </p:spPr>
      </p:pic>
      <p:pic>
        <p:nvPicPr>
          <p:cNvPr id="14" name="Immagin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7169" y="2338366"/>
            <a:ext cx="1876179" cy="3739193"/>
          </a:xfrm>
          <a:prstGeom prst="rect">
            <a:avLst/>
          </a:prstGeom>
          <a:ln>
            <a:solidFill>
              <a:schemeClr val="tx1"/>
            </a:solidFill>
          </a:ln>
        </p:spPr>
      </p:pic>
      <p:pic>
        <p:nvPicPr>
          <p:cNvPr id="15" name="Immagine 14"/>
          <p:cNvPicPr>
            <a:picLocks noChangeAspect="1"/>
          </p:cNvPicPr>
          <p:nvPr/>
        </p:nvPicPr>
        <p:blipFill>
          <a:blip r:embed="rId6">
            <a:clrChange>
              <a:clrFrom>
                <a:srgbClr val="FFFFFF"/>
              </a:clrFrom>
              <a:clrTo>
                <a:srgbClr val="FFFFFF">
                  <a:alpha val="0"/>
                </a:srgbClr>
              </a:clrTo>
            </a:clrChange>
          </a:blip>
          <a:stretch>
            <a:fillRect/>
          </a:stretch>
        </p:blipFill>
        <p:spPr>
          <a:xfrm>
            <a:off x="6558455" y="2580828"/>
            <a:ext cx="3107396" cy="3107396"/>
          </a:xfrm>
          <a:prstGeom prst="rect">
            <a:avLst/>
          </a:prstGeom>
        </p:spPr>
      </p:pic>
    </p:spTree>
    <p:extLst>
      <p:ext uri="{BB962C8B-B14F-4D97-AF65-F5344CB8AC3E}">
        <p14:creationId xmlns:p14="http://schemas.microsoft.com/office/powerpoint/2010/main" val="1439522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1E99A-D2E2-C945-06BF-19F6587C1BB7}"/>
              </a:ext>
            </a:extLst>
          </p:cNvPr>
          <p:cNvSpPr>
            <a:spLocks noGrp="1"/>
          </p:cNvSpPr>
          <p:nvPr>
            <p:ph type="title"/>
          </p:nvPr>
        </p:nvSpPr>
        <p:spPr/>
        <p:txBody>
          <a:bodyPr>
            <a:noAutofit/>
          </a:bodyPr>
          <a:lstStyle/>
          <a:p>
            <a:r>
              <a:rPr lang="it-IT" b="1" dirty="0">
                <a:solidFill>
                  <a:srgbClr val="307ABD"/>
                </a:solidFill>
              </a:rPr>
              <a:t>The </a:t>
            </a:r>
            <a:r>
              <a:rPr lang="it-IT" b="1" dirty="0" err="1">
                <a:solidFill>
                  <a:srgbClr val="307ABD"/>
                </a:solidFill>
              </a:rPr>
              <a:t>importance</a:t>
            </a:r>
            <a:r>
              <a:rPr lang="it-IT" b="1" dirty="0">
                <a:solidFill>
                  <a:srgbClr val="307ABD"/>
                </a:solidFill>
              </a:rPr>
              <a:t> of the </a:t>
            </a:r>
            <a:r>
              <a:rPr lang="it-IT" b="1" dirty="0" err="1">
                <a:solidFill>
                  <a:srgbClr val="307ABD"/>
                </a:solidFill>
              </a:rPr>
              <a:t>cells</a:t>
            </a:r>
            <a:r>
              <a:rPr lang="it-IT" b="1" dirty="0">
                <a:solidFill>
                  <a:srgbClr val="307ABD"/>
                </a:solidFill>
              </a:rPr>
              <a:t>’ </a:t>
            </a:r>
            <a:r>
              <a:rPr lang="it-IT" b="1" dirty="0" err="1">
                <a:solidFill>
                  <a:srgbClr val="307ABD"/>
                </a:solidFill>
              </a:rPr>
              <a:t>structure</a:t>
            </a:r>
            <a:r>
              <a:rPr lang="it-IT" b="1" dirty="0">
                <a:solidFill>
                  <a:srgbClr val="307ABD"/>
                </a:solidFill>
              </a:rPr>
              <a:t> </a:t>
            </a:r>
            <a:br>
              <a:rPr lang="en-US" b="1" dirty="0"/>
            </a:br>
            <a:r>
              <a:rPr lang="it-IT" sz="2400" dirty="0" err="1">
                <a:solidFill>
                  <a:srgbClr val="354572"/>
                </a:solidFill>
              </a:rPr>
              <a:t>Foaming</a:t>
            </a:r>
            <a:r>
              <a:rPr lang="it-IT" sz="2400" dirty="0">
                <a:solidFill>
                  <a:srgbClr val="354572"/>
                </a:solidFill>
              </a:rPr>
              <a:t> Technology</a:t>
            </a:r>
            <a:endParaRPr lang="it-IT" sz="2000" dirty="0">
              <a:solidFill>
                <a:srgbClr val="354572"/>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B682A24-2BB9-F6BB-FF3C-A61F88FCC4E8}"/>
                  </a:ext>
                </a:extLst>
              </p:cNvPr>
              <p:cNvSpPr txBox="1"/>
              <p:nvPr/>
            </p:nvSpPr>
            <p:spPr>
              <a:xfrm>
                <a:off x="7098507" y="2733471"/>
                <a:ext cx="2717411" cy="523220"/>
              </a:xfrm>
              <a:prstGeom prst="rect">
                <a:avLst/>
              </a:prstGeom>
              <a:noFill/>
            </p:spPr>
            <p:txBody>
              <a:bodyPr wrap="none" rtlCol="0">
                <a:spAutoFit/>
              </a:bodyPr>
              <a:lstStyle/>
              <a:p>
                <a:pPr defTabSz="765175"/>
                <a:r>
                  <a:rPr lang="it-IT" sz="2800" b="1" dirty="0">
                    <a:solidFill>
                      <a:srgbClr val="354572"/>
                    </a:solidFill>
                    <a:latin typeface="Arial" panose="020B0604020202020204" pitchFamily="34" charset="0"/>
                    <a:cs typeface="Arial" panose="020B0604020202020204" pitchFamily="34" charset="0"/>
                  </a:rPr>
                  <a:t>Conductivity:	</a:t>
                </a:r>
                <a14:m>
                  <m:oMath xmlns:m="http://schemas.openxmlformats.org/officeDocument/2006/math">
                    <m:r>
                      <a:rPr lang="it-IT" sz="2800" b="0" i="1" dirty="0" smtClean="0">
                        <a:solidFill>
                          <a:srgbClr val="354572"/>
                        </a:solidFill>
                        <a:latin typeface="Cambria Math" panose="02040503050406030204" pitchFamily="18" charset="0"/>
                      </a:rPr>
                      <m:t>𝞴</m:t>
                    </m:r>
                  </m:oMath>
                </a14:m>
                <a:endParaRPr lang="it-IT" sz="2800" b="1" dirty="0">
                  <a:solidFill>
                    <a:srgbClr val="354572"/>
                  </a:solidFill>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5B682A24-2BB9-F6BB-FF3C-A61F88FCC4E8}"/>
                  </a:ext>
                </a:extLst>
              </p:cNvPr>
              <p:cNvSpPr txBox="1">
                <a:spLocks noRot="1" noChangeAspect="1" noMove="1" noResize="1" noEditPoints="1" noAdjustHandles="1" noChangeArrowheads="1" noChangeShapeType="1" noTextEdit="1"/>
              </p:cNvSpPr>
              <p:nvPr/>
            </p:nvSpPr>
            <p:spPr>
              <a:xfrm>
                <a:off x="7098507" y="2733471"/>
                <a:ext cx="2717411" cy="523220"/>
              </a:xfrm>
              <a:prstGeom prst="rect">
                <a:avLst/>
              </a:prstGeom>
              <a:blipFill>
                <a:blip r:embed="rId3"/>
                <a:stretch>
                  <a:fillRect l="-4484"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DB8E12D-6594-8B50-D0EC-BD331377F186}"/>
                  </a:ext>
                </a:extLst>
              </p:cNvPr>
              <p:cNvSpPr txBox="1"/>
              <p:nvPr/>
            </p:nvSpPr>
            <p:spPr>
              <a:xfrm>
                <a:off x="7098507" y="4558933"/>
                <a:ext cx="5131533" cy="523220"/>
              </a:xfrm>
              <a:prstGeom prst="rect">
                <a:avLst/>
              </a:prstGeom>
              <a:noFill/>
            </p:spPr>
            <p:txBody>
              <a:bodyPr wrap="none" rtlCol="0">
                <a:spAutoFit/>
              </a:bodyPr>
              <a:lstStyle/>
              <a:p>
                <a14:m>
                  <m:oMath xmlns:m="http://schemas.openxmlformats.org/officeDocument/2006/math">
                    <m:r>
                      <a:rPr lang="it-IT" sz="2800" b="1" i="1" dirty="0" smtClean="0">
                        <a:solidFill>
                          <a:srgbClr val="354572"/>
                        </a:solidFill>
                        <a:latin typeface="Cambria Math" panose="02040503050406030204" pitchFamily="18" charset="0"/>
                      </a:rPr>
                      <m:t>𝞴</m:t>
                    </m:r>
                    <m:r>
                      <a:rPr lang="it-IT" sz="2800" b="1" i="1" dirty="0" smtClean="0">
                        <a:solidFill>
                          <a:srgbClr val="354572"/>
                        </a:solidFill>
                        <a:latin typeface="Cambria Math" panose="02040503050406030204" pitchFamily="18" charset="0"/>
                      </a:rPr>
                      <m:t> </m:t>
                    </m:r>
                  </m:oMath>
                </a14:m>
                <a:r>
                  <a:rPr lang="it-IT" sz="2800" b="1" baseline="-25000" dirty="0" err="1">
                    <a:solidFill>
                      <a:srgbClr val="354572"/>
                    </a:solidFill>
                    <a:latin typeface="Arial" panose="020B0604020202020204" pitchFamily="34" charset="0"/>
                    <a:cs typeface="Arial" panose="020B0604020202020204" pitchFamily="34" charset="0"/>
                  </a:rPr>
                  <a:t>total</a:t>
                </a:r>
                <a:r>
                  <a:rPr lang="it-IT" sz="2800" b="1" dirty="0">
                    <a:solidFill>
                      <a:srgbClr val="354572"/>
                    </a:solidFill>
                    <a:latin typeface="Arial" panose="020B0604020202020204" pitchFamily="34" charset="0"/>
                    <a:cs typeface="Arial" panose="020B0604020202020204" pitchFamily="34" charset="0"/>
                  </a:rPr>
                  <a:t> = </a:t>
                </a:r>
                <a14:m>
                  <m:oMath xmlns:m="http://schemas.openxmlformats.org/officeDocument/2006/math">
                    <m:r>
                      <a:rPr lang="it-IT" sz="2800" b="1" i="1" dirty="0" smtClean="0">
                        <a:solidFill>
                          <a:srgbClr val="354572"/>
                        </a:solidFill>
                        <a:latin typeface="Cambria Math" panose="02040503050406030204" pitchFamily="18" charset="0"/>
                      </a:rPr>
                      <m:t>𝞴</m:t>
                    </m:r>
                    <m:r>
                      <a:rPr lang="it-IT" sz="2800" b="1" i="1" dirty="0" smtClean="0">
                        <a:solidFill>
                          <a:srgbClr val="354572"/>
                        </a:solidFill>
                        <a:latin typeface="Cambria Math" panose="02040503050406030204" pitchFamily="18" charset="0"/>
                      </a:rPr>
                      <m:t> </m:t>
                    </m:r>
                  </m:oMath>
                </a14:m>
                <a:r>
                  <a:rPr lang="it-IT" sz="2800" b="1" baseline="-25000" dirty="0">
                    <a:solidFill>
                      <a:srgbClr val="354572"/>
                    </a:solidFill>
                    <a:latin typeface="Arial" panose="020B0604020202020204" pitchFamily="34" charset="0"/>
                    <a:cs typeface="Arial" panose="020B0604020202020204" pitchFamily="34" charset="0"/>
                  </a:rPr>
                  <a:t>gas</a:t>
                </a:r>
                <a:r>
                  <a:rPr lang="it-IT" sz="2800" b="1" dirty="0">
                    <a:solidFill>
                      <a:srgbClr val="354572"/>
                    </a:solidFill>
                    <a:latin typeface="Arial" panose="020B0604020202020204" pitchFamily="34" charset="0"/>
                    <a:cs typeface="Arial" panose="020B0604020202020204" pitchFamily="34" charset="0"/>
                  </a:rPr>
                  <a:t> + </a:t>
                </a:r>
                <a14:m>
                  <m:oMath xmlns:m="http://schemas.openxmlformats.org/officeDocument/2006/math">
                    <m:r>
                      <a:rPr lang="it-IT" sz="2800" b="1" i="1" dirty="0" smtClean="0">
                        <a:solidFill>
                          <a:srgbClr val="354572"/>
                        </a:solidFill>
                        <a:latin typeface="Cambria Math" panose="02040503050406030204" pitchFamily="18" charset="0"/>
                      </a:rPr>
                      <m:t>𝞴</m:t>
                    </m:r>
                    <m:r>
                      <a:rPr lang="it-IT" sz="2800" b="1" i="1" dirty="0" smtClean="0">
                        <a:solidFill>
                          <a:srgbClr val="354572"/>
                        </a:solidFill>
                        <a:latin typeface="Cambria Math" panose="02040503050406030204" pitchFamily="18" charset="0"/>
                      </a:rPr>
                      <m:t> </m:t>
                    </m:r>
                  </m:oMath>
                </a14:m>
                <a:r>
                  <a:rPr lang="it-IT" sz="2800" b="1" baseline="-25000" dirty="0">
                    <a:solidFill>
                      <a:srgbClr val="354572"/>
                    </a:solidFill>
                    <a:latin typeface="Arial" panose="020B0604020202020204" pitchFamily="34" charset="0"/>
                    <a:cs typeface="Arial" panose="020B0604020202020204" pitchFamily="34" charset="0"/>
                  </a:rPr>
                  <a:t>solid</a:t>
                </a:r>
                <a:r>
                  <a:rPr lang="it-IT" sz="2800" b="1" dirty="0">
                    <a:solidFill>
                      <a:srgbClr val="354572"/>
                    </a:solidFill>
                    <a:latin typeface="Arial" panose="020B0604020202020204" pitchFamily="34" charset="0"/>
                    <a:cs typeface="Arial" panose="020B0604020202020204" pitchFamily="34" charset="0"/>
                  </a:rPr>
                  <a:t> + </a:t>
                </a:r>
                <a14:m>
                  <m:oMath xmlns:m="http://schemas.openxmlformats.org/officeDocument/2006/math">
                    <m:r>
                      <a:rPr lang="it-IT" sz="2800" b="1" i="1" dirty="0" smtClean="0">
                        <a:solidFill>
                          <a:srgbClr val="354572"/>
                        </a:solidFill>
                        <a:latin typeface="Cambria Math" panose="02040503050406030204" pitchFamily="18" charset="0"/>
                      </a:rPr>
                      <m:t>𝞴</m:t>
                    </m:r>
                    <m:r>
                      <a:rPr lang="it-IT" sz="2800" b="1" i="1" dirty="0" smtClean="0">
                        <a:solidFill>
                          <a:srgbClr val="354572"/>
                        </a:solidFill>
                        <a:latin typeface="Cambria Math" panose="02040503050406030204" pitchFamily="18" charset="0"/>
                      </a:rPr>
                      <m:t> </m:t>
                    </m:r>
                  </m:oMath>
                </a14:m>
                <a:r>
                  <a:rPr lang="it-IT" sz="2800" b="1" baseline="-25000" dirty="0">
                    <a:solidFill>
                      <a:srgbClr val="354572"/>
                    </a:solidFill>
                    <a:latin typeface="Arial" panose="020B0604020202020204" pitchFamily="34" charset="0"/>
                    <a:cs typeface="Arial" panose="020B0604020202020204" pitchFamily="34" charset="0"/>
                  </a:rPr>
                  <a:t>radiation </a:t>
                </a:r>
              </a:p>
            </p:txBody>
          </p:sp>
        </mc:Choice>
        <mc:Fallback xmlns="">
          <p:sp>
            <p:nvSpPr>
              <p:cNvPr id="9" name="TextBox 8">
                <a:extLst>
                  <a:ext uri="{FF2B5EF4-FFF2-40B4-BE49-F238E27FC236}">
                    <a16:creationId xmlns:a16="http://schemas.microsoft.com/office/drawing/2014/main" id="{CDB8E12D-6594-8B50-D0EC-BD331377F186}"/>
                  </a:ext>
                </a:extLst>
              </p:cNvPr>
              <p:cNvSpPr txBox="1">
                <a:spLocks noRot="1" noChangeAspect="1" noMove="1" noResize="1" noEditPoints="1" noAdjustHandles="1" noChangeArrowheads="1" noChangeShapeType="1" noTextEdit="1"/>
              </p:cNvSpPr>
              <p:nvPr/>
            </p:nvSpPr>
            <p:spPr>
              <a:xfrm>
                <a:off x="7098507" y="4558933"/>
                <a:ext cx="5131533" cy="523220"/>
              </a:xfrm>
              <a:prstGeom prst="rect">
                <a:avLst/>
              </a:prstGeom>
              <a:blipFill>
                <a:blip r:embed="rId4"/>
                <a:stretch>
                  <a:fillRect t="-12791" r="-238" b="-31395"/>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FFE2670-B5C7-AFFF-9835-BBBEAB8D354B}"/>
              </a:ext>
            </a:extLst>
          </p:cNvPr>
          <p:cNvSpPr txBox="1"/>
          <p:nvPr/>
        </p:nvSpPr>
        <p:spPr>
          <a:xfrm>
            <a:off x="7098507" y="3453301"/>
            <a:ext cx="4572351" cy="923330"/>
          </a:xfrm>
          <a:prstGeom prst="rect">
            <a:avLst/>
          </a:prstGeom>
          <a:noFill/>
        </p:spPr>
        <p:txBody>
          <a:bodyPr wrap="square" rtlCol="0">
            <a:spAutoFit/>
          </a:bodyPr>
          <a:lstStyle/>
          <a:p>
            <a:pPr defTabSz="765175"/>
            <a:r>
              <a:rPr lang="it-IT" b="1" dirty="0">
                <a:solidFill>
                  <a:srgbClr val="354572"/>
                </a:solidFill>
                <a:latin typeface="Arial" panose="020B0604020202020204" pitchFamily="34" charset="0"/>
                <a:cs typeface="Arial" panose="020B0604020202020204" pitchFamily="34" charset="0"/>
              </a:rPr>
              <a:t>Total </a:t>
            </a:r>
            <a:r>
              <a:rPr lang="it-IT" b="1" dirty="0" err="1">
                <a:solidFill>
                  <a:srgbClr val="354572"/>
                </a:solidFill>
                <a:latin typeface="Arial" panose="020B0604020202020204" pitchFamily="34" charset="0"/>
                <a:cs typeface="Arial" panose="020B0604020202020204" pitchFamily="34" charset="0"/>
              </a:rPr>
              <a:t>conductivity</a:t>
            </a:r>
            <a:r>
              <a:rPr lang="it-IT" b="1" dirty="0">
                <a:solidFill>
                  <a:srgbClr val="354572"/>
                </a:solidFill>
                <a:latin typeface="Arial" panose="020B0604020202020204" pitchFamily="34" charset="0"/>
                <a:cs typeface="Arial" panose="020B0604020202020204" pitchFamily="34" charset="0"/>
              </a:rPr>
              <a:t> = </a:t>
            </a:r>
            <a:r>
              <a:rPr lang="it-IT" b="1" dirty="0" err="1">
                <a:solidFill>
                  <a:srgbClr val="354572"/>
                </a:solidFill>
                <a:latin typeface="Arial" panose="020B0604020202020204" pitchFamily="34" charset="0"/>
                <a:cs typeface="Arial" panose="020B0604020202020204" pitchFamily="34" charset="0"/>
              </a:rPr>
              <a:t>convection</a:t>
            </a:r>
            <a:r>
              <a:rPr lang="it-IT" b="1" dirty="0">
                <a:solidFill>
                  <a:srgbClr val="354572"/>
                </a:solidFill>
                <a:latin typeface="Arial" panose="020B0604020202020204" pitchFamily="34" charset="0"/>
                <a:cs typeface="Arial" panose="020B0604020202020204" pitchFamily="34" charset="0"/>
              </a:rPr>
              <a:t> </a:t>
            </a:r>
            <a:r>
              <a:rPr lang="it-IT" b="1" dirty="0" err="1">
                <a:solidFill>
                  <a:srgbClr val="354572"/>
                </a:solidFill>
                <a:latin typeface="Arial" panose="020B0604020202020204" pitchFamily="34" charset="0"/>
                <a:cs typeface="Arial" panose="020B0604020202020204" pitchFamily="34" charset="0"/>
              </a:rPr>
              <a:t>through</a:t>
            </a:r>
            <a:r>
              <a:rPr lang="it-IT" b="1" dirty="0">
                <a:solidFill>
                  <a:srgbClr val="354572"/>
                </a:solidFill>
                <a:latin typeface="Arial" panose="020B0604020202020204" pitchFamily="34" charset="0"/>
                <a:cs typeface="Arial" panose="020B0604020202020204" pitchFamily="34" charset="0"/>
              </a:rPr>
              <a:t> the gas + transmission </a:t>
            </a:r>
            <a:r>
              <a:rPr lang="it-IT" b="1" dirty="0" err="1">
                <a:solidFill>
                  <a:srgbClr val="354572"/>
                </a:solidFill>
                <a:latin typeface="Arial" panose="020B0604020202020204" pitchFamily="34" charset="0"/>
                <a:cs typeface="Arial" panose="020B0604020202020204" pitchFamily="34" charset="0"/>
              </a:rPr>
              <a:t>through</a:t>
            </a:r>
            <a:r>
              <a:rPr lang="it-IT" b="1" dirty="0">
                <a:solidFill>
                  <a:srgbClr val="354572"/>
                </a:solidFill>
                <a:latin typeface="Arial" panose="020B0604020202020204" pitchFamily="34" charset="0"/>
                <a:cs typeface="Arial" panose="020B0604020202020204" pitchFamily="34" charset="0"/>
              </a:rPr>
              <a:t> the </a:t>
            </a:r>
            <a:r>
              <a:rPr lang="it-IT" b="1" dirty="0" err="1">
                <a:solidFill>
                  <a:srgbClr val="354572"/>
                </a:solidFill>
                <a:latin typeface="Arial" panose="020B0604020202020204" pitchFamily="34" charset="0"/>
                <a:cs typeface="Arial" panose="020B0604020202020204" pitchFamily="34" charset="0"/>
              </a:rPr>
              <a:t>walls</a:t>
            </a:r>
            <a:r>
              <a:rPr lang="it-IT" b="1" dirty="0">
                <a:solidFill>
                  <a:srgbClr val="354572"/>
                </a:solidFill>
                <a:latin typeface="Arial" panose="020B0604020202020204" pitchFamily="34" charset="0"/>
                <a:cs typeface="Arial" panose="020B0604020202020204" pitchFamily="34" charset="0"/>
              </a:rPr>
              <a:t> + </a:t>
            </a:r>
            <a:r>
              <a:rPr lang="it-IT" b="1" dirty="0" err="1">
                <a:solidFill>
                  <a:srgbClr val="354572"/>
                </a:solidFill>
                <a:latin typeface="Arial" panose="020B0604020202020204" pitchFamily="34" charset="0"/>
                <a:cs typeface="Arial" panose="020B0604020202020204" pitchFamily="34" charset="0"/>
              </a:rPr>
              <a:t>radiation</a:t>
            </a:r>
            <a:r>
              <a:rPr lang="it-IT" b="1" dirty="0">
                <a:solidFill>
                  <a:srgbClr val="354572"/>
                </a:solidFill>
                <a:latin typeface="Arial" panose="020B0604020202020204" pitchFamily="34" charset="0"/>
                <a:cs typeface="Arial" panose="020B0604020202020204" pitchFamily="34" charset="0"/>
              </a:rPr>
              <a:t> </a:t>
            </a:r>
            <a:r>
              <a:rPr lang="it-IT" b="1" dirty="0" err="1">
                <a:solidFill>
                  <a:srgbClr val="354572"/>
                </a:solidFill>
                <a:latin typeface="Arial" panose="020B0604020202020204" pitchFamily="34" charset="0"/>
                <a:cs typeface="Arial" panose="020B0604020202020204" pitchFamily="34" charset="0"/>
              </a:rPr>
              <a:t>between</a:t>
            </a:r>
            <a:r>
              <a:rPr lang="it-IT" b="1" dirty="0">
                <a:solidFill>
                  <a:srgbClr val="354572"/>
                </a:solidFill>
                <a:latin typeface="Arial" panose="020B0604020202020204" pitchFamily="34" charset="0"/>
                <a:cs typeface="Arial" panose="020B0604020202020204" pitchFamily="34" charset="0"/>
              </a:rPr>
              <a:t> the </a:t>
            </a:r>
            <a:r>
              <a:rPr lang="it-IT" b="1" dirty="0" err="1">
                <a:solidFill>
                  <a:srgbClr val="354572"/>
                </a:solidFill>
                <a:latin typeface="Arial" panose="020B0604020202020204" pitchFamily="34" charset="0"/>
                <a:cs typeface="Arial" panose="020B0604020202020204" pitchFamily="34" charset="0"/>
              </a:rPr>
              <a:t>cell</a:t>
            </a:r>
            <a:r>
              <a:rPr lang="it-IT" b="1" dirty="0">
                <a:solidFill>
                  <a:srgbClr val="354572"/>
                </a:solidFill>
                <a:latin typeface="Arial" panose="020B0604020202020204" pitchFamily="34" charset="0"/>
                <a:cs typeface="Arial" panose="020B0604020202020204" pitchFamily="34" charset="0"/>
              </a:rPr>
              <a:t> </a:t>
            </a:r>
            <a:r>
              <a:rPr lang="it-IT" b="1" dirty="0" err="1">
                <a:solidFill>
                  <a:srgbClr val="354572"/>
                </a:solidFill>
                <a:latin typeface="Arial" panose="020B0604020202020204" pitchFamily="34" charset="0"/>
                <a:cs typeface="Arial" panose="020B0604020202020204" pitchFamily="34" charset="0"/>
              </a:rPr>
              <a:t>walls</a:t>
            </a:r>
            <a:endParaRPr lang="it-IT" b="1" dirty="0">
              <a:solidFill>
                <a:srgbClr val="354572"/>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B5EB2E4-DF95-8F07-DB63-5CE1141454A6}"/>
              </a:ext>
            </a:extLst>
          </p:cNvPr>
          <p:cNvSpPr txBox="1"/>
          <p:nvPr/>
        </p:nvSpPr>
        <p:spPr>
          <a:xfrm>
            <a:off x="8345261" y="5264715"/>
            <a:ext cx="740223" cy="369332"/>
          </a:xfrm>
          <a:prstGeom prst="rect">
            <a:avLst/>
          </a:prstGeom>
          <a:solidFill>
            <a:srgbClr val="FFFF00"/>
          </a:solidFill>
        </p:spPr>
        <p:txBody>
          <a:bodyPr wrap="square" rtlCol="0">
            <a:spAutoFit/>
          </a:bodyPr>
          <a:lstStyle/>
          <a:p>
            <a:pPr algn="ctr"/>
            <a:r>
              <a:rPr lang="it-IT" b="1" dirty="0">
                <a:solidFill>
                  <a:srgbClr val="0E5128"/>
                </a:solidFill>
                <a:latin typeface="Arial" panose="020B0604020202020204" pitchFamily="34" charset="0"/>
                <a:cs typeface="Arial" panose="020B0604020202020204" pitchFamily="34" charset="0"/>
              </a:rPr>
              <a:t>70%</a:t>
            </a:r>
          </a:p>
        </p:txBody>
      </p:sp>
      <p:sp>
        <p:nvSpPr>
          <p:cNvPr id="18" name="TextBox 17">
            <a:extLst>
              <a:ext uri="{FF2B5EF4-FFF2-40B4-BE49-F238E27FC236}">
                <a16:creationId xmlns:a16="http://schemas.microsoft.com/office/drawing/2014/main" id="{C46E4DA2-2993-E38E-64AC-1F823B64035A}"/>
              </a:ext>
            </a:extLst>
          </p:cNvPr>
          <p:cNvSpPr txBox="1"/>
          <p:nvPr/>
        </p:nvSpPr>
        <p:spPr>
          <a:xfrm>
            <a:off x="9546708" y="5264715"/>
            <a:ext cx="740223" cy="369332"/>
          </a:xfrm>
          <a:prstGeom prst="rect">
            <a:avLst/>
          </a:prstGeom>
          <a:solidFill>
            <a:srgbClr val="FFC000"/>
          </a:solidFill>
        </p:spPr>
        <p:txBody>
          <a:bodyPr wrap="square" rtlCol="0">
            <a:spAutoFit/>
          </a:bodyPr>
          <a:lstStyle/>
          <a:p>
            <a:pPr algn="ctr"/>
            <a:r>
              <a:rPr lang="it-IT" b="1" dirty="0">
                <a:solidFill>
                  <a:srgbClr val="0E5128"/>
                </a:solidFill>
                <a:latin typeface="Arial" panose="020B0604020202020204" pitchFamily="34" charset="0"/>
                <a:cs typeface="Arial" panose="020B0604020202020204" pitchFamily="34" charset="0"/>
              </a:rPr>
              <a:t>20%</a:t>
            </a:r>
          </a:p>
        </p:txBody>
      </p:sp>
      <p:sp>
        <p:nvSpPr>
          <p:cNvPr id="19" name="TextBox 18">
            <a:extLst>
              <a:ext uri="{FF2B5EF4-FFF2-40B4-BE49-F238E27FC236}">
                <a16:creationId xmlns:a16="http://schemas.microsoft.com/office/drawing/2014/main" id="{9CB30E4D-A2C3-D941-4866-E096012A0AE7}"/>
              </a:ext>
            </a:extLst>
          </p:cNvPr>
          <p:cNvSpPr txBox="1"/>
          <p:nvPr/>
        </p:nvSpPr>
        <p:spPr>
          <a:xfrm>
            <a:off x="10748155" y="5252393"/>
            <a:ext cx="740223" cy="369332"/>
          </a:xfrm>
          <a:prstGeom prst="rect">
            <a:avLst/>
          </a:prstGeom>
          <a:solidFill>
            <a:srgbClr val="AAFF1E"/>
          </a:solidFill>
        </p:spPr>
        <p:txBody>
          <a:bodyPr wrap="square" rtlCol="0">
            <a:spAutoFit/>
          </a:bodyPr>
          <a:lstStyle/>
          <a:p>
            <a:pPr algn="ctr"/>
            <a:r>
              <a:rPr lang="it-IT" b="1" dirty="0">
                <a:latin typeface="Arial" panose="020B0604020202020204" pitchFamily="34" charset="0"/>
                <a:cs typeface="Arial" panose="020B0604020202020204" pitchFamily="34" charset="0"/>
              </a:rPr>
              <a:t>10%</a:t>
            </a:r>
          </a:p>
        </p:txBody>
      </p:sp>
      <p:grpSp>
        <p:nvGrpSpPr>
          <p:cNvPr id="6" name="Group 5">
            <a:extLst>
              <a:ext uri="{FF2B5EF4-FFF2-40B4-BE49-F238E27FC236}">
                <a16:creationId xmlns:a16="http://schemas.microsoft.com/office/drawing/2014/main" id="{BAC176EE-4560-7D4E-A551-C44737FC40D3}"/>
              </a:ext>
            </a:extLst>
          </p:cNvPr>
          <p:cNvGrpSpPr>
            <a:grpSpLocks noChangeAspect="1"/>
          </p:cNvGrpSpPr>
          <p:nvPr/>
        </p:nvGrpSpPr>
        <p:grpSpPr>
          <a:xfrm>
            <a:off x="332889" y="2166988"/>
            <a:ext cx="6420487" cy="3783033"/>
            <a:chOff x="66386" y="1628094"/>
            <a:chExt cx="6758407" cy="3982140"/>
          </a:xfrm>
        </p:grpSpPr>
        <p:pic>
          <p:nvPicPr>
            <p:cNvPr id="5" name="Picture 4" descr="A football ball with arrows&#10;&#10;Description automatically generated with low confidence">
              <a:extLst>
                <a:ext uri="{FF2B5EF4-FFF2-40B4-BE49-F238E27FC236}">
                  <a16:creationId xmlns:a16="http://schemas.microsoft.com/office/drawing/2014/main" id="{5EA41F7B-8041-CB29-5958-15CC692316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2653" y="1628094"/>
              <a:ext cx="3982140" cy="3982140"/>
            </a:xfrm>
            <a:prstGeom prst="rect">
              <a:avLst/>
            </a:prstGeom>
          </p:spPr>
        </p:pic>
        <p:pic>
          <p:nvPicPr>
            <p:cNvPr id="4" name="Picture 3" descr="A picture containing honeycomb, pattern, beehive&#10;&#10;Description automatically generated">
              <a:extLst>
                <a:ext uri="{FF2B5EF4-FFF2-40B4-BE49-F238E27FC236}">
                  <a16:creationId xmlns:a16="http://schemas.microsoft.com/office/drawing/2014/main" id="{82E80EA2-96B6-8BF9-90A9-D74ACBD74F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86" y="2671234"/>
              <a:ext cx="2566421" cy="1895860"/>
            </a:xfrm>
            <a:prstGeom prst="rect">
              <a:avLst/>
            </a:prstGeom>
          </p:spPr>
        </p:pic>
        <p:sp>
          <p:nvSpPr>
            <p:cNvPr id="20" name="Oval 19">
              <a:extLst>
                <a:ext uri="{FF2B5EF4-FFF2-40B4-BE49-F238E27FC236}">
                  <a16:creationId xmlns:a16="http://schemas.microsoft.com/office/drawing/2014/main" id="{EA9425E8-EE5A-7A9C-9E73-C4ADDFF85557}"/>
                </a:ext>
              </a:extLst>
            </p:cNvPr>
            <p:cNvSpPr/>
            <p:nvPr/>
          </p:nvSpPr>
          <p:spPr>
            <a:xfrm>
              <a:off x="1286199" y="3204703"/>
              <a:ext cx="810228" cy="828922"/>
            </a:xfrm>
            <a:prstGeom prst="ellipse">
              <a:avLst/>
            </a:prstGeom>
            <a:solidFill>
              <a:schemeClr val="bg1">
                <a:alpha val="40000"/>
              </a:schemeClr>
            </a:solidFill>
            <a:ln w="28575">
              <a:solidFill>
                <a:srgbClr val="E31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2" name="Straight Connector 21">
              <a:extLst>
                <a:ext uri="{FF2B5EF4-FFF2-40B4-BE49-F238E27FC236}">
                  <a16:creationId xmlns:a16="http://schemas.microsoft.com/office/drawing/2014/main" id="{66D28E68-70AB-EE70-AB9E-001D50FC6462}"/>
                </a:ext>
              </a:extLst>
            </p:cNvPr>
            <p:cNvCxnSpPr>
              <a:cxnSpLocks/>
            </p:cNvCxnSpPr>
            <p:nvPr/>
          </p:nvCxnSpPr>
          <p:spPr>
            <a:xfrm>
              <a:off x="2096427" y="3616930"/>
              <a:ext cx="823058" cy="4468"/>
            </a:xfrm>
            <a:prstGeom prst="line">
              <a:avLst/>
            </a:prstGeom>
            <a:ln w="25400">
              <a:solidFill>
                <a:srgbClr val="E31E2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4452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outdoor object, honeycomb, wasp's nest, several&#10;&#10;Description automatically generated">
            <a:extLst>
              <a:ext uri="{FF2B5EF4-FFF2-40B4-BE49-F238E27FC236}">
                <a16:creationId xmlns:a16="http://schemas.microsoft.com/office/drawing/2014/main" id="{196FEE2A-F6A3-98A1-BAE1-F3913E91D10C}"/>
              </a:ext>
            </a:extLst>
          </p:cNvPr>
          <p:cNvPicPr>
            <a:picLocks noChangeAspect="1"/>
          </p:cNvPicPr>
          <p:nvPr/>
        </p:nvPicPr>
        <p:blipFill>
          <a:blip r:embed="rId3" cstate="print">
            <a:extLst>
              <a:ext uri="{28A0092B-C50C-407E-A947-70E740481C1C}">
                <a14:useLocalDpi xmlns:a14="http://schemas.microsoft.com/office/drawing/2010/main" val="0"/>
              </a:ext>
            </a:extLst>
          </a:blip>
          <a:srcRect t="12842" b="12842"/>
          <a:stretch>
            <a:fillRect/>
          </a:stretch>
        </p:blipFill>
        <p:spPr>
          <a:xfrm>
            <a:off x="656873" y="2631652"/>
            <a:ext cx="3125738" cy="2468880"/>
          </a:xfrm>
          <a:prstGeom prst="rect">
            <a:avLst/>
          </a:prstGeom>
        </p:spPr>
      </p:pic>
      <p:sp>
        <p:nvSpPr>
          <p:cNvPr id="2" name="Title 1">
            <a:extLst>
              <a:ext uri="{FF2B5EF4-FFF2-40B4-BE49-F238E27FC236}">
                <a16:creationId xmlns:a16="http://schemas.microsoft.com/office/drawing/2014/main" id="{E1CA160F-602E-70DB-A7C5-AB54C4894341}"/>
              </a:ext>
            </a:extLst>
          </p:cNvPr>
          <p:cNvSpPr>
            <a:spLocks noGrp="1"/>
          </p:cNvSpPr>
          <p:nvPr>
            <p:ph type="title"/>
          </p:nvPr>
        </p:nvSpPr>
        <p:spPr/>
        <p:txBody>
          <a:bodyPr>
            <a:noAutofit/>
          </a:bodyPr>
          <a:lstStyle/>
          <a:p>
            <a:r>
              <a:rPr lang="it-IT" dirty="0">
                <a:solidFill>
                  <a:srgbClr val="307ABD"/>
                </a:solidFill>
              </a:rPr>
              <a:t>PU </a:t>
            </a:r>
            <a:r>
              <a:rPr lang="it-IT" dirty="0" err="1">
                <a:solidFill>
                  <a:srgbClr val="307ABD"/>
                </a:solidFill>
              </a:rPr>
              <a:t>Cellulation</a:t>
            </a:r>
            <a:br>
              <a:rPr lang="it-IT" dirty="0">
                <a:solidFill>
                  <a:srgbClr val="307ABD"/>
                </a:solidFill>
              </a:rPr>
            </a:br>
            <a:r>
              <a:rPr lang="it-IT" sz="2400" dirty="0" err="1">
                <a:solidFill>
                  <a:srgbClr val="354572"/>
                </a:solidFill>
              </a:rPr>
              <a:t>Foaming</a:t>
            </a:r>
            <a:r>
              <a:rPr lang="it-IT" sz="2400" dirty="0">
                <a:solidFill>
                  <a:srgbClr val="354572"/>
                </a:solidFill>
              </a:rPr>
              <a:t> Technology</a:t>
            </a:r>
            <a:endParaRPr lang="it-IT" sz="2800" dirty="0">
              <a:solidFill>
                <a:srgbClr val="354572"/>
              </a:solidFill>
            </a:endParaRPr>
          </a:p>
        </p:txBody>
      </p:sp>
      <p:sp>
        <p:nvSpPr>
          <p:cNvPr id="4" name="Titolo 1">
            <a:extLst>
              <a:ext uri="{FF2B5EF4-FFF2-40B4-BE49-F238E27FC236}">
                <a16:creationId xmlns:a16="http://schemas.microsoft.com/office/drawing/2014/main" id="{0125D573-516E-6C8B-E542-0E690F6D0311}"/>
              </a:ext>
            </a:extLst>
          </p:cNvPr>
          <p:cNvSpPr txBox="1">
            <a:spLocks/>
          </p:cNvSpPr>
          <p:nvPr/>
        </p:nvSpPr>
        <p:spPr>
          <a:xfrm>
            <a:off x="419100" y="1448556"/>
            <a:ext cx="4678000" cy="19804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E5128"/>
                </a:solidFill>
                <a:latin typeface="+mn-lt"/>
                <a:ea typeface="+mj-ea"/>
                <a:cs typeface="+mj-cs"/>
              </a:defRPr>
            </a:lvl1pPr>
          </a:lstStyle>
          <a:p>
            <a:endParaRPr lang="it-IT" sz="29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032DD40-9D6F-EC8E-92BC-AA57AC5270A6}"/>
              </a:ext>
            </a:extLst>
          </p:cNvPr>
          <p:cNvSpPr txBox="1"/>
          <p:nvPr/>
        </p:nvSpPr>
        <p:spPr>
          <a:xfrm>
            <a:off x="988467" y="2163962"/>
            <a:ext cx="2462551" cy="400110"/>
          </a:xfrm>
          <a:prstGeom prst="rect">
            <a:avLst/>
          </a:prstGeom>
          <a:noFill/>
        </p:spPr>
        <p:txBody>
          <a:bodyPr wrap="square">
            <a:spAutoFit/>
          </a:bodyPr>
          <a:lstStyle/>
          <a:p>
            <a:pPr algn="ctr"/>
            <a:r>
              <a:rPr lang="it-IT" sz="2000" b="1" dirty="0">
                <a:solidFill>
                  <a:srgbClr val="354572"/>
                </a:solidFill>
                <a:latin typeface="Arial" panose="020B0604020202020204" pitchFamily="34" charset="0"/>
                <a:cs typeface="Arial" panose="020B0604020202020204" pitchFamily="34" charset="0"/>
              </a:rPr>
              <a:t>Big </a:t>
            </a:r>
            <a:r>
              <a:rPr lang="it-IT" sz="2000" b="1" dirty="0" err="1">
                <a:solidFill>
                  <a:srgbClr val="354572"/>
                </a:solidFill>
                <a:latin typeface="Arial" panose="020B0604020202020204" pitchFamily="34" charset="0"/>
                <a:cs typeface="Arial" panose="020B0604020202020204" pitchFamily="34" charset="0"/>
              </a:rPr>
              <a:t>cells</a:t>
            </a:r>
            <a:r>
              <a:rPr lang="it-IT" sz="2000" b="1" dirty="0">
                <a:solidFill>
                  <a:srgbClr val="354572"/>
                </a:solidFill>
                <a:latin typeface="Arial" panose="020B0604020202020204" pitchFamily="34" charset="0"/>
                <a:cs typeface="Arial" panose="020B0604020202020204" pitchFamily="34" charset="0"/>
              </a:rPr>
              <a:t> (250 </a:t>
            </a:r>
            <a:r>
              <a:rPr lang="el-GR" sz="2000" b="1" dirty="0">
                <a:solidFill>
                  <a:srgbClr val="354572"/>
                </a:solidFill>
                <a:latin typeface="Arial" panose="020B0604020202020204" pitchFamily="34" charset="0"/>
                <a:cs typeface="Arial" panose="020B0604020202020204" pitchFamily="34" charset="0"/>
              </a:rPr>
              <a:t>μ</a:t>
            </a:r>
            <a:r>
              <a:rPr lang="it-IT" sz="2000" b="1" dirty="0">
                <a:solidFill>
                  <a:srgbClr val="354572"/>
                </a:solidFill>
                <a:latin typeface="Arial" panose="020B0604020202020204" pitchFamily="34" charset="0"/>
                <a:cs typeface="Arial" panose="020B0604020202020204" pitchFamily="34" charset="0"/>
              </a:rPr>
              <a:t>m)</a:t>
            </a:r>
            <a:endParaRPr lang="it-IT" sz="1400" b="1" dirty="0">
              <a:solidFill>
                <a:srgbClr val="354572"/>
              </a:solidFill>
              <a:latin typeface="Arial" panose="020B0604020202020204" pitchFamily="34" charset="0"/>
              <a:cs typeface="Arial" panose="020B0604020202020204" pitchFamily="34" charset="0"/>
            </a:endParaRPr>
          </a:p>
        </p:txBody>
      </p:sp>
      <p:pic>
        <p:nvPicPr>
          <p:cNvPr id="10" name="Segnaposto immagine 12">
            <a:extLst>
              <a:ext uri="{FF2B5EF4-FFF2-40B4-BE49-F238E27FC236}">
                <a16:creationId xmlns:a16="http://schemas.microsoft.com/office/drawing/2014/main" id="{BEC63D55-C359-FB86-6D40-A4951C93BE18}"/>
              </a:ext>
            </a:extLst>
          </p:cNvPr>
          <p:cNvPicPr>
            <a:picLocks noChangeAspect="1"/>
          </p:cNvPicPr>
          <p:nvPr/>
        </p:nvPicPr>
        <p:blipFill rotWithShape="1">
          <a:blip r:embed="rId4"/>
          <a:srcRect t="12822" b="23818"/>
          <a:stretch/>
        </p:blipFill>
        <p:spPr>
          <a:xfrm>
            <a:off x="4508906" y="2632572"/>
            <a:ext cx="3125737" cy="2468880"/>
          </a:xfrm>
          <a:prstGeom prst="rect">
            <a:avLst/>
          </a:prstGeom>
        </p:spPr>
      </p:pic>
      <p:sp>
        <p:nvSpPr>
          <p:cNvPr id="13" name="TextBox 10">
            <a:extLst>
              <a:ext uri="{FF2B5EF4-FFF2-40B4-BE49-F238E27FC236}">
                <a16:creationId xmlns:a16="http://schemas.microsoft.com/office/drawing/2014/main" id="{C032DD40-9D6F-EC8E-92BC-AA57AC5270A6}"/>
              </a:ext>
            </a:extLst>
          </p:cNvPr>
          <p:cNvSpPr txBox="1"/>
          <p:nvPr/>
        </p:nvSpPr>
        <p:spPr>
          <a:xfrm>
            <a:off x="4312537" y="2163962"/>
            <a:ext cx="3516494" cy="400110"/>
          </a:xfrm>
          <a:prstGeom prst="rect">
            <a:avLst/>
          </a:prstGeom>
          <a:noFill/>
        </p:spPr>
        <p:txBody>
          <a:bodyPr wrap="square">
            <a:spAutoFit/>
          </a:bodyPr>
          <a:lstStyle/>
          <a:p>
            <a:pPr algn="ctr"/>
            <a:r>
              <a:rPr lang="it-IT" sz="2000" b="1" dirty="0">
                <a:solidFill>
                  <a:srgbClr val="354572"/>
                </a:solidFill>
                <a:latin typeface="Arial" panose="020B0604020202020204" pitchFamily="34" charset="0"/>
                <a:cs typeface="Arial" panose="020B0604020202020204" pitchFamily="34" charset="0"/>
              </a:rPr>
              <a:t>Small </a:t>
            </a:r>
            <a:r>
              <a:rPr lang="it-IT" sz="2000" b="1" dirty="0" err="1">
                <a:solidFill>
                  <a:srgbClr val="354572"/>
                </a:solidFill>
                <a:latin typeface="Arial" panose="020B0604020202020204" pitchFamily="34" charset="0"/>
                <a:cs typeface="Arial" panose="020B0604020202020204" pitchFamily="34" charset="0"/>
              </a:rPr>
              <a:t>cells</a:t>
            </a:r>
            <a:r>
              <a:rPr lang="it-IT" sz="2000" b="1" dirty="0">
                <a:solidFill>
                  <a:srgbClr val="354572"/>
                </a:solidFill>
                <a:latin typeface="Arial" panose="020B0604020202020204" pitchFamily="34" charset="0"/>
                <a:cs typeface="Arial" panose="020B0604020202020204" pitchFamily="34" charset="0"/>
              </a:rPr>
              <a:t> (140÷160 </a:t>
            </a:r>
            <a:r>
              <a:rPr lang="el-GR" sz="2000" b="1" dirty="0">
                <a:solidFill>
                  <a:srgbClr val="354572"/>
                </a:solidFill>
                <a:latin typeface="Arial" panose="020B0604020202020204" pitchFamily="34" charset="0"/>
                <a:cs typeface="Arial" panose="020B0604020202020204" pitchFamily="34" charset="0"/>
              </a:rPr>
              <a:t>μ</a:t>
            </a:r>
            <a:r>
              <a:rPr lang="it-IT" sz="2000" b="1" dirty="0">
                <a:solidFill>
                  <a:srgbClr val="354572"/>
                </a:solidFill>
                <a:latin typeface="Arial" panose="020B0604020202020204" pitchFamily="34" charset="0"/>
                <a:cs typeface="Arial" panose="020B0604020202020204" pitchFamily="34" charset="0"/>
              </a:rPr>
              <a:t>m) </a:t>
            </a:r>
          </a:p>
        </p:txBody>
      </p:sp>
      <p:sp>
        <p:nvSpPr>
          <p:cNvPr id="15" name="TextBox 10">
            <a:extLst>
              <a:ext uri="{FF2B5EF4-FFF2-40B4-BE49-F238E27FC236}">
                <a16:creationId xmlns:a16="http://schemas.microsoft.com/office/drawing/2014/main" id="{C032DD40-9D6F-EC8E-92BC-AA57AC5270A6}"/>
              </a:ext>
            </a:extLst>
          </p:cNvPr>
          <p:cNvSpPr txBox="1"/>
          <p:nvPr/>
        </p:nvSpPr>
        <p:spPr>
          <a:xfrm>
            <a:off x="8384638" y="2163962"/>
            <a:ext cx="3094744" cy="400110"/>
          </a:xfrm>
          <a:prstGeom prst="rect">
            <a:avLst/>
          </a:prstGeom>
          <a:noFill/>
        </p:spPr>
        <p:txBody>
          <a:bodyPr wrap="square">
            <a:spAutoFit/>
          </a:bodyPr>
          <a:lstStyle/>
          <a:p>
            <a:pPr algn="ctr"/>
            <a:r>
              <a:rPr lang="it-IT" sz="2000" b="1" dirty="0" err="1">
                <a:solidFill>
                  <a:srgbClr val="354572"/>
                </a:solidFill>
                <a:latin typeface="Arial" panose="020B0604020202020204" pitchFamily="34" charset="0"/>
                <a:cs typeface="Arial" panose="020B0604020202020204" pitchFamily="34" charset="0"/>
              </a:rPr>
              <a:t>Very</a:t>
            </a:r>
            <a:r>
              <a:rPr lang="it-IT" sz="2000" b="1" dirty="0">
                <a:solidFill>
                  <a:srgbClr val="354572"/>
                </a:solidFill>
                <a:latin typeface="Arial" panose="020B0604020202020204" pitchFamily="34" charset="0"/>
                <a:cs typeface="Arial" panose="020B0604020202020204" pitchFamily="34" charset="0"/>
              </a:rPr>
              <a:t> small </a:t>
            </a:r>
            <a:r>
              <a:rPr lang="it-IT" sz="2000" b="1" dirty="0" err="1">
                <a:solidFill>
                  <a:srgbClr val="354572"/>
                </a:solidFill>
                <a:latin typeface="Arial" panose="020B0604020202020204" pitchFamily="34" charset="0"/>
                <a:cs typeface="Arial" panose="020B0604020202020204" pitchFamily="34" charset="0"/>
              </a:rPr>
              <a:t>cells</a:t>
            </a:r>
            <a:r>
              <a:rPr lang="it-IT" sz="2000" b="1" dirty="0">
                <a:solidFill>
                  <a:srgbClr val="354572"/>
                </a:solidFill>
                <a:latin typeface="Arial" panose="020B0604020202020204" pitchFamily="34" charset="0"/>
                <a:cs typeface="Arial" panose="020B0604020202020204" pitchFamily="34" charset="0"/>
              </a:rPr>
              <a:t> (80 </a:t>
            </a:r>
            <a:r>
              <a:rPr lang="el-GR" sz="2000" b="1" dirty="0">
                <a:solidFill>
                  <a:srgbClr val="354572"/>
                </a:solidFill>
                <a:latin typeface="Arial" panose="020B0604020202020204" pitchFamily="34" charset="0"/>
                <a:cs typeface="Arial" panose="020B0604020202020204" pitchFamily="34" charset="0"/>
              </a:rPr>
              <a:t>μ</a:t>
            </a:r>
            <a:r>
              <a:rPr lang="it-IT" sz="2000" b="1" dirty="0">
                <a:solidFill>
                  <a:srgbClr val="354572"/>
                </a:solidFill>
                <a:latin typeface="Arial" panose="020B0604020202020204" pitchFamily="34" charset="0"/>
                <a:cs typeface="Arial" panose="020B0604020202020204" pitchFamily="34" charset="0"/>
              </a:rPr>
              <a:t>m) </a:t>
            </a:r>
            <a:endParaRPr lang="it-IT" sz="1400" b="1" dirty="0">
              <a:solidFill>
                <a:srgbClr val="354572"/>
              </a:solidFill>
              <a:latin typeface="Arial" panose="020B0604020202020204" pitchFamily="34" charset="0"/>
              <a:cs typeface="Arial" panose="020B0604020202020204" pitchFamily="34" charset="0"/>
            </a:endParaRPr>
          </a:p>
        </p:txBody>
      </p:sp>
      <p:pic>
        <p:nvPicPr>
          <p:cNvPr id="16" name="Segnaposto immagine 8">
            <a:extLst>
              <a:ext uri="{FF2B5EF4-FFF2-40B4-BE49-F238E27FC236}">
                <a16:creationId xmlns:a16="http://schemas.microsoft.com/office/drawing/2014/main" id="{280155E0-2189-5EE3-55FB-50FE97EF7CB8}"/>
              </a:ext>
            </a:extLst>
          </p:cNvPr>
          <p:cNvPicPr>
            <a:picLocks noChangeAspect="1"/>
          </p:cNvPicPr>
          <p:nvPr/>
        </p:nvPicPr>
        <p:blipFill rotWithShape="1">
          <a:blip r:embed="rId5"/>
          <a:srcRect t="10915" b="25136"/>
          <a:stretch/>
        </p:blipFill>
        <p:spPr>
          <a:xfrm>
            <a:off x="8360937" y="2632108"/>
            <a:ext cx="3142147" cy="2468880"/>
          </a:xfrm>
          <a:prstGeom prst="rect">
            <a:avLst/>
          </a:prstGeom>
        </p:spPr>
      </p:pic>
      <p:sp>
        <p:nvSpPr>
          <p:cNvPr id="7" name="TextBox 6">
            <a:extLst>
              <a:ext uri="{FF2B5EF4-FFF2-40B4-BE49-F238E27FC236}">
                <a16:creationId xmlns:a16="http://schemas.microsoft.com/office/drawing/2014/main" id="{150A18C4-07B2-18BA-0E95-F794075643BE}"/>
              </a:ext>
            </a:extLst>
          </p:cNvPr>
          <p:cNvSpPr txBox="1"/>
          <p:nvPr/>
        </p:nvSpPr>
        <p:spPr>
          <a:xfrm>
            <a:off x="4725216" y="5200668"/>
            <a:ext cx="2693117" cy="400110"/>
          </a:xfrm>
          <a:prstGeom prst="rect">
            <a:avLst/>
          </a:prstGeom>
          <a:noFill/>
        </p:spPr>
        <p:txBody>
          <a:bodyPr wrap="square">
            <a:spAutoFit/>
          </a:bodyPr>
          <a:lstStyle/>
          <a:p>
            <a:pPr algn="ctr"/>
            <a:r>
              <a:rPr lang="it-IT" sz="2000" dirty="0">
                <a:solidFill>
                  <a:srgbClr val="354572"/>
                </a:solidFill>
                <a:latin typeface="Arial" panose="020B0604020202020204" pitchFamily="34" charset="0"/>
                <a:ea typeface="Cambria Math" panose="02040503050406030204" pitchFamily="18" charset="0"/>
                <a:cs typeface="Arial" panose="020B0604020202020204" pitchFamily="34" charset="0"/>
              </a:rPr>
              <a:t>𝞴</a:t>
            </a:r>
            <a:r>
              <a:rPr lang="it-IT" sz="2000" b="1" dirty="0">
                <a:solidFill>
                  <a:srgbClr val="354572"/>
                </a:solidFill>
                <a:latin typeface="Arial" panose="020B0604020202020204" pitchFamily="34" charset="0"/>
                <a:ea typeface="Cambria Math" panose="02040503050406030204" pitchFamily="18" charset="0"/>
                <a:cs typeface="Arial" panose="020B0604020202020204" pitchFamily="34" charset="0"/>
              </a:rPr>
              <a:t> = </a:t>
            </a:r>
            <a:r>
              <a:rPr lang="it-IT" sz="2000" b="1" dirty="0">
                <a:solidFill>
                  <a:srgbClr val="354572"/>
                </a:solidFill>
                <a:latin typeface="Arial" panose="020B0604020202020204" pitchFamily="34" charset="0"/>
                <a:cs typeface="Arial" panose="020B0604020202020204" pitchFamily="34" charset="0"/>
              </a:rPr>
              <a:t> 20 ÷ 18 </a:t>
            </a:r>
            <a:r>
              <a:rPr lang="it-IT" sz="2000" b="1" dirty="0" err="1">
                <a:solidFill>
                  <a:srgbClr val="354572"/>
                </a:solidFill>
                <a:latin typeface="Arial" panose="020B0604020202020204" pitchFamily="34" charset="0"/>
                <a:cs typeface="Arial" panose="020B0604020202020204" pitchFamily="34" charset="0"/>
              </a:rPr>
              <a:t>mW</a:t>
            </a:r>
            <a:r>
              <a:rPr lang="it-IT" sz="2000" b="1" dirty="0">
                <a:solidFill>
                  <a:srgbClr val="354572"/>
                </a:solidFill>
                <a:latin typeface="Arial" panose="020B0604020202020204" pitchFamily="34" charset="0"/>
                <a:cs typeface="Arial" panose="020B0604020202020204" pitchFamily="34" charset="0"/>
              </a:rPr>
              <a:t>/</a:t>
            </a:r>
            <a:r>
              <a:rPr lang="it-IT" sz="2000" b="1" dirty="0" err="1">
                <a:solidFill>
                  <a:srgbClr val="354572"/>
                </a:solidFill>
                <a:latin typeface="Arial" panose="020B0604020202020204" pitchFamily="34" charset="0"/>
                <a:cs typeface="Arial" panose="020B0604020202020204" pitchFamily="34" charset="0"/>
              </a:rPr>
              <a:t>m°K</a:t>
            </a:r>
            <a:r>
              <a:rPr lang="it-IT" sz="2000" b="1" dirty="0">
                <a:solidFill>
                  <a:srgbClr val="354572"/>
                </a:solidFill>
                <a:latin typeface="Arial" panose="020B0604020202020204" pitchFamily="34" charset="0"/>
                <a:cs typeface="Arial" panose="020B0604020202020204" pitchFamily="34" charset="0"/>
              </a:rPr>
              <a:t> </a:t>
            </a:r>
            <a:endParaRPr lang="en-US" sz="2000" dirty="0"/>
          </a:p>
        </p:txBody>
      </p:sp>
    </p:spTree>
    <p:extLst>
      <p:ext uri="{BB962C8B-B14F-4D97-AF65-F5344CB8AC3E}">
        <p14:creationId xmlns:p14="http://schemas.microsoft.com/office/powerpoint/2010/main" val="849852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A160F-602E-70DB-A7C5-AB54C4894341}"/>
              </a:ext>
            </a:extLst>
          </p:cNvPr>
          <p:cNvSpPr>
            <a:spLocks noGrp="1"/>
          </p:cNvSpPr>
          <p:nvPr>
            <p:ph type="title"/>
          </p:nvPr>
        </p:nvSpPr>
        <p:spPr/>
        <p:txBody>
          <a:bodyPr>
            <a:noAutofit/>
          </a:bodyPr>
          <a:lstStyle/>
          <a:p>
            <a:r>
              <a:rPr lang="it-IT" dirty="0">
                <a:solidFill>
                  <a:srgbClr val="307ABD"/>
                </a:solidFill>
              </a:rPr>
              <a:t>From Theory to Practice</a:t>
            </a:r>
            <a:br>
              <a:rPr lang="it-IT" dirty="0">
                <a:solidFill>
                  <a:srgbClr val="307ABD"/>
                </a:solidFill>
              </a:rPr>
            </a:br>
            <a:r>
              <a:rPr lang="it-IT" sz="2400" dirty="0" err="1">
                <a:solidFill>
                  <a:srgbClr val="354572"/>
                </a:solidFill>
              </a:rPr>
              <a:t>Foaming</a:t>
            </a:r>
            <a:r>
              <a:rPr lang="it-IT" sz="2400" dirty="0">
                <a:solidFill>
                  <a:srgbClr val="354572"/>
                </a:solidFill>
              </a:rPr>
              <a:t> Technology</a:t>
            </a:r>
          </a:p>
        </p:txBody>
      </p:sp>
      <p:sp>
        <p:nvSpPr>
          <p:cNvPr id="3" name="Content Placeholder 2">
            <a:extLst>
              <a:ext uri="{FF2B5EF4-FFF2-40B4-BE49-F238E27FC236}">
                <a16:creationId xmlns:a16="http://schemas.microsoft.com/office/drawing/2014/main" id="{A26B2479-9636-29C3-0249-0B513410C0D9}"/>
              </a:ext>
            </a:extLst>
          </p:cNvPr>
          <p:cNvSpPr>
            <a:spLocks noGrp="1"/>
          </p:cNvSpPr>
          <p:nvPr>
            <p:ph idx="1"/>
          </p:nvPr>
        </p:nvSpPr>
        <p:spPr/>
        <p:txBody>
          <a:bodyPr>
            <a:noAutofit/>
          </a:bodyPr>
          <a:lstStyle/>
          <a:p>
            <a:pPr marL="0" indent="0">
              <a:buNone/>
            </a:pPr>
            <a:endParaRPr lang="it-IT" sz="2800" b="1" dirty="0"/>
          </a:p>
          <a:p>
            <a:pPr defTabSz="820738"/>
            <a:endParaRPr lang="it-IT" sz="2400" b="1" dirty="0"/>
          </a:p>
          <a:p>
            <a:pPr marL="0" indent="0" defTabSz="820738">
              <a:buNone/>
            </a:pPr>
            <a:r>
              <a:rPr lang="it-IT" sz="2400" b="1" dirty="0"/>
              <a:t>                        </a:t>
            </a:r>
            <a:r>
              <a:rPr lang="it-IT" sz="1800" b="1" dirty="0" err="1"/>
              <a:t>old</a:t>
            </a:r>
            <a:r>
              <a:rPr lang="it-IT" sz="1800" b="1" dirty="0"/>
              <a:t> </a:t>
            </a:r>
            <a:r>
              <a:rPr lang="it-IT" sz="1800" b="1" dirty="0" err="1"/>
              <a:t>formulation</a:t>
            </a:r>
            <a:r>
              <a:rPr lang="it-IT" sz="1800" b="1" dirty="0"/>
              <a:t>         new </a:t>
            </a:r>
            <a:r>
              <a:rPr lang="it-IT" sz="1800" b="1" dirty="0" err="1"/>
              <a:t>formulation</a:t>
            </a:r>
            <a:br>
              <a:rPr lang="it-IT" sz="1800" b="1" dirty="0"/>
            </a:br>
            <a:r>
              <a:rPr lang="it-IT" sz="1800" b="1" dirty="0"/>
              <a:t>			  </a:t>
            </a:r>
            <a:r>
              <a:rPr lang="it-IT" sz="1600" b="1" dirty="0"/>
              <a:t>(sec.)			(sec.)</a:t>
            </a:r>
            <a:endParaRPr lang="it-IT" sz="2400" b="1" dirty="0"/>
          </a:p>
          <a:p>
            <a:pPr defTabSz="820738"/>
            <a:r>
              <a:rPr lang="it-IT" sz="2400" b="1" dirty="0"/>
              <a:t>Cream time: 	</a:t>
            </a:r>
            <a:r>
              <a:rPr lang="it-IT" sz="2400" b="1" dirty="0">
                <a:solidFill>
                  <a:schemeClr val="bg1"/>
                </a:solidFill>
              </a:rPr>
              <a:t>0</a:t>
            </a:r>
            <a:r>
              <a:rPr lang="it-IT" sz="2400" b="1" dirty="0"/>
              <a:t> 8	     </a:t>
            </a:r>
            <a:r>
              <a:rPr lang="it-IT" sz="2400" b="1" dirty="0">
                <a:latin typeface="Cambria Math" panose="02040503050406030204" pitchFamily="18" charset="0"/>
                <a:ea typeface="Cambria Math" panose="02040503050406030204" pitchFamily="18" charset="0"/>
              </a:rPr>
              <a:t>→ 		 </a:t>
            </a:r>
            <a:r>
              <a:rPr lang="it-IT" b="1" dirty="0">
                <a:solidFill>
                  <a:schemeClr val="bg1"/>
                </a:solidFill>
              </a:rPr>
              <a:t> </a:t>
            </a:r>
            <a:r>
              <a:rPr lang="it-IT" sz="2400" b="1" dirty="0"/>
              <a:t>2  </a:t>
            </a:r>
          </a:p>
          <a:p>
            <a:pPr defTabSz="820738"/>
            <a:r>
              <a:rPr lang="it-IT" sz="2400" b="1" dirty="0" err="1"/>
              <a:t>Tack</a:t>
            </a:r>
            <a:r>
              <a:rPr lang="it-IT" sz="2400" b="1" dirty="0"/>
              <a:t> free:	  40	     </a:t>
            </a:r>
            <a:r>
              <a:rPr lang="it-IT" sz="2400" b="1" dirty="0">
                <a:latin typeface="Cambria Math" panose="02040503050406030204" pitchFamily="18" charset="0"/>
                <a:ea typeface="Cambria Math" panose="02040503050406030204" pitchFamily="18" charset="0"/>
              </a:rPr>
              <a:t>→ 		</a:t>
            </a:r>
            <a:r>
              <a:rPr lang="it-IT" sz="1200" b="1" dirty="0">
                <a:latin typeface="Cambria Math" panose="02040503050406030204" pitchFamily="18" charset="0"/>
                <a:ea typeface="Cambria Math" panose="02040503050406030204" pitchFamily="18" charset="0"/>
              </a:rPr>
              <a:t> </a:t>
            </a:r>
            <a:r>
              <a:rPr lang="it-IT" sz="2400" b="1" dirty="0"/>
              <a:t>15 </a:t>
            </a:r>
          </a:p>
          <a:p>
            <a:pPr defTabSz="1085850">
              <a:tabLst>
                <a:tab pos="2339975" algn="l"/>
              </a:tabLst>
            </a:pPr>
            <a:r>
              <a:rPr lang="it-IT" sz="2400" b="1" dirty="0"/>
              <a:t>Total </a:t>
            </a:r>
            <a:r>
              <a:rPr lang="it-IT" sz="2400" b="1" dirty="0" err="1"/>
              <a:t>cycle</a:t>
            </a:r>
            <a:r>
              <a:rPr lang="it-IT" sz="2400" b="1" dirty="0"/>
              <a:t>:	  250	     </a:t>
            </a:r>
            <a:r>
              <a:rPr lang="it-IT" sz="2400" b="1" dirty="0">
                <a:latin typeface="Cambria Math" panose="02040503050406030204" pitchFamily="18" charset="0"/>
                <a:ea typeface="Cambria Math" panose="02040503050406030204" pitchFamily="18" charset="0"/>
              </a:rPr>
              <a:t>→ 	        </a:t>
            </a:r>
            <a:r>
              <a:rPr lang="it-IT" sz="2400" b="1" dirty="0"/>
              <a:t>120  </a:t>
            </a:r>
          </a:p>
          <a:p>
            <a:pPr marL="457200" lvl="1" indent="0" defTabSz="820738">
              <a:buNone/>
            </a:pPr>
            <a:endParaRPr lang="it-IT" sz="2800" dirty="0"/>
          </a:p>
        </p:txBody>
      </p:sp>
      <p:sp>
        <p:nvSpPr>
          <p:cNvPr id="4" name="Titolo 1">
            <a:extLst>
              <a:ext uri="{FF2B5EF4-FFF2-40B4-BE49-F238E27FC236}">
                <a16:creationId xmlns:a16="http://schemas.microsoft.com/office/drawing/2014/main" id="{0125D573-516E-6C8B-E542-0E690F6D0311}"/>
              </a:ext>
            </a:extLst>
          </p:cNvPr>
          <p:cNvSpPr txBox="1">
            <a:spLocks/>
          </p:cNvSpPr>
          <p:nvPr/>
        </p:nvSpPr>
        <p:spPr>
          <a:xfrm>
            <a:off x="419100" y="1448556"/>
            <a:ext cx="4678000" cy="19804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E5128"/>
                </a:solidFill>
                <a:latin typeface="+mn-lt"/>
                <a:ea typeface="+mj-ea"/>
                <a:cs typeface="+mj-cs"/>
              </a:defRPr>
            </a:lvl1pPr>
          </a:lstStyle>
          <a:p>
            <a:endParaRPr lang="it-IT" sz="2900" dirty="0">
              <a:latin typeface="Arial" panose="020B0604020202020204" pitchFamily="34" charset="0"/>
              <a:cs typeface="Arial" panose="020B0604020202020204" pitchFamily="34" charset="0"/>
            </a:endParaRPr>
          </a:p>
        </p:txBody>
      </p:sp>
      <p:pic>
        <p:nvPicPr>
          <p:cNvPr id="17" name="Immagine 16">
            <a:extLst>
              <a:ext uri="{FF2B5EF4-FFF2-40B4-BE49-F238E27FC236}">
                <a16:creationId xmlns:a16="http://schemas.microsoft.com/office/drawing/2014/main" id="{D774030C-A047-3729-ACF8-7D2CF21B1057}"/>
              </a:ext>
            </a:extLst>
          </p:cNvPr>
          <p:cNvPicPr>
            <a:picLocks noChangeAspect="1"/>
          </p:cNvPicPr>
          <p:nvPr/>
        </p:nvPicPr>
        <p:blipFill>
          <a:blip r:embed="rId3"/>
          <a:stretch>
            <a:fillRect/>
          </a:stretch>
        </p:blipFill>
        <p:spPr>
          <a:xfrm>
            <a:off x="7544491" y="2009337"/>
            <a:ext cx="4148745" cy="3465106"/>
          </a:xfrm>
          <a:prstGeom prst="rect">
            <a:avLst/>
          </a:prstGeom>
        </p:spPr>
      </p:pic>
    </p:spTree>
    <p:extLst>
      <p:ext uri="{BB962C8B-B14F-4D97-AF65-F5344CB8AC3E}">
        <p14:creationId xmlns:p14="http://schemas.microsoft.com/office/powerpoint/2010/main" val="2557361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41558-CB8C-71F8-D0A6-D5A0629DF0F2}"/>
              </a:ext>
            </a:extLst>
          </p:cNvPr>
          <p:cNvSpPr>
            <a:spLocks noGrp="1"/>
          </p:cNvSpPr>
          <p:nvPr>
            <p:ph type="title"/>
          </p:nvPr>
        </p:nvSpPr>
        <p:spPr/>
        <p:txBody>
          <a:bodyPr>
            <a:noAutofit/>
          </a:bodyPr>
          <a:lstStyle/>
          <a:p>
            <a:r>
              <a:rPr lang="it-IT" sz="3600" b="1" dirty="0">
                <a:solidFill>
                  <a:srgbClr val="307ABD"/>
                </a:solidFill>
              </a:rPr>
              <a:t>The Splash </a:t>
            </a:r>
            <a:r>
              <a:rPr lang="it-IT" dirty="0" err="1">
                <a:solidFill>
                  <a:srgbClr val="307ABD"/>
                </a:solidFill>
              </a:rPr>
              <a:t>E</a:t>
            </a:r>
            <a:r>
              <a:rPr lang="it-IT" sz="3600" b="1" dirty="0" err="1">
                <a:solidFill>
                  <a:srgbClr val="307ABD"/>
                </a:solidFill>
              </a:rPr>
              <a:t>ffect</a:t>
            </a:r>
            <a:r>
              <a:rPr lang="it-IT" sz="3600" b="1" dirty="0">
                <a:solidFill>
                  <a:srgbClr val="307ABD"/>
                </a:solidFill>
              </a:rPr>
              <a:t> in Open </a:t>
            </a:r>
            <a:r>
              <a:rPr lang="it-IT" sz="3600" b="1" dirty="0" err="1">
                <a:solidFill>
                  <a:srgbClr val="307ABD"/>
                </a:solidFill>
              </a:rPr>
              <a:t>Mold</a:t>
            </a:r>
            <a:br>
              <a:rPr lang="en-US" sz="3600" b="1" dirty="0">
                <a:solidFill>
                  <a:srgbClr val="307ABD"/>
                </a:solidFill>
              </a:rPr>
            </a:br>
            <a:r>
              <a:rPr lang="it-IT" sz="2400" dirty="0" err="1">
                <a:solidFill>
                  <a:srgbClr val="354572"/>
                </a:solidFill>
              </a:rPr>
              <a:t>Foaming</a:t>
            </a:r>
            <a:r>
              <a:rPr lang="it-IT" sz="2400" dirty="0">
                <a:solidFill>
                  <a:srgbClr val="354572"/>
                </a:solidFill>
              </a:rPr>
              <a:t> Technology</a:t>
            </a:r>
            <a:endParaRPr lang="it-IT" sz="2000" dirty="0">
              <a:solidFill>
                <a:srgbClr val="354572"/>
              </a:solidFill>
            </a:endParaRPr>
          </a:p>
        </p:txBody>
      </p:sp>
      <p:sp>
        <p:nvSpPr>
          <p:cNvPr id="6" name="Titolo 1">
            <a:extLst>
              <a:ext uri="{FF2B5EF4-FFF2-40B4-BE49-F238E27FC236}">
                <a16:creationId xmlns:a16="http://schemas.microsoft.com/office/drawing/2014/main" id="{07BBA08C-8E91-A679-1E83-6CAD68E609EE}"/>
              </a:ext>
            </a:extLst>
          </p:cNvPr>
          <p:cNvSpPr txBox="1">
            <a:spLocks/>
          </p:cNvSpPr>
          <p:nvPr/>
        </p:nvSpPr>
        <p:spPr>
          <a:xfrm>
            <a:off x="358028" y="1362477"/>
            <a:ext cx="10972379" cy="858694"/>
          </a:xfrm>
          <a:prstGeom prst="rect">
            <a:avLst/>
          </a:prstGeom>
        </p:spPr>
        <p:txBody>
          <a:bodyPr/>
          <a:lstStyle>
            <a:lvl1pPr algn="l" defTabSz="914400" rtl="0" eaLnBrk="1" latinLnBrk="0" hangingPunct="1">
              <a:spcBef>
                <a:spcPct val="0"/>
              </a:spcBef>
              <a:buNone/>
              <a:defRPr sz="4400" kern="1200">
                <a:solidFill>
                  <a:srgbClr val="C00000"/>
                </a:solidFill>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sz="2800" b="1" i="0" u="none" strike="noStrike" kern="1200" cap="none" spc="0" normalizeH="0" baseline="3000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61C7F1E-1581-72D9-65A4-C470FB8A39AE}"/>
              </a:ext>
            </a:extLst>
          </p:cNvPr>
          <p:cNvSpPr txBox="1"/>
          <p:nvPr/>
        </p:nvSpPr>
        <p:spPr>
          <a:xfrm>
            <a:off x="272269" y="6133252"/>
            <a:ext cx="5601991" cy="246221"/>
          </a:xfrm>
          <a:prstGeom prst="rect">
            <a:avLst/>
          </a:prstGeom>
          <a:noFill/>
        </p:spPr>
        <p:txBody>
          <a:bodyPr wrap="square">
            <a:spAutoFit/>
          </a:bodyPr>
          <a:lstStyle/>
          <a:p>
            <a:r>
              <a:rPr lang="it-IT" sz="1000" i="1" dirty="0">
                <a:latin typeface="Arial" panose="020B0604020202020204" pitchFamily="34" charset="0"/>
                <a:cs typeface="Arial" panose="020B0604020202020204" pitchFamily="34" charset="0"/>
              </a:rPr>
              <a:t>Speed x3.5</a:t>
            </a:r>
            <a:endParaRPr lang="it-IT" sz="1000" dirty="0"/>
          </a:p>
        </p:txBody>
      </p:sp>
      <p:pic>
        <p:nvPicPr>
          <p:cNvPr id="4" name="VARINJET_1_SLIDE 18">
            <a:hlinkClick r:id="" action="ppaction://media"/>
            <a:extLst>
              <a:ext uri="{FF2B5EF4-FFF2-40B4-BE49-F238E27FC236}">
                <a16:creationId xmlns:a16="http://schemas.microsoft.com/office/drawing/2014/main" id="{5D34EB2D-81FF-BD44-0404-E2A23C28DF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71513" y="1655241"/>
            <a:ext cx="9053614" cy="5093901"/>
          </a:xfrm>
          <a:prstGeom prst="rect">
            <a:avLst/>
          </a:prstGeom>
        </p:spPr>
      </p:pic>
      <p:sp>
        <p:nvSpPr>
          <p:cNvPr id="7" name="CasellaDiTesto 5">
            <a:extLst>
              <a:ext uri="{FF2B5EF4-FFF2-40B4-BE49-F238E27FC236}">
                <a16:creationId xmlns:a16="http://schemas.microsoft.com/office/drawing/2014/main" id="{4A2ECA64-6D20-F350-EC57-1ABE2751CCED}"/>
              </a:ext>
            </a:extLst>
          </p:cNvPr>
          <p:cNvSpPr txBox="1"/>
          <p:nvPr/>
        </p:nvSpPr>
        <p:spPr>
          <a:xfrm>
            <a:off x="7779910" y="1723221"/>
            <a:ext cx="2816092" cy="461665"/>
          </a:xfrm>
          <a:prstGeom prst="rect">
            <a:avLst/>
          </a:prstGeom>
          <a:solidFill>
            <a:srgbClr val="354572"/>
          </a:solidFill>
        </p:spPr>
        <p:txBody>
          <a:bodyPr wrap="square" rtlCol="0">
            <a:spAutoFit/>
          </a:bodyPr>
          <a:lstStyle/>
          <a:p>
            <a:r>
              <a:rPr lang="it-IT" sz="2400" b="1" dirty="0">
                <a:solidFill>
                  <a:schemeClr val="bg1"/>
                </a:solidFill>
                <a:latin typeface="Arial" panose="020B0604020202020204" pitchFamily="34" charset="0"/>
                <a:cs typeface="Arial" panose="020B0604020202020204" pitchFamily="34" charset="0"/>
              </a:rPr>
              <a:t>700 g/s  </a:t>
            </a:r>
            <a:r>
              <a:rPr lang="it-IT" sz="2400" b="1" dirty="0">
                <a:solidFill>
                  <a:schemeClr val="bg1"/>
                </a:solidFill>
                <a:latin typeface="Arial" panose="020B0604020202020204" pitchFamily="34" charset="0"/>
                <a:cs typeface="Arial" panose="020B0604020202020204" pitchFamily="34" charset="0"/>
                <a:sym typeface="Wingdings" panose="05000000000000000000" pitchFamily="2" charset="2"/>
              </a:rPr>
              <a:t> splash</a:t>
            </a:r>
            <a:endParaRPr lang="it-IT"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85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41558-CB8C-71F8-D0A6-D5A0629DF0F2}"/>
              </a:ext>
            </a:extLst>
          </p:cNvPr>
          <p:cNvSpPr>
            <a:spLocks noGrp="1"/>
          </p:cNvSpPr>
          <p:nvPr>
            <p:ph type="title"/>
          </p:nvPr>
        </p:nvSpPr>
        <p:spPr/>
        <p:txBody>
          <a:bodyPr>
            <a:noAutofit/>
          </a:bodyPr>
          <a:lstStyle/>
          <a:p>
            <a:r>
              <a:rPr lang="it-IT" sz="3600" b="1" dirty="0">
                <a:solidFill>
                  <a:srgbClr val="307ABD"/>
                </a:solidFill>
              </a:rPr>
              <a:t>Open </a:t>
            </a:r>
            <a:r>
              <a:rPr lang="it-IT" sz="3600" b="1" dirty="0" err="1">
                <a:solidFill>
                  <a:srgbClr val="307ABD"/>
                </a:solidFill>
              </a:rPr>
              <a:t>Mold</a:t>
            </a:r>
            <a:r>
              <a:rPr lang="it-IT" sz="3600" b="1" dirty="0">
                <a:solidFill>
                  <a:srgbClr val="307ABD"/>
                </a:solidFill>
              </a:rPr>
              <a:t>: </a:t>
            </a:r>
            <a:r>
              <a:rPr lang="it-IT" dirty="0">
                <a:solidFill>
                  <a:srgbClr val="307ABD"/>
                </a:solidFill>
              </a:rPr>
              <a:t>H</a:t>
            </a:r>
            <a:r>
              <a:rPr lang="it-IT" sz="3600" b="1" dirty="0">
                <a:solidFill>
                  <a:srgbClr val="307ABD"/>
                </a:solidFill>
              </a:rPr>
              <a:t>ow to solve the Splash</a:t>
            </a:r>
            <a:br>
              <a:rPr lang="en-US" sz="3600" b="1" dirty="0">
                <a:solidFill>
                  <a:srgbClr val="307ABD"/>
                </a:solidFill>
              </a:rPr>
            </a:br>
            <a:r>
              <a:rPr lang="it-IT" sz="2400" dirty="0" err="1">
                <a:solidFill>
                  <a:srgbClr val="354572"/>
                </a:solidFill>
              </a:rPr>
              <a:t>Foaming</a:t>
            </a:r>
            <a:r>
              <a:rPr lang="it-IT" sz="2400" dirty="0">
                <a:solidFill>
                  <a:srgbClr val="354572"/>
                </a:solidFill>
              </a:rPr>
              <a:t> Technology</a:t>
            </a:r>
            <a:br>
              <a:rPr lang="it-IT" sz="2400" dirty="0">
                <a:solidFill>
                  <a:srgbClr val="354572"/>
                </a:solidFill>
              </a:rPr>
            </a:br>
            <a:br>
              <a:rPr lang="it-IT" dirty="0">
                <a:solidFill>
                  <a:srgbClr val="307ABD"/>
                </a:solidFill>
              </a:rPr>
            </a:br>
            <a:endParaRPr lang="it-IT" dirty="0">
              <a:solidFill>
                <a:srgbClr val="307ABD"/>
              </a:solidFill>
            </a:endParaRPr>
          </a:p>
        </p:txBody>
      </p:sp>
      <p:sp>
        <p:nvSpPr>
          <p:cNvPr id="6" name="Titolo 1">
            <a:extLst>
              <a:ext uri="{FF2B5EF4-FFF2-40B4-BE49-F238E27FC236}">
                <a16:creationId xmlns:a16="http://schemas.microsoft.com/office/drawing/2014/main" id="{07BBA08C-8E91-A679-1E83-6CAD68E609EE}"/>
              </a:ext>
            </a:extLst>
          </p:cNvPr>
          <p:cNvSpPr txBox="1">
            <a:spLocks/>
          </p:cNvSpPr>
          <p:nvPr/>
        </p:nvSpPr>
        <p:spPr>
          <a:xfrm>
            <a:off x="358028" y="1362477"/>
            <a:ext cx="10972379" cy="858694"/>
          </a:xfrm>
          <a:prstGeom prst="rect">
            <a:avLst/>
          </a:prstGeom>
        </p:spPr>
        <p:txBody>
          <a:bodyPr/>
          <a:lstStyle>
            <a:lvl1pPr algn="l" defTabSz="914400" rtl="0" eaLnBrk="1" latinLnBrk="0" hangingPunct="1">
              <a:spcBef>
                <a:spcPct val="0"/>
              </a:spcBef>
              <a:buNone/>
              <a:defRPr sz="4400" kern="1200">
                <a:solidFill>
                  <a:srgbClr val="C00000"/>
                </a:solidFill>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sz="2800" b="1" i="0" u="none" strike="noStrike" kern="1200" cap="none" spc="0" normalizeH="0" baseline="3000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4" name="CasellaDiTesto 6">
            <a:extLst>
              <a:ext uri="{FF2B5EF4-FFF2-40B4-BE49-F238E27FC236}">
                <a16:creationId xmlns:a16="http://schemas.microsoft.com/office/drawing/2014/main" id="{00B4E508-79D4-346B-4E17-37ABC75E6EF5}"/>
              </a:ext>
            </a:extLst>
          </p:cNvPr>
          <p:cNvSpPr txBox="1"/>
          <p:nvPr/>
        </p:nvSpPr>
        <p:spPr>
          <a:xfrm>
            <a:off x="6292016" y="2031455"/>
            <a:ext cx="5687568" cy="461665"/>
          </a:xfrm>
          <a:prstGeom prst="rect">
            <a:avLst/>
          </a:prstGeom>
          <a:solidFill>
            <a:srgbClr val="354572"/>
          </a:solidFill>
        </p:spPr>
        <p:txBody>
          <a:bodyPr wrap="square" rtlCol="0">
            <a:noAutofit/>
          </a:bodyPr>
          <a:lstStyle/>
          <a:p>
            <a:pPr algn="ctr"/>
            <a:r>
              <a:rPr lang="it-IT" sz="2400" b="1" dirty="0">
                <a:solidFill>
                  <a:schemeClr val="bg1"/>
                </a:solidFill>
                <a:latin typeface="Arial" panose="020B0604020202020204" pitchFamily="34" charset="0"/>
                <a:cs typeface="Arial" panose="020B0604020202020204" pitchFamily="34" charset="0"/>
              </a:rPr>
              <a:t>  400g/s to 800g/s </a:t>
            </a:r>
            <a:r>
              <a:rPr lang="it-IT" sz="2400" b="1" dirty="0">
                <a:solidFill>
                  <a:schemeClr val="bg1"/>
                </a:solidFill>
                <a:latin typeface="Arial" panose="020B0604020202020204" pitchFamily="34" charset="0"/>
                <a:cs typeface="Arial" panose="020B0604020202020204" pitchFamily="34" charset="0"/>
                <a:sym typeface="Wingdings" panose="05000000000000000000" pitchFamily="2" charset="2"/>
              </a:rPr>
              <a:t> no splash</a:t>
            </a:r>
            <a:endParaRPr lang="it-IT" sz="24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61C7F1E-1581-72D9-65A4-C470FB8A39AE}"/>
              </a:ext>
            </a:extLst>
          </p:cNvPr>
          <p:cNvSpPr txBox="1"/>
          <p:nvPr/>
        </p:nvSpPr>
        <p:spPr>
          <a:xfrm>
            <a:off x="8163939" y="6445223"/>
            <a:ext cx="5601991" cy="246221"/>
          </a:xfrm>
          <a:prstGeom prst="rect">
            <a:avLst/>
          </a:prstGeom>
          <a:noFill/>
        </p:spPr>
        <p:txBody>
          <a:bodyPr wrap="square">
            <a:spAutoFit/>
          </a:bodyPr>
          <a:lstStyle/>
          <a:p>
            <a:r>
              <a:rPr lang="it-IT" sz="1000" i="1" dirty="0">
                <a:latin typeface="Arial" panose="020B0604020202020204" pitchFamily="34" charset="0"/>
                <a:cs typeface="Arial" panose="020B0604020202020204" pitchFamily="34" charset="0"/>
              </a:rPr>
              <a:t>Speed x3.5</a:t>
            </a:r>
            <a:endParaRPr lang="it-IT" sz="1000" dirty="0"/>
          </a:p>
        </p:txBody>
      </p:sp>
      <p:pic>
        <p:nvPicPr>
          <p:cNvPr id="3" name="VARINJET_2_SLIDE 18">
            <a:hlinkClick r:id="" action="ppaction://media"/>
            <a:extLst>
              <a:ext uri="{FF2B5EF4-FFF2-40B4-BE49-F238E27FC236}">
                <a16:creationId xmlns:a16="http://schemas.microsoft.com/office/drawing/2014/main" id="{F5825D9D-BDA0-75F3-9DF5-7BF8D471CA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92016" y="2482842"/>
            <a:ext cx="5687285" cy="3200400"/>
          </a:xfrm>
          <a:prstGeom prst="rect">
            <a:avLst/>
          </a:prstGeom>
        </p:spPr>
      </p:pic>
      <p:pic>
        <p:nvPicPr>
          <p:cNvPr id="8" name="1000to2500">
            <a:hlinkClick r:id="" action="ppaction://media"/>
            <a:extLst>
              <a:ext uri="{FF2B5EF4-FFF2-40B4-BE49-F238E27FC236}">
                <a16:creationId xmlns:a16="http://schemas.microsoft.com/office/drawing/2014/main" id="{C6763AD2-4F72-4FCE-A276-03A3D3E3D82A}"/>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27588" y="2482843"/>
            <a:ext cx="5693554" cy="3200400"/>
          </a:xfrm>
          <a:prstGeom prst="rect">
            <a:avLst/>
          </a:prstGeom>
        </p:spPr>
      </p:pic>
      <p:sp>
        <p:nvSpPr>
          <p:cNvPr id="9" name="CasellaDiTesto 6">
            <a:extLst>
              <a:ext uri="{FF2B5EF4-FFF2-40B4-BE49-F238E27FC236}">
                <a16:creationId xmlns:a16="http://schemas.microsoft.com/office/drawing/2014/main" id="{00B4E508-79D4-346B-4E17-37ABC75E6EF5}"/>
              </a:ext>
            </a:extLst>
          </p:cNvPr>
          <p:cNvSpPr txBox="1"/>
          <p:nvPr/>
        </p:nvSpPr>
        <p:spPr>
          <a:xfrm>
            <a:off x="227588" y="2031455"/>
            <a:ext cx="5696712" cy="461665"/>
          </a:xfrm>
          <a:prstGeom prst="rect">
            <a:avLst/>
          </a:prstGeom>
          <a:solidFill>
            <a:srgbClr val="354572"/>
          </a:solidFill>
        </p:spPr>
        <p:txBody>
          <a:bodyPr wrap="square" rtlCol="0">
            <a:noAutofit/>
          </a:bodyPr>
          <a:lstStyle/>
          <a:p>
            <a:r>
              <a:rPr lang="it-IT" sz="2400" b="1" dirty="0">
                <a:solidFill>
                  <a:schemeClr val="bg1"/>
                </a:solidFill>
                <a:latin typeface="Arial" panose="020B0604020202020204" pitchFamily="34" charset="0"/>
                <a:cs typeface="Arial" panose="020B0604020202020204" pitchFamily="34" charset="0"/>
              </a:rPr>
              <a:t>  1200g/s to 2500g/s </a:t>
            </a:r>
            <a:r>
              <a:rPr lang="it-IT" sz="2400" b="1" dirty="0">
                <a:solidFill>
                  <a:schemeClr val="bg1"/>
                </a:solidFill>
                <a:latin typeface="Arial" panose="020B0604020202020204" pitchFamily="34" charset="0"/>
                <a:cs typeface="Arial" panose="020B0604020202020204" pitchFamily="34" charset="0"/>
                <a:sym typeface="Wingdings" panose="05000000000000000000" pitchFamily="2" charset="2"/>
              </a:rPr>
              <a:t> no splash</a:t>
            </a:r>
            <a:endParaRPr lang="it-IT"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446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8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video>
              <p:cMediaNode vol="80000">
                <p:cTn id="2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1DFFD-47C8-2614-76BC-7D9ABE72D011}"/>
              </a:ext>
            </a:extLst>
          </p:cNvPr>
          <p:cNvSpPr>
            <a:spLocks noGrp="1"/>
          </p:cNvSpPr>
          <p:nvPr>
            <p:ph type="title"/>
          </p:nvPr>
        </p:nvSpPr>
        <p:spPr/>
        <p:txBody>
          <a:bodyPr>
            <a:noAutofit/>
          </a:bodyPr>
          <a:lstStyle/>
          <a:p>
            <a:r>
              <a:rPr lang="it-IT" dirty="0">
                <a:solidFill>
                  <a:srgbClr val="307ABD"/>
                </a:solidFill>
              </a:rPr>
              <a:t>Pressure Vs </a:t>
            </a:r>
            <a:r>
              <a:rPr lang="it-IT" dirty="0" err="1">
                <a:solidFill>
                  <a:srgbClr val="307ABD"/>
                </a:solidFill>
              </a:rPr>
              <a:t>Flowrate</a:t>
            </a:r>
            <a:br>
              <a:rPr lang="it-IT" dirty="0">
                <a:solidFill>
                  <a:srgbClr val="307ABD"/>
                </a:solidFill>
              </a:rPr>
            </a:br>
            <a:r>
              <a:rPr lang="it-IT" sz="2400" dirty="0" err="1">
                <a:solidFill>
                  <a:srgbClr val="354572"/>
                </a:solidFill>
              </a:rPr>
              <a:t>Foaming</a:t>
            </a:r>
            <a:r>
              <a:rPr lang="it-IT" sz="2400" dirty="0">
                <a:solidFill>
                  <a:srgbClr val="354572"/>
                </a:solidFill>
              </a:rPr>
              <a:t> Technology</a:t>
            </a:r>
          </a:p>
        </p:txBody>
      </p:sp>
      <p:sp>
        <p:nvSpPr>
          <p:cNvPr id="3" name="Content Placeholder 2">
            <a:extLst>
              <a:ext uri="{FF2B5EF4-FFF2-40B4-BE49-F238E27FC236}">
                <a16:creationId xmlns:a16="http://schemas.microsoft.com/office/drawing/2014/main" id="{3855A429-E788-0B0F-95B4-3A082B53DF34}"/>
              </a:ext>
            </a:extLst>
          </p:cNvPr>
          <p:cNvSpPr>
            <a:spLocks noGrp="1"/>
          </p:cNvSpPr>
          <p:nvPr>
            <p:ph idx="1"/>
          </p:nvPr>
        </p:nvSpPr>
        <p:spPr/>
        <p:txBody>
          <a:bodyPr>
            <a:normAutofit/>
          </a:bodyPr>
          <a:lstStyle/>
          <a:p>
            <a:endParaRPr lang="en-US" sz="2200" b="1" dirty="0"/>
          </a:p>
          <a:p>
            <a:endParaRPr lang="en-US" sz="2200" b="1" dirty="0"/>
          </a:p>
          <a:p>
            <a:endParaRPr lang="it-IT" sz="2400" dirty="0"/>
          </a:p>
        </p:txBody>
      </p:sp>
      <p:graphicFrame>
        <p:nvGraphicFramePr>
          <p:cNvPr id="6" name="Grafico 5">
            <a:extLst>
              <a:ext uri="{FF2B5EF4-FFF2-40B4-BE49-F238E27FC236}">
                <a16:creationId xmlns:a16="http://schemas.microsoft.com/office/drawing/2014/main" id="{657E8EBD-1574-4F21-A045-32616F772284}"/>
              </a:ext>
            </a:extLst>
          </p:cNvPr>
          <p:cNvGraphicFramePr>
            <a:graphicFrameLocks/>
          </p:cNvGraphicFramePr>
          <p:nvPr>
            <p:extLst>
              <p:ext uri="{D42A27DB-BD31-4B8C-83A1-F6EECF244321}">
                <p14:modId xmlns:p14="http://schemas.microsoft.com/office/powerpoint/2010/main" val="282798714"/>
              </p:ext>
            </p:extLst>
          </p:nvPr>
        </p:nvGraphicFramePr>
        <p:xfrm>
          <a:off x="1483741" y="1473994"/>
          <a:ext cx="9131482" cy="46083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2541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9FBA-6234-006D-542B-83E70CDC5AF8}"/>
              </a:ext>
            </a:extLst>
          </p:cNvPr>
          <p:cNvSpPr>
            <a:spLocks noGrp="1"/>
          </p:cNvSpPr>
          <p:nvPr>
            <p:ph type="title"/>
          </p:nvPr>
        </p:nvSpPr>
        <p:spPr/>
        <p:txBody>
          <a:bodyPr>
            <a:noAutofit/>
          </a:bodyPr>
          <a:lstStyle/>
          <a:p>
            <a:r>
              <a:rPr lang="it-IT" dirty="0" err="1">
                <a:solidFill>
                  <a:srgbClr val="307ABD"/>
                </a:solidFill>
              </a:rPr>
              <a:t>Refrigerator</a:t>
            </a:r>
            <a:r>
              <a:rPr lang="it-IT" dirty="0">
                <a:solidFill>
                  <a:srgbClr val="307ABD"/>
                </a:solidFill>
              </a:rPr>
              <a:t> Cabinet Solutions</a:t>
            </a:r>
            <a:br>
              <a:rPr lang="it-IT" dirty="0">
                <a:solidFill>
                  <a:srgbClr val="307ABD"/>
                </a:solidFill>
              </a:rPr>
            </a:br>
            <a:r>
              <a:rPr lang="it-IT" sz="2400" dirty="0" err="1">
                <a:solidFill>
                  <a:srgbClr val="354572"/>
                </a:solidFill>
              </a:rPr>
              <a:t>Foaming</a:t>
            </a:r>
            <a:r>
              <a:rPr lang="it-IT" sz="2400" dirty="0">
                <a:solidFill>
                  <a:srgbClr val="354572"/>
                </a:solidFill>
              </a:rPr>
              <a:t> Technology</a:t>
            </a:r>
            <a:br>
              <a:rPr lang="it-IT" sz="2400" b="0" dirty="0">
                <a:solidFill>
                  <a:srgbClr val="354572"/>
                </a:solidFill>
              </a:rPr>
            </a:br>
            <a:br>
              <a:rPr lang="it-IT" sz="2800" b="0" dirty="0"/>
            </a:br>
            <a:endParaRPr lang="it-IT" sz="2800" b="0" dirty="0"/>
          </a:p>
        </p:txBody>
      </p:sp>
      <p:pic>
        <p:nvPicPr>
          <p:cNvPr id="5" name="Picture 8">
            <a:extLst>
              <a:ext uri="{FF2B5EF4-FFF2-40B4-BE49-F238E27FC236}">
                <a16:creationId xmlns:a16="http://schemas.microsoft.com/office/drawing/2014/main" id="{CA8E0739-8C55-56AD-77DE-1BDA0CDBB02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72067" y="3248165"/>
            <a:ext cx="4501444" cy="249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16">
            <a:extLst>
              <a:ext uri="{FF2B5EF4-FFF2-40B4-BE49-F238E27FC236}">
                <a16:creationId xmlns:a16="http://schemas.microsoft.com/office/drawing/2014/main" id="{FED12B5C-978E-D41C-BDBB-551682F6F4D2}"/>
              </a:ext>
            </a:extLst>
          </p:cNvPr>
          <p:cNvSpPr txBox="1"/>
          <p:nvPr/>
        </p:nvSpPr>
        <p:spPr>
          <a:xfrm>
            <a:off x="6312154" y="2206438"/>
            <a:ext cx="4743803" cy="461665"/>
          </a:xfrm>
          <a:prstGeom prst="rect">
            <a:avLst/>
          </a:prstGeom>
          <a:noFill/>
        </p:spPr>
        <p:txBody>
          <a:bodyPr wrap="square" rtlCol="0">
            <a:spAutoFit/>
          </a:bodyPr>
          <a:lstStyle/>
          <a:p>
            <a:pPr algn="ctr"/>
            <a:r>
              <a:rPr lang="it-IT" sz="2400" b="1" dirty="0" err="1">
                <a:solidFill>
                  <a:srgbClr val="354572"/>
                </a:solidFill>
                <a:latin typeface="Arial" panose="020B0604020202020204" pitchFamily="34" charset="0"/>
                <a:cs typeface="Arial" panose="020B0604020202020204" pitchFamily="34" charset="0"/>
              </a:rPr>
              <a:t>Five-points</a:t>
            </a:r>
            <a:r>
              <a:rPr lang="it-IT" sz="2400" b="1" dirty="0">
                <a:solidFill>
                  <a:srgbClr val="354572"/>
                </a:solidFill>
                <a:latin typeface="Arial" panose="020B0604020202020204" pitchFamily="34" charset="0"/>
                <a:cs typeface="Arial" panose="020B0604020202020204" pitchFamily="34" charset="0"/>
              </a:rPr>
              <a:t> injection</a:t>
            </a:r>
          </a:p>
        </p:txBody>
      </p:sp>
      <p:pic>
        <p:nvPicPr>
          <p:cNvPr id="9" name="Picture 8">
            <a:extLst>
              <a:ext uri="{FF2B5EF4-FFF2-40B4-BE49-F238E27FC236}">
                <a16:creationId xmlns:a16="http://schemas.microsoft.com/office/drawing/2014/main" id="{CA8E0739-8C55-56AD-77DE-1BDA0CDBB02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84975" y="3259454"/>
            <a:ext cx="4398160" cy="2435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ccia in giù 2"/>
          <p:cNvSpPr/>
          <p:nvPr/>
        </p:nvSpPr>
        <p:spPr>
          <a:xfrm>
            <a:off x="8820480" y="2930908"/>
            <a:ext cx="262560" cy="49809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6">
            <a:extLst>
              <a:ext uri="{FF2B5EF4-FFF2-40B4-BE49-F238E27FC236}">
                <a16:creationId xmlns:a16="http://schemas.microsoft.com/office/drawing/2014/main" id="{FED12B5C-978E-D41C-BDBB-551682F6F4D2}"/>
              </a:ext>
            </a:extLst>
          </p:cNvPr>
          <p:cNvSpPr txBox="1"/>
          <p:nvPr/>
        </p:nvSpPr>
        <p:spPr>
          <a:xfrm>
            <a:off x="756069" y="2206438"/>
            <a:ext cx="4743803" cy="461665"/>
          </a:xfrm>
          <a:prstGeom prst="rect">
            <a:avLst/>
          </a:prstGeom>
          <a:noFill/>
        </p:spPr>
        <p:txBody>
          <a:bodyPr wrap="square" rtlCol="0">
            <a:spAutoFit/>
          </a:bodyPr>
          <a:lstStyle/>
          <a:p>
            <a:pPr algn="ctr"/>
            <a:r>
              <a:rPr lang="it-IT" sz="2400" b="1" dirty="0" err="1">
                <a:solidFill>
                  <a:srgbClr val="354572"/>
                </a:solidFill>
                <a:latin typeface="Arial" panose="020B0604020202020204" pitchFamily="34" charset="0"/>
                <a:cs typeface="Arial" panose="020B0604020202020204" pitchFamily="34" charset="0"/>
              </a:rPr>
              <a:t>Four</a:t>
            </a:r>
            <a:r>
              <a:rPr lang="it-IT" sz="2400" b="1" dirty="0">
                <a:solidFill>
                  <a:srgbClr val="354572"/>
                </a:solidFill>
                <a:latin typeface="Arial" panose="020B0604020202020204" pitchFamily="34" charset="0"/>
                <a:cs typeface="Arial" panose="020B0604020202020204" pitchFamily="34" charset="0"/>
              </a:rPr>
              <a:t>-points injection</a:t>
            </a:r>
          </a:p>
        </p:txBody>
      </p:sp>
    </p:spTree>
    <p:extLst>
      <p:ext uri="{BB962C8B-B14F-4D97-AF65-F5344CB8AC3E}">
        <p14:creationId xmlns:p14="http://schemas.microsoft.com/office/powerpoint/2010/main" val="1628063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3921</TotalTime>
  <Words>1126</Words>
  <Application>Microsoft Office PowerPoint</Application>
  <PresentationFormat>Widescreen</PresentationFormat>
  <Paragraphs>84</Paragraphs>
  <Slides>15</Slides>
  <Notes>12</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Cambria Math</vt:lpstr>
      <vt:lpstr>Times New Roman</vt:lpstr>
      <vt:lpstr>Wingdings</vt:lpstr>
      <vt:lpstr>Office Theme</vt:lpstr>
      <vt:lpstr>Rapid foams:  How to process them</vt:lpstr>
      <vt:lpstr>Rapid foams &amp; Energy efficiency</vt:lpstr>
      <vt:lpstr>The importance of the cells’ structure  Foaming Technology</vt:lpstr>
      <vt:lpstr>PU Cellulation Foaming Technology</vt:lpstr>
      <vt:lpstr>From Theory to Practice Foaming Technology</vt:lpstr>
      <vt:lpstr>The Splash Effect in Open Mold Foaming Technology</vt:lpstr>
      <vt:lpstr>Open Mold: How to solve the Splash Foaming Technology  </vt:lpstr>
      <vt:lpstr>Pressure Vs Flowrate Foaming Technology</vt:lpstr>
      <vt:lpstr>Refrigerator Cabinet Solutions Foaming Technology  </vt:lpstr>
      <vt:lpstr>Refrigerator Cabinet Solutions Foaming Technology  </vt:lpstr>
      <vt:lpstr>Double Head Perfect Foam Deposition Foaming Technology</vt:lpstr>
      <vt:lpstr>The Temperature Issue: Independent Low-Pressure Recirculation Foaming Technology</vt:lpstr>
      <vt:lpstr>The Temperature Issue: Independent High-Pressure Heat Exchangers Foaming Technology</vt:lpstr>
      <vt:lpstr>PowerPoint Presentation</vt:lpstr>
      <vt:lpstr>Thank you, 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Alberta Stella</dc:creator>
  <cp:lastModifiedBy>Alberta Stella</cp:lastModifiedBy>
  <cp:revision>208</cp:revision>
  <cp:lastPrinted>2023-05-30T11:15:55Z</cp:lastPrinted>
  <dcterms:created xsi:type="dcterms:W3CDTF">2023-05-20T18:29:41Z</dcterms:created>
  <dcterms:modified xsi:type="dcterms:W3CDTF">2024-07-17T15:12:00Z</dcterms:modified>
</cp:coreProperties>
</file>