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4" r:id="rId5"/>
    <p:sldMasterId id="2147483748" r:id="rId6"/>
  </p:sldMasterIdLst>
  <p:notesMasterIdLst>
    <p:notesMasterId r:id="rId28"/>
  </p:notesMasterIdLst>
  <p:handoutMasterIdLst>
    <p:handoutMasterId r:id="rId29"/>
  </p:handoutMasterIdLst>
  <p:sldIdLst>
    <p:sldId id="394" r:id="rId7"/>
    <p:sldId id="290" r:id="rId8"/>
    <p:sldId id="1079" r:id="rId9"/>
    <p:sldId id="1080" r:id="rId10"/>
    <p:sldId id="1081" r:id="rId11"/>
    <p:sldId id="403" r:id="rId12"/>
    <p:sldId id="372" r:id="rId13"/>
    <p:sldId id="1063" r:id="rId14"/>
    <p:sldId id="1013" r:id="rId15"/>
    <p:sldId id="1014" r:id="rId16"/>
    <p:sldId id="1055" r:id="rId17"/>
    <p:sldId id="1077" r:id="rId18"/>
    <p:sldId id="1086" r:id="rId19"/>
    <p:sldId id="1035" r:id="rId20"/>
    <p:sldId id="1083" r:id="rId21"/>
    <p:sldId id="369" r:id="rId22"/>
    <p:sldId id="2161" r:id="rId23"/>
    <p:sldId id="1036" r:id="rId24"/>
    <p:sldId id="263" r:id="rId25"/>
    <p:sldId id="1085" r:id="rId26"/>
    <p:sldId id="1071" r:id="rId27"/>
  </p:sldIdLst>
  <p:sldSz cx="12192000" cy="6858000"/>
  <p:notesSz cx="7104063" cy="10234613"/>
  <p:custDataLst>
    <p:custData r:id="rId4"/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D40F7D"/>
    <a:srgbClr val="007497"/>
    <a:srgbClr val="C1F0FF"/>
    <a:srgbClr val="009ACA"/>
    <a:srgbClr val="004D65"/>
    <a:srgbClr val="FBAA19"/>
    <a:srgbClr val="F37020"/>
    <a:srgbClr val="E26629"/>
    <a:srgbClr val="F43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2832" autoAdjust="0"/>
  </p:normalViewPr>
  <p:slideViewPr>
    <p:cSldViewPr snapToGrid="0" snapToObjects="1">
      <p:cViewPr varScale="1">
        <p:scale>
          <a:sx n="91" d="100"/>
          <a:sy n="91" d="100"/>
        </p:scale>
        <p:origin x="600" y="77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413"/>
    </p:cViewPr>
  </p:sorterViewPr>
  <p:notesViewPr>
    <p:cSldViewPr snapToGrid="0" snapToObjects="1">
      <p:cViewPr varScale="1">
        <p:scale>
          <a:sx n="66" d="100"/>
          <a:sy n="66" d="100"/>
        </p:scale>
        <p:origin x="2746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711114480975013"/>
          <c:y val="8.6469324376526657E-2"/>
          <c:w val="0.65214723926380369"/>
          <c:h val="0.820849420849420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GW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F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FC0-4899-AE08-FBF050136CF7}"/>
              </c:ext>
            </c:extLst>
          </c:dPt>
          <c:dPt>
            <c:idx val="1"/>
            <c:bubble3D val="0"/>
            <c:spPr>
              <a:solidFill>
                <a:srgbClr val="D40F7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FC0-4899-AE08-FBF050136CF7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FC0-4899-AE08-FBF050136CF7}"/>
              </c:ext>
            </c:extLst>
          </c:dPt>
          <c:dPt>
            <c:idx val="3"/>
            <c:bubble3D val="0"/>
            <c:spPr>
              <a:solidFill>
                <a:schemeClr val="accent3">
                  <a:alpha val="3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FC0-4899-AE08-FBF050136CF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FC0-4899-AE08-FBF050136CF7}"/>
              </c:ext>
            </c:extLst>
          </c:dPt>
          <c:dPt>
            <c:idx val="5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FC0-4899-AE08-FBF050136CF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FC0-4899-AE08-FBF050136CF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FC0-4899-AE08-FBF050136CF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2FC0-4899-AE08-FBF050136CF7}"/>
              </c:ext>
            </c:extLst>
          </c:dPt>
          <c:dLbls>
            <c:dLbl>
              <c:idx val="0"/>
              <c:layout>
                <c:manualLayout>
                  <c:x val="3.533167901496641E-3"/>
                  <c:y val="0.3369070678859406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C0-4899-AE08-FBF050136CF7}"/>
                </c:ext>
              </c:extLst>
            </c:dLbl>
            <c:dLbl>
              <c:idx val="1"/>
              <c:layout>
                <c:manualLayout>
                  <c:x val="-0.1438237268287762"/>
                  <c:y val="0.1558211112069065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FC0-4899-AE08-FBF050136CF7}"/>
                </c:ext>
              </c:extLst>
            </c:dLbl>
            <c:dLbl>
              <c:idx val="2"/>
              <c:layout>
                <c:manualLayout>
                  <c:x val="-0.1449390120104683"/>
                  <c:y val="0.1177484279018593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47431866534859"/>
                      <c:h val="0.168501939317322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FC0-4899-AE08-FBF050136CF7}"/>
                </c:ext>
              </c:extLst>
            </c:dLbl>
            <c:dLbl>
              <c:idx val="3"/>
              <c:layout>
                <c:manualLayout>
                  <c:x val="-0.16761257883794339"/>
                  <c:y val="2.577140131304756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FC0-4899-AE08-FBF050136CF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FC0-4899-AE08-FBF050136CF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FC0-4899-AE08-FBF050136CF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FC0-4899-AE08-FBF050136CF7}"/>
                </c:ext>
              </c:extLst>
            </c:dLbl>
            <c:dLbl>
              <c:idx val="7"/>
              <c:layout>
                <c:manualLayout>
                  <c:x val="-0.26353075933870884"/>
                  <c:y val="-3.661044334375780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FC0-4899-AE08-FBF050136CF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FC0-4899-AE08-FBF050136C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Hydro</c:v>
                </c:pt>
                <c:pt idx="1">
                  <c:v>Wind</c:v>
                </c:pt>
                <c:pt idx="2">
                  <c:v>Biomass</c:v>
                </c:pt>
                <c:pt idx="3">
                  <c:v>Natural Gas</c:v>
                </c:pt>
                <c:pt idx="4">
                  <c:v>Oil</c:v>
                </c:pt>
                <c:pt idx="5">
                  <c:v>PCH e CGH</c:v>
                </c:pt>
                <c:pt idx="6">
                  <c:v>Coal</c:v>
                </c:pt>
                <c:pt idx="7">
                  <c:v>Solar</c:v>
                </c:pt>
                <c:pt idx="8">
                  <c:v>Nuclear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103</c:v>
                </c:pt>
                <c:pt idx="1">
                  <c:v>22</c:v>
                </c:pt>
                <c:pt idx="2">
                  <c:v>16.2</c:v>
                </c:pt>
                <c:pt idx="3">
                  <c:v>16.399999999999999</c:v>
                </c:pt>
                <c:pt idx="4">
                  <c:v>8.8000000000000007</c:v>
                </c:pt>
                <c:pt idx="5">
                  <c:v>6.4</c:v>
                </c:pt>
                <c:pt idx="6">
                  <c:v>3.6</c:v>
                </c:pt>
                <c:pt idx="7">
                  <c:v>5.0999999999999996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2FC0-4899-AE08-FBF050136C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OC Fabrics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AF2E-40F8-9520-6CD5AEFB1DCD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AF2E-40F8-9520-6CD5AEFB1DCD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AF2E-40F8-9520-6CD5AEFB1DCD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AF2E-40F8-9520-6CD5AEFB1DCD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AF2E-40F8-9520-6CD5AEFB1DCD}"/>
              </c:ext>
            </c:extLst>
          </c:dPt>
          <c:dPt>
            <c:idx val="15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F2E-40F8-9520-6CD5AEFB1DCD}"/>
              </c:ext>
            </c:extLst>
          </c:dPt>
          <c:dPt>
            <c:idx val="16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AF2E-40F8-9520-6CD5AEFB1DCD}"/>
              </c:ext>
            </c:extLst>
          </c:dPt>
          <c:cat>
            <c:numRef>
              <c:f>Sheet1!$A$2:$A$18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Sheet1!$D$2:$D$18</c:f>
              <c:numCache>
                <c:formatCode>General</c:formatCode>
                <c:ptCount val="17"/>
                <c:pt idx="0">
                  <c:v>3</c:v>
                </c:pt>
                <c:pt idx="1">
                  <c:v>4</c:v>
                </c:pt>
                <c:pt idx="2">
                  <c:v>4.0999999999999996</c:v>
                </c:pt>
                <c:pt idx="3">
                  <c:v>9.6</c:v>
                </c:pt>
                <c:pt idx="4">
                  <c:v>9.1</c:v>
                </c:pt>
                <c:pt idx="5">
                  <c:v>6.2</c:v>
                </c:pt>
                <c:pt idx="6">
                  <c:v>11.5</c:v>
                </c:pt>
                <c:pt idx="7">
                  <c:v>14.4</c:v>
                </c:pt>
                <c:pt idx="8">
                  <c:v>16</c:v>
                </c:pt>
                <c:pt idx="9">
                  <c:v>11.4</c:v>
                </c:pt>
                <c:pt idx="10">
                  <c:v>7.9</c:v>
                </c:pt>
                <c:pt idx="11">
                  <c:v>11.4</c:v>
                </c:pt>
                <c:pt idx="12">
                  <c:v>20.100000000000001</c:v>
                </c:pt>
                <c:pt idx="13">
                  <c:v>22.1</c:v>
                </c:pt>
                <c:pt idx="14">
                  <c:v>24</c:v>
                </c:pt>
                <c:pt idx="15">
                  <c:v>24</c:v>
                </c:pt>
                <c:pt idx="16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24-4FB1-A154-86FD11457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4395688"/>
        <c:axId val="784398968"/>
      </c:areaChar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516-4DAB-9E26-F3C6B9C967E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516-4DAB-9E26-F3C6B9C967E4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7516-4DAB-9E26-F3C6B9C967E4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7516-4DAB-9E26-F3C6B9C967E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7516-4DAB-9E26-F3C6B9C967E4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369C-4CF6-8177-6379F00100F2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69C-4CF6-8177-6379F00100F2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0.34100000000000003</c:v>
                </c:pt>
                <c:pt idx="1">
                  <c:v>0.60099999999999998</c:v>
                </c:pt>
                <c:pt idx="2">
                  <c:v>0.92800000000000005</c:v>
                </c:pt>
                <c:pt idx="3">
                  <c:v>1.524</c:v>
                </c:pt>
                <c:pt idx="4">
                  <c:v>2.5179999999999998</c:v>
                </c:pt>
                <c:pt idx="5">
                  <c:v>3.8940000000000001</c:v>
                </c:pt>
                <c:pt idx="6">
                  <c:v>5.9729999999999999</c:v>
                </c:pt>
                <c:pt idx="7">
                  <c:v>8.7270000000000003</c:v>
                </c:pt>
                <c:pt idx="8">
                  <c:v>10.768000000000001</c:v>
                </c:pt>
                <c:pt idx="9">
                  <c:v>12.795</c:v>
                </c:pt>
                <c:pt idx="10">
                  <c:v>14.736000000000001</c:v>
                </c:pt>
                <c:pt idx="11">
                  <c:v>15.481</c:v>
                </c:pt>
                <c:pt idx="12">
                  <c:v>17.747</c:v>
                </c:pt>
                <c:pt idx="13">
                  <c:v>21.567</c:v>
                </c:pt>
                <c:pt idx="14">
                  <c:v>25.143000000000001</c:v>
                </c:pt>
                <c:pt idx="15">
                  <c:v>27.5</c:v>
                </c:pt>
                <c:pt idx="16">
                  <c:v>29.9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516-4DAB-9E26-F3C6B9C967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954711312"/>
        <c:axId val="1032082048"/>
      </c:barChart>
      <c:lineChart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Total Fabrics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Sheet1!$C$2:$C$18</c:f>
              <c:numCache>
                <c:formatCode>General</c:formatCode>
                <c:ptCount val="17"/>
                <c:pt idx="0">
                  <c:v>1.7</c:v>
                </c:pt>
                <c:pt idx="1">
                  <c:v>1.5599999999999996</c:v>
                </c:pt>
                <c:pt idx="2">
                  <c:v>1.9620000000000004</c:v>
                </c:pt>
                <c:pt idx="3">
                  <c:v>3.5759999999999996</c:v>
                </c:pt>
                <c:pt idx="4">
                  <c:v>5.9639999999999986</c:v>
                </c:pt>
                <c:pt idx="5">
                  <c:v>8.256000000000002</c:v>
                </c:pt>
                <c:pt idx="6">
                  <c:v>12.473999999999998</c:v>
                </c:pt>
                <c:pt idx="7">
                  <c:v>19.278000000000002</c:v>
                </c:pt>
                <c:pt idx="8">
                  <c:v>14.287000000000003</c:v>
                </c:pt>
                <c:pt idx="9">
                  <c:v>14.188999999999995</c:v>
                </c:pt>
                <c:pt idx="10">
                  <c:v>11.646000000000004</c:v>
                </c:pt>
                <c:pt idx="11">
                  <c:v>5.2149999999999945</c:v>
                </c:pt>
                <c:pt idx="12">
                  <c:v>15.862</c:v>
                </c:pt>
                <c:pt idx="13">
                  <c:v>26.740000000000002</c:v>
                </c:pt>
                <c:pt idx="14">
                  <c:v>25.032000000000004</c:v>
                </c:pt>
                <c:pt idx="15">
                  <c:v>18.855999999999995</c:v>
                </c:pt>
                <c:pt idx="16">
                  <c:v>19.199999999999989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24-4FB1-A154-86FD11457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4395688"/>
        <c:axId val="784398968"/>
      </c:lineChart>
      <c:catAx>
        <c:axId val="954711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32082048"/>
        <c:crosses val="autoZero"/>
        <c:auto val="1"/>
        <c:lblAlgn val="ctr"/>
        <c:lblOffset val="100"/>
        <c:noMultiLvlLbl val="0"/>
      </c:catAx>
      <c:valAx>
        <c:axId val="1032082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54711312"/>
        <c:crosses val="autoZero"/>
        <c:crossBetween val="between"/>
      </c:valAx>
      <c:valAx>
        <c:axId val="78439896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84395688"/>
        <c:crosses val="max"/>
        <c:crossBetween val="between"/>
      </c:valAx>
      <c:catAx>
        <c:axId val="784395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843989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F0C493-9CE7-6C46-A883-4DC8B62A1E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CF3ECD-D815-E446-8F40-0D302D48A4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BE09EC6-5467-1C47-BE84-9BBBEC36D71D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F0D962-B41D-8441-8FD1-FB718EA213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D96BE-065E-D742-BC25-10380C18E2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882734F-FD94-3740-A1A3-D78A7CC9682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33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B5EE4B18-AD1E-0D40-BF58-A0855BF98993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0185515-9B6A-9D4A-BD06-46B36CE492D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55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AE5C4-33F0-49EC-822A-3123B30370D3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0420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85515-9B6A-9D4A-BD06-46B36CE492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07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85515-9B6A-9D4A-BD06-46B36CE492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41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85515-9B6A-9D4A-BD06-46B36CE492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93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727BB5F-0547-42A6-ACC5-DB2D61EBA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1743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85515-9B6A-9D4A-BD06-46B36CE492D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729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85515-9B6A-9D4A-BD06-46B36CE492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58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85515-9B6A-9D4A-BD06-46B36CE492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82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CD448-E79E-4154-BEA2-12EA5156F92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51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CD448-E79E-4154-BEA2-12EA5156F92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19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85515-9B6A-9D4A-BD06-46B36CE492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06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>
                <a:solidFill>
                  <a:schemeClr val="tx1"/>
                </a:solidFill>
                <a:ea typeface="+mn-ea"/>
                <a:cs typeface="+mn-cs"/>
              </a:rPr>
              <a:t>Significant Production Gains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100" dirty="0">
                <a:latin typeface="Century Gothic" panose="020B0502020202020204" pitchFamily="34" charset="0"/>
              </a:rPr>
              <a:t>Half the man hours means half the time to perform.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100" dirty="0">
                <a:latin typeface="Century Gothic" panose="020B0502020202020204" pitchFamily="34" charset="0"/>
              </a:rPr>
              <a:t>Same number of jobs, less reliance on a large labor force.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100" dirty="0">
                <a:latin typeface="Century Gothic" panose="020B0502020202020204" pitchFamily="34" charset="0"/>
              </a:rPr>
              <a:t>Better quality from my core group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85515-9B6A-9D4A-BD06-46B36CE492D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3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7" Type="http://schemas.openxmlformats.org/officeDocument/2006/relationships/image" Target="../media/image9.png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9.png"/><Relationship Id="rId2" Type="http://schemas.openxmlformats.org/officeDocument/2006/relationships/tags" Target="../tags/tag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9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9.png"/><Relationship Id="rId2" Type="http://schemas.openxmlformats.org/officeDocument/2006/relationships/tags" Target="../tags/tag2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9.png"/><Relationship Id="rId2" Type="http://schemas.openxmlformats.org/officeDocument/2006/relationships/tags" Target="../tags/tag2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9.png"/><Relationship Id="rId2" Type="http://schemas.openxmlformats.org/officeDocument/2006/relationships/tags" Target="../tags/tag2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9.png"/><Relationship Id="rId2" Type="http://schemas.openxmlformats.org/officeDocument/2006/relationships/tags" Target="../tags/tag28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9.png"/><Relationship Id="rId2" Type="http://schemas.openxmlformats.org/officeDocument/2006/relationships/tags" Target="../tags/tag30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9.png"/><Relationship Id="rId2" Type="http://schemas.openxmlformats.org/officeDocument/2006/relationships/tags" Target="../tags/tag3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9.png"/><Relationship Id="rId2" Type="http://schemas.openxmlformats.org/officeDocument/2006/relationships/tags" Target="../tags/tag3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8.png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9.png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9.png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F6CB60-B35B-45E8-8868-0526B4DC8C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7A8578F-89F3-49EC-95AC-814D6FF2FA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3843" y="2895600"/>
            <a:ext cx="5418804" cy="2781181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4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E2D986A-0C61-4DC5-AC66-60EA6D510F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3683" y="5867400"/>
            <a:ext cx="5418805" cy="31458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3D148534-B583-4124-9E27-C1276A8FE7C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63683" y="6196022"/>
            <a:ext cx="5418805" cy="4365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1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r>
              <a:rPr lang="en-US" dirty="0"/>
              <a:t>Month XX,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267EC-05CF-4E74-A8B1-E54B1F0AAB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01794" y="1795682"/>
            <a:ext cx="1092371" cy="959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382329-7E2B-426B-ABCE-1B1118C95A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44339" y="3945443"/>
            <a:ext cx="2531598" cy="268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40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&amp;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6CDB9B8-11A9-4845-BB25-F881221F1F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85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6CDB9B8-11A9-4845-BB25-F881221F1F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D2F40E2-1216-4090-A451-7A5473A42B3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i="0" baseline="0" dirty="0">
              <a:latin typeface="Oswald SemiBold" panose="00000700000000000000" pitchFamily="2" charset="0"/>
              <a:ea typeface="+mj-ea"/>
              <a:sym typeface="Oswald SemiBold" panose="000007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74C59B-E23F-A547-AF8E-C80E8DCEF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556" y="329184"/>
            <a:ext cx="11457432" cy="484632"/>
          </a:xfrm>
          <a:prstGeom prst="rect">
            <a:avLst/>
          </a:prstGeom>
        </p:spPr>
        <p:txBody>
          <a:bodyPr anchor="ctr"/>
          <a:lstStyle>
            <a:lvl1pPr>
              <a:defRPr b="1" i="0"/>
            </a:lvl1pPr>
          </a:lstStyle>
          <a:p>
            <a:r>
              <a:rPr lang="en-US" dirty="0"/>
              <a:t>SLIDE TITLES ARE 28 PT., ALL CAPS, AND BLACK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1B4F9-CDDA-B944-9861-EDEFAF6D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ADF4-F3ED-5D42-A185-A67E02F1AFF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5DE7D-4825-4FE3-BE30-F97A2F9E41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760" y="704088"/>
            <a:ext cx="11457432" cy="369332"/>
          </a:xfrm>
        </p:spPr>
        <p:txBody>
          <a:bodyPr/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Oswald SemiBold" pitchFamily="2" charset="0"/>
              </a:defRPr>
            </a:lvl1pPr>
          </a:lstStyle>
          <a:p>
            <a:pPr lvl="0"/>
            <a:r>
              <a:rPr lang="en-US" dirty="0"/>
              <a:t>Slide subtitles are 20 pt., all caps, and pink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517999-7C0D-4327-A6ED-CBD4FDAF8A69}"/>
              </a:ext>
            </a:extLst>
          </p:cNvPr>
          <p:cNvSpPr txBox="1"/>
          <p:nvPr userDrawn="1"/>
        </p:nvSpPr>
        <p:spPr>
          <a:xfrm>
            <a:off x="10805710" y="96242"/>
            <a:ext cx="1324402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pt-BR" sz="900" dirty="0">
                <a:solidFill>
                  <a:srgbClr val="C00000"/>
                </a:solidFill>
                <a:latin typeface="+mj-lt"/>
              </a:rPr>
              <a:t>BUSINESS CONFIDENTIAL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234F46-ACC7-4D62-8E48-8B69A7F4910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125" y="6320846"/>
            <a:ext cx="2134186" cy="354275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8F13603-CF60-4A0E-A500-CC408323C6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97945" y="6400800"/>
            <a:ext cx="8456414" cy="457200"/>
          </a:xfrm>
        </p:spPr>
        <p:txBody>
          <a:bodyPr tIns="0" bIns="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1. Enter footnote one</a:t>
            </a:r>
            <a:br>
              <a:rPr lang="en-US" dirty="0"/>
            </a:br>
            <a:r>
              <a:rPr lang="en-US" dirty="0"/>
              <a:t>2. Enter footnote two (if more than two, put all footnotes on one wrapping line and separate with semicolon)</a:t>
            </a:r>
            <a:br>
              <a:rPr lang="en-US" dirty="0"/>
            </a:br>
            <a:r>
              <a:rPr lang="en-US" dirty="0"/>
              <a:t>Note: Enter notes here (separate subsequent notes with semicolon)</a:t>
            </a:r>
            <a:br>
              <a:rPr lang="en-US" dirty="0"/>
            </a:br>
            <a:r>
              <a:rPr lang="en-US" dirty="0"/>
              <a:t>Source: Enter sources here (separate subsequent sources with semicolon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3265F98-CC41-4D4E-8983-C556E64F7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07592"/>
            <a:ext cx="11457432" cy="2304288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0EF20623-4CD8-46DD-9DDA-7FBEBFF634B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4531" y="3794760"/>
            <a:ext cx="11457432" cy="23042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126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&amp;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6CDB9B8-11A9-4845-BB25-F881221F1F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09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6CDB9B8-11A9-4845-BB25-F881221F1F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D2F40E2-1216-4090-A451-7A5473A42B3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i="0" baseline="0" dirty="0">
              <a:latin typeface="Oswald SemiBold" panose="00000700000000000000" pitchFamily="2" charset="0"/>
              <a:ea typeface="+mj-ea"/>
              <a:sym typeface="Oswald SemiBold" panose="000007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74C59B-E23F-A547-AF8E-C80E8DCEF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556" y="329184"/>
            <a:ext cx="11457432" cy="484632"/>
          </a:xfrm>
          <a:prstGeom prst="rect">
            <a:avLst/>
          </a:prstGeom>
        </p:spPr>
        <p:txBody>
          <a:bodyPr anchor="ctr"/>
          <a:lstStyle>
            <a:lvl1pPr>
              <a:defRPr b="1" i="0"/>
            </a:lvl1pPr>
          </a:lstStyle>
          <a:p>
            <a:r>
              <a:rPr lang="en-US" dirty="0"/>
              <a:t>SLIDE TITLES ARE 28 PT., ALL CAPS, AND BLACK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1B4F9-CDDA-B944-9861-EDEFAF6D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ADF4-F3ED-5D42-A185-A67E02F1AFF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5DE7D-4825-4FE3-BE30-F97A2F9E41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760" y="704088"/>
            <a:ext cx="11457432" cy="369332"/>
          </a:xfrm>
        </p:spPr>
        <p:txBody>
          <a:bodyPr/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Oswald SemiBold" pitchFamily="2" charset="0"/>
              </a:defRPr>
            </a:lvl1pPr>
          </a:lstStyle>
          <a:p>
            <a:pPr lvl="0"/>
            <a:r>
              <a:rPr lang="en-US" dirty="0"/>
              <a:t>Slide subtitles are 20 pt., all caps, and pink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517999-7C0D-4327-A6ED-CBD4FDAF8A69}"/>
              </a:ext>
            </a:extLst>
          </p:cNvPr>
          <p:cNvSpPr txBox="1"/>
          <p:nvPr userDrawn="1"/>
        </p:nvSpPr>
        <p:spPr>
          <a:xfrm>
            <a:off x="10805710" y="96242"/>
            <a:ext cx="1324402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pt-BR" sz="900" dirty="0">
                <a:solidFill>
                  <a:srgbClr val="C00000"/>
                </a:solidFill>
                <a:latin typeface="+mj-lt"/>
              </a:rPr>
              <a:t>BUSINESS CONFIDENTIAL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234F46-ACC7-4D62-8E48-8B69A7F4910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125" y="6320846"/>
            <a:ext cx="2134186" cy="354275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8F13603-CF60-4A0E-A500-CC408323C6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97945" y="6400800"/>
            <a:ext cx="8456414" cy="457200"/>
          </a:xfrm>
        </p:spPr>
        <p:txBody>
          <a:bodyPr tIns="0" bIns="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1. Enter footnote one</a:t>
            </a:r>
            <a:br>
              <a:rPr lang="en-US" dirty="0"/>
            </a:br>
            <a:r>
              <a:rPr lang="en-US" dirty="0"/>
              <a:t>2. Enter footnote two (if more than two, put all footnotes on one wrapping line and separate with semicolon)</a:t>
            </a:r>
            <a:br>
              <a:rPr lang="en-US" dirty="0"/>
            </a:br>
            <a:r>
              <a:rPr lang="en-US" dirty="0"/>
              <a:t>Note: Enter notes here (separate subsequent notes with semicolon)</a:t>
            </a:r>
            <a:br>
              <a:rPr lang="en-US" dirty="0"/>
            </a:br>
            <a:r>
              <a:rPr lang="en-US" dirty="0"/>
              <a:t>Source: Enter sources here (separate subsequent sources with semicolon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630AD69-EBC3-4DFB-9DAA-4DC342626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07592"/>
            <a:ext cx="3694176" cy="4791456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42D1BD46-FFC6-4262-B16E-F44043CA2DD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27787" y="1307592"/>
            <a:ext cx="3694176" cy="4791456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85C8B914-C474-44ED-8984-B12B125D817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47184" y="1307592"/>
            <a:ext cx="3694176" cy="47914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378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&amp;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6CDB9B8-11A9-4845-BB25-F881221F1F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33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6CDB9B8-11A9-4845-BB25-F881221F1F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D2F40E2-1216-4090-A451-7A5473A42B3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i="0" baseline="0" dirty="0">
              <a:latin typeface="Oswald SemiBold" panose="00000700000000000000" pitchFamily="2" charset="0"/>
              <a:ea typeface="+mj-ea"/>
              <a:sym typeface="Oswald SemiBold" panose="000007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74C59B-E23F-A547-AF8E-C80E8DCEF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556" y="329184"/>
            <a:ext cx="11457432" cy="484632"/>
          </a:xfrm>
          <a:prstGeom prst="rect">
            <a:avLst/>
          </a:prstGeom>
        </p:spPr>
        <p:txBody>
          <a:bodyPr anchor="ctr"/>
          <a:lstStyle>
            <a:lvl1pPr>
              <a:defRPr b="1" i="0"/>
            </a:lvl1pPr>
          </a:lstStyle>
          <a:p>
            <a:r>
              <a:rPr lang="en-US" dirty="0"/>
              <a:t>SLIDE TITLES ARE 28 PT., ALL CAPS, AND BLACK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1B4F9-CDDA-B944-9861-EDEFAF6D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ADF4-F3ED-5D42-A185-A67E02F1AFF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5DE7D-4825-4FE3-BE30-F97A2F9E41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760" y="704088"/>
            <a:ext cx="11457432" cy="369332"/>
          </a:xfrm>
        </p:spPr>
        <p:txBody>
          <a:bodyPr/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Oswald SemiBold" pitchFamily="2" charset="0"/>
              </a:defRPr>
            </a:lvl1pPr>
          </a:lstStyle>
          <a:p>
            <a:pPr lvl="0"/>
            <a:r>
              <a:rPr lang="en-US" dirty="0"/>
              <a:t>Slide subtitles are 20 pt., all caps, and pink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517999-7C0D-4327-A6ED-CBD4FDAF8A69}"/>
              </a:ext>
            </a:extLst>
          </p:cNvPr>
          <p:cNvSpPr txBox="1"/>
          <p:nvPr userDrawn="1"/>
        </p:nvSpPr>
        <p:spPr>
          <a:xfrm>
            <a:off x="10805710" y="96242"/>
            <a:ext cx="1324402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pt-BR" sz="900" dirty="0">
                <a:solidFill>
                  <a:srgbClr val="C00000"/>
                </a:solidFill>
                <a:latin typeface="+mj-lt"/>
              </a:rPr>
              <a:t>BUSINESS CONFIDENTIAL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234F46-ACC7-4D62-8E48-8B69A7F4910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125" y="6320846"/>
            <a:ext cx="2134186" cy="354275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8F13603-CF60-4A0E-A500-CC408323C6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97945" y="6400800"/>
            <a:ext cx="8456414" cy="457200"/>
          </a:xfrm>
        </p:spPr>
        <p:txBody>
          <a:bodyPr tIns="0" bIns="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1. Enter footnote one</a:t>
            </a:r>
            <a:br>
              <a:rPr lang="en-US" dirty="0"/>
            </a:br>
            <a:r>
              <a:rPr lang="en-US" dirty="0"/>
              <a:t>2. Enter footnote two (if more than two, put all footnotes on one wrapping line and separate with semicolon)</a:t>
            </a:r>
            <a:br>
              <a:rPr lang="en-US" dirty="0"/>
            </a:br>
            <a:r>
              <a:rPr lang="en-US" dirty="0"/>
              <a:t>Note: Enter notes here (separate subsequent notes with semicolon)</a:t>
            </a:r>
            <a:br>
              <a:rPr lang="en-US" dirty="0"/>
            </a:br>
            <a:r>
              <a:rPr lang="en-US" dirty="0"/>
              <a:t>Source: Enter sources here (separate subsequent sources with semicolon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9ED565D-3961-4D36-B2A6-27048EF68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07592"/>
            <a:ext cx="11457432" cy="1472184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EC3262D1-E013-4906-BA14-EEC9AA97ADB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5760" y="2967080"/>
            <a:ext cx="11457432" cy="1472184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FED3596D-0C90-49E9-9678-FD2B484A8AF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65760" y="4626569"/>
            <a:ext cx="11457432" cy="14721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696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&amp;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6CDB9B8-11A9-4845-BB25-F881221F1F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57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6CDB9B8-11A9-4845-BB25-F881221F1F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D2F40E2-1216-4090-A451-7A5473A42B3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i="0" baseline="0" dirty="0">
              <a:latin typeface="Oswald SemiBold" panose="00000700000000000000" pitchFamily="2" charset="0"/>
              <a:ea typeface="+mj-ea"/>
              <a:sym typeface="Oswald SemiBold" panose="000007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74C59B-E23F-A547-AF8E-C80E8DCEF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556" y="329184"/>
            <a:ext cx="11457432" cy="484632"/>
          </a:xfrm>
          <a:prstGeom prst="rect">
            <a:avLst/>
          </a:prstGeom>
        </p:spPr>
        <p:txBody>
          <a:bodyPr anchor="ctr"/>
          <a:lstStyle>
            <a:lvl1pPr>
              <a:defRPr b="1" i="0"/>
            </a:lvl1pPr>
          </a:lstStyle>
          <a:p>
            <a:r>
              <a:rPr lang="en-US" dirty="0"/>
              <a:t>SLIDE TITLES ARE 28 PT., ALL CAPS, AND BLACK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1B4F9-CDDA-B944-9861-EDEFAF6D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ADF4-F3ED-5D42-A185-A67E02F1AFF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5DE7D-4825-4FE3-BE30-F97A2F9E41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760" y="704088"/>
            <a:ext cx="11457432" cy="369332"/>
          </a:xfrm>
        </p:spPr>
        <p:txBody>
          <a:bodyPr/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Oswald SemiBold" pitchFamily="2" charset="0"/>
              </a:defRPr>
            </a:lvl1pPr>
          </a:lstStyle>
          <a:p>
            <a:pPr lvl="0"/>
            <a:r>
              <a:rPr lang="en-US" dirty="0"/>
              <a:t>Slide subtitles are 20 pt., all caps, and pink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517999-7C0D-4327-A6ED-CBD4FDAF8A69}"/>
              </a:ext>
            </a:extLst>
          </p:cNvPr>
          <p:cNvSpPr txBox="1"/>
          <p:nvPr userDrawn="1"/>
        </p:nvSpPr>
        <p:spPr>
          <a:xfrm>
            <a:off x="10805710" y="96242"/>
            <a:ext cx="1324402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pt-BR" sz="900" dirty="0">
                <a:solidFill>
                  <a:srgbClr val="C00000"/>
                </a:solidFill>
                <a:latin typeface="+mj-lt"/>
              </a:rPr>
              <a:t>BUSINESS CONFIDENTIAL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234F46-ACC7-4D62-8E48-8B69A7F4910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125" y="6320846"/>
            <a:ext cx="2134186" cy="354275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8F13603-CF60-4A0E-A500-CC408323C6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97945" y="6400800"/>
            <a:ext cx="8456414" cy="457200"/>
          </a:xfrm>
        </p:spPr>
        <p:txBody>
          <a:bodyPr tIns="0" bIns="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1. Enter footnote one</a:t>
            </a:r>
            <a:br>
              <a:rPr lang="en-US" dirty="0"/>
            </a:br>
            <a:r>
              <a:rPr lang="en-US" dirty="0"/>
              <a:t>2. Enter footnote two (if more than two, put all footnotes on one wrapping line and separate with semicolon)</a:t>
            </a:r>
            <a:br>
              <a:rPr lang="en-US" dirty="0"/>
            </a:br>
            <a:r>
              <a:rPr lang="en-US" dirty="0"/>
              <a:t>Note: Enter notes here (separate subsequent notes with semicolon)</a:t>
            </a:r>
            <a:br>
              <a:rPr lang="en-US" dirty="0"/>
            </a:br>
            <a:r>
              <a:rPr lang="en-US" dirty="0"/>
              <a:t>Source: Enter sources here (separate subsequent sources with semicolon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F482F7D-56ED-431C-BF10-29D6AD1BA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07592"/>
            <a:ext cx="5632704" cy="230428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B3AA85E9-681D-447F-B1AB-C90A8A6EFA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89259" y="1307592"/>
            <a:ext cx="5632704" cy="2304288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6F2F1258-DED3-4E94-8B0B-BC8968729A2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65760" y="3794466"/>
            <a:ext cx="5632704" cy="2304287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7096C3A7-7488-4E35-8CE1-7A7D4E6E7A8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9260" y="3794467"/>
            <a:ext cx="5633932" cy="230428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267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&amp;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6CDB9B8-11A9-4845-BB25-F881221F1F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81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6CDB9B8-11A9-4845-BB25-F881221F1F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D2F40E2-1216-4090-A451-7A5473A42B3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i="0" baseline="0" dirty="0">
              <a:latin typeface="Oswald SemiBold" panose="00000700000000000000" pitchFamily="2" charset="0"/>
              <a:ea typeface="+mj-ea"/>
              <a:sym typeface="Oswald SemiBold" panose="000007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74C59B-E23F-A547-AF8E-C80E8DCEF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556" y="329184"/>
            <a:ext cx="11457432" cy="484632"/>
          </a:xfrm>
          <a:prstGeom prst="rect">
            <a:avLst/>
          </a:prstGeom>
        </p:spPr>
        <p:txBody>
          <a:bodyPr anchor="ctr"/>
          <a:lstStyle>
            <a:lvl1pPr>
              <a:defRPr b="1" i="0"/>
            </a:lvl1pPr>
          </a:lstStyle>
          <a:p>
            <a:r>
              <a:rPr lang="en-US" dirty="0"/>
              <a:t>SLIDE TITLES ARE 28 PT., ALL CAPS, AND BLACK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1B4F9-CDDA-B944-9861-EDEFAF6D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ADF4-F3ED-5D42-A185-A67E02F1AFF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5DE7D-4825-4FE3-BE30-F97A2F9E41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760" y="704088"/>
            <a:ext cx="11457432" cy="369332"/>
          </a:xfrm>
        </p:spPr>
        <p:txBody>
          <a:bodyPr/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Oswald SemiBold" pitchFamily="2" charset="0"/>
              </a:defRPr>
            </a:lvl1pPr>
          </a:lstStyle>
          <a:p>
            <a:pPr lvl="0"/>
            <a:r>
              <a:rPr lang="en-US" dirty="0"/>
              <a:t>Slide subtitles are 20 pt., all caps, and pink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517999-7C0D-4327-A6ED-CBD4FDAF8A69}"/>
              </a:ext>
            </a:extLst>
          </p:cNvPr>
          <p:cNvSpPr txBox="1"/>
          <p:nvPr userDrawn="1"/>
        </p:nvSpPr>
        <p:spPr>
          <a:xfrm>
            <a:off x="10805710" y="96242"/>
            <a:ext cx="1324402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pt-BR" sz="900" dirty="0">
                <a:solidFill>
                  <a:srgbClr val="C00000"/>
                </a:solidFill>
                <a:latin typeface="+mj-lt"/>
              </a:rPr>
              <a:t>BUSINESS CONFIDENTIAL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234F46-ACC7-4D62-8E48-8B69A7F4910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125" y="6320846"/>
            <a:ext cx="2134186" cy="354275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8F13603-CF60-4A0E-A500-CC408323C6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97945" y="6400800"/>
            <a:ext cx="8456414" cy="457200"/>
          </a:xfrm>
        </p:spPr>
        <p:txBody>
          <a:bodyPr tIns="0" bIns="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1. Enter footnote one</a:t>
            </a:r>
            <a:br>
              <a:rPr lang="en-US" dirty="0"/>
            </a:br>
            <a:r>
              <a:rPr lang="en-US" dirty="0"/>
              <a:t>2. Enter footnote two (if more than two, put all footnotes on one wrapping line and separate with semicolon)</a:t>
            </a:r>
            <a:br>
              <a:rPr lang="en-US" dirty="0"/>
            </a:br>
            <a:r>
              <a:rPr lang="en-US" dirty="0"/>
              <a:t>Note: Enter notes here (separate subsequent notes with semicolon)</a:t>
            </a:r>
            <a:br>
              <a:rPr lang="en-US" dirty="0"/>
            </a:br>
            <a:r>
              <a:rPr lang="en-US" dirty="0"/>
              <a:t>Source: Enter sources here (separate subsequent sources with semicolon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6DB062C-E32A-461C-B59B-75649A587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07592"/>
            <a:ext cx="2724912" cy="4791456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B1EC1359-CEED-4C10-88C1-A0F10A7F32E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97049" y="1307592"/>
            <a:ext cx="2724913" cy="4791456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054C4334-4398-46D2-B098-E65344AD9D6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273550" y="1307298"/>
            <a:ext cx="2724913" cy="4791456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97033204-C820-4CDC-90A2-5F2B5CD0824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89260" y="1307297"/>
            <a:ext cx="2724912" cy="479145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311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&amp;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6CDB9B8-11A9-4845-BB25-F881221F1F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5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6CDB9B8-11A9-4845-BB25-F881221F1F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D2F40E2-1216-4090-A451-7A5473A42B3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i="0" baseline="0" dirty="0">
              <a:latin typeface="Oswald SemiBold" panose="00000700000000000000" pitchFamily="2" charset="0"/>
              <a:ea typeface="+mj-ea"/>
              <a:sym typeface="Oswald SemiBold" panose="000007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74C59B-E23F-A547-AF8E-C80E8DCEF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556" y="329184"/>
            <a:ext cx="11457432" cy="484632"/>
          </a:xfrm>
          <a:prstGeom prst="rect">
            <a:avLst/>
          </a:prstGeom>
        </p:spPr>
        <p:txBody>
          <a:bodyPr anchor="ctr"/>
          <a:lstStyle>
            <a:lvl1pPr>
              <a:defRPr b="1" i="0"/>
            </a:lvl1pPr>
          </a:lstStyle>
          <a:p>
            <a:r>
              <a:rPr lang="en-US" dirty="0"/>
              <a:t>SLIDE TITLES ARE 28 PT., ALL CAPS, AND BLACK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1B4F9-CDDA-B944-9861-EDEFAF6D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ADF4-F3ED-5D42-A185-A67E02F1AFF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5DE7D-4825-4FE3-BE30-F97A2F9E41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760" y="704088"/>
            <a:ext cx="11457432" cy="369332"/>
          </a:xfrm>
        </p:spPr>
        <p:txBody>
          <a:bodyPr/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Oswald SemiBold" pitchFamily="2" charset="0"/>
              </a:defRPr>
            </a:lvl1pPr>
          </a:lstStyle>
          <a:p>
            <a:pPr lvl="0"/>
            <a:r>
              <a:rPr lang="en-US" dirty="0"/>
              <a:t>Slide subtitles are 20 pt., all caps, and pink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517999-7C0D-4327-A6ED-CBD4FDAF8A69}"/>
              </a:ext>
            </a:extLst>
          </p:cNvPr>
          <p:cNvSpPr txBox="1"/>
          <p:nvPr userDrawn="1"/>
        </p:nvSpPr>
        <p:spPr>
          <a:xfrm>
            <a:off x="10805710" y="96242"/>
            <a:ext cx="1324402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pt-BR" sz="900" dirty="0">
                <a:solidFill>
                  <a:srgbClr val="C00000"/>
                </a:solidFill>
                <a:latin typeface="+mj-lt"/>
              </a:rPr>
              <a:t>BUSINESS CONFIDENTIAL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234F46-ACC7-4D62-8E48-8B69A7F4910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125" y="6320846"/>
            <a:ext cx="2134186" cy="354275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8F13603-CF60-4A0E-A500-CC408323C6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97945" y="6400800"/>
            <a:ext cx="8456414" cy="457200"/>
          </a:xfrm>
        </p:spPr>
        <p:txBody>
          <a:bodyPr tIns="0" bIns="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1. Enter footnote one</a:t>
            </a:r>
            <a:br>
              <a:rPr lang="en-US" dirty="0"/>
            </a:br>
            <a:r>
              <a:rPr lang="en-US" dirty="0"/>
              <a:t>2. Enter footnote two (if more than two, put all footnotes on one wrapping line and separate with semicolon)</a:t>
            </a:r>
            <a:br>
              <a:rPr lang="en-US" dirty="0"/>
            </a:br>
            <a:r>
              <a:rPr lang="en-US" dirty="0"/>
              <a:t>Note: Enter notes here (separate subsequent notes with semicolon)</a:t>
            </a:r>
            <a:br>
              <a:rPr lang="en-US" dirty="0"/>
            </a:br>
            <a:r>
              <a:rPr lang="en-US" dirty="0"/>
              <a:t>Source: Enter sources here (separate subsequent sources with semicolon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2DFF25C-DD57-4966-A41A-9B52954C8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07592"/>
            <a:ext cx="11457432" cy="1060704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8A870995-3A59-4E3D-AE73-E59A6EC96B0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5759" y="3794466"/>
            <a:ext cx="11457432" cy="1060704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E741E5CA-9A44-4693-B73A-DD3A2206C15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65759" y="5038050"/>
            <a:ext cx="11457432" cy="1060704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121820A7-1229-44AE-A3B2-C2BD682275A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65760" y="2551029"/>
            <a:ext cx="11457432" cy="106070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11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&amp;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6CDB9B8-11A9-4845-BB25-F881221F1F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29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6CDB9B8-11A9-4845-BB25-F881221F1F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D2F40E2-1216-4090-A451-7A5473A42B3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i="0" baseline="0" dirty="0">
              <a:latin typeface="Oswald SemiBold" panose="00000700000000000000" pitchFamily="2" charset="0"/>
              <a:ea typeface="+mj-ea"/>
              <a:sym typeface="Oswald SemiBold" panose="000007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74C59B-E23F-A547-AF8E-C80E8DCEF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556" y="329184"/>
            <a:ext cx="11457432" cy="484632"/>
          </a:xfrm>
          <a:prstGeom prst="rect">
            <a:avLst/>
          </a:prstGeom>
        </p:spPr>
        <p:txBody>
          <a:bodyPr anchor="ctr"/>
          <a:lstStyle>
            <a:lvl1pPr>
              <a:defRPr b="1" i="0"/>
            </a:lvl1pPr>
          </a:lstStyle>
          <a:p>
            <a:r>
              <a:rPr lang="en-US" dirty="0"/>
              <a:t>SLIDE TITLES ARE 28 PT., ALL CAPS, AND BLACK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1B4F9-CDDA-B944-9861-EDEFAF6D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ADF4-F3ED-5D42-A185-A67E02F1AFF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5DE7D-4825-4FE3-BE30-F97A2F9E41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760" y="704088"/>
            <a:ext cx="11457432" cy="369332"/>
          </a:xfrm>
        </p:spPr>
        <p:txBody>
          <a:bodyPr/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Oswald SemiBold" pitchFamily="2" charset="0"/>
              </a:defRPr>
            </a:lvl1pPr>
          </a:lstStyle>
          <a:p>
            <a:pPr lvl="0"/>
            <a:r>
              <a:rPr lang="en-US" dirty="0"/>
              <a:t>Slide subtitles are 20 pt., all caps, and pink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517999-7C0D-4327-A6ED-CBD4FDAF8A69}"/>
              </a:ext>
            </a:extLst>
          </p:cNvPr>
          <p:cNvSpPr txBox="1"/>
          <p:nvPr userDrawn="1"/>
        </p:nvSpPr>
        <p:spPr>
          <a:xfrm>
            <a:off x="10805710" y="96242"/>
            <a:ext cx="1324402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pt-BR" sz="900" dirty="0">
                <a:solidFill>
                  <a:srgbClr val="C00000"/>
                </a:solidFill>
                <a:latin typeface="+mj-lt"/>
              </a:rPr>
              <a:t>BUSINESS CONFIDENTIAL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234F46-ACC7-4D62-8E48-8B69A7F4910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125" y="6320846"/>
            <a:ext cx="2134186" cy="354275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8F13603-CF60-4A0E-A500-CC408323C6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97945" y="6400800"/>
            <a:ext cx="8456414" cy="457200"/>
          </a:xfrm>
        </p:spPr>
        <p:txBody>
          <a:bodyPr tIns="0" bIns="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1. Enter footnote one</a:t>
            </a:r>
            <a:br>
              <a:rPr lang="en-US" dirty="0"/>
            </a:br>
            <a:r>
              <a:rPr lang="en-US" dirty="0"/>
              <a:t>2. Enter footnote two (if more than two, put all footnotes on one wrapping line and separate with semicolon)</a:t>
            </a:r>
            <a:br>
              <a:rPr lang="en-US" dirty="0"/>
            </a:br>
            <a:r>
              <a:rPr lang="en-US" dirty="0"/>
              <a:t>Note: Enter notes here (separate subsequent notes with semicolon)</a:t>
            </a:r>
            <a:br>
              <a:rPr lang="en-US" dirty="0"/>
            </a:br>
            <a:r>
              <a:rPr lang="en-US" dirty="0"/>
              <a:t>Source: Enter sources here (separate subsequent sources with semicolon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E1E7C1B-B07F-4ED3-B474-F52577602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07592"/>
            <a:ext cx="2148840" cy="4791456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5D62D156-1990-47A8-966A-F5BC90DECFB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21580" y="1307592"/>
            <a:ext cx="2148840" cy="4791456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417EB976-2020-42DD-94EB-6E9F346ACDD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692146" y="1307592"/>
            <a:ext cx="2148840" cy="4791456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901BC03C-9C81-4FC6-AC0B-A1CA9C51BB5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674352" y="1307591"/>
            <a:ext cx="2148840" cy="4791456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Content Placeholder 9">
            <a:extLst>
              <a:ext uri="{FF2B5EF4-FFF2-40B4-BE49-F238E27FC236}">
                <a16:creationId xmlns:a16="http://schemas.microsoft.com/office/drawing/2014/main" id="{05FC93F0-0B17-4CB9-AFF2-2657D76BB70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344918" y="1307591"/>
            <a:ext cx="2148840" cy="479145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191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6CDB9B8-11A9-4845-BB25-F881221F1F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63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6CDB9B8-11A9-4845-BB25-F881221F1F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D2F40E2-1216-4090-A451-7A5473A42B3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i="0" baseline="0" dirty="0">
              <a:latin typeface="Oswald SemiBold" panose="00000700000000000000" pitchFamily="2" charset="0"/>
              <a:ea typeface="+mj-ea"/>
              <a:sym typeface="Oswald SemiBold" panose="000007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74C59B-E23F-A547-AF8E-C80E8DCEF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556" y="457200"/>
            <a:ext cx="11457432" cy="484632"/>
          </a:xfrm>
          <a:prstGeom prst="rect">
            <a:avLst/>
          </a:prstGeom>
        </p:spPr>
        <p:txBody>
          <a:bodyPr anchor="ctr"/>
          <a:lstStyle>
            <a:lvl1pPr>
              <a:defRPr b="1" i="0"/>
            </a:lvl1pPr>
          </a:lstStyle>
          <a:p>
            <a:r>
              <a:rPr lang="en-US" dirty="0"/>
              <a:t>SLIDE TITLES ARE 28 PT., ALL CAPS, AND BLACK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9A4002-51FB-5A42-882A-5CDBA6C1C9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5760" y="1307592"/>
            <a:ext cx="11457432" cy="4791456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  <a:lvl2pPr marL="461963" indent="-23495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r>
              <a:rPr lang="en-US" dirty="0"/>
              <a:t>Body copy is 12-20 pt., Sentence Case, and black</a:t>
            </a:r>
          </a:p>
          <a:p>
            <a:pPr lvl="1"/>
            <a:r>
              <a:rPr lang="en-US" dirty="0"/>
              <a:t>Body copy is 12-20 pt., Sentence Case, and black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1B4F9-CDDA-B944-9861-EDEFAF6D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ADF4-F3ED-5D42-A185-A67E02F1AFF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CDC548F-FF76-4ACE-A740-41633D5290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97945" y="6400800"/>
            <a:ext cx="8456414" cy="457200"/>
          </a:xfrm>
        </p:spPr>
        <p:txBody>
          <a:bodyPr tIns="0" bIns="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1. Enter footnote one</a:t>
            </a:r>
            <a:br>
              <a:rPr lang="en-US" dirty="0"/>
            </a:br>
            <a:r>
              <a:rPr lang="en-US" dirty="0"/>
              <a:t>2. Enter footnote two (if more than two, put all footnotes on one wrapping line and separate with semicolon)</a:t>
            </a:r>
            <a:br>
              <a:rPr lang="en-US" dirty="0"/>
            </a:br>
            <a:r>
              <a:rPr lang="en-US" dirty="0"/>
              <a:t>Note: Enter notes here (separate subsequent notes with semicolon)</a:t>
            </a:r>
            <a:br>
              <a:rPr lang="en-US" dirty="0"/>
            </a:br>
            <a:r>
              <a:rPr lang="en-US" dirty="0"/>
              <a:t>Source: Enter sources here (separate subsequent sources with semicolon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93EF58-4E80-4362-AAEA-649DC33FCB84}"/>
              </a:ext>
            </a:extLst>
          </p:cNvPr>
          <p:cNvSpPr txBox="1"/>
          <p:nvPr userDrawn="1"/>
        </p:nvSpPr>
        <p:spPr>
          <a:xfrm>
            <a:off x="10805710" y="96242"/>
            <a:ext cx="1324402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pt-BR" sz="900" dirty="0">
                <a:solidFill>
                  <a:srgbClr val="C00000"/>
                </a:solidFill>
                <a:latin typeface="+mj-lt"/>
              </a:rPr>
              <a:t>BUSINESS CONFIDENTIAL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E85EC5-1B48-49C6-85B5-87CD0F72591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125" y="6320846"/>
            <a:ext cx="2134186" cy="3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208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&amp; Tombst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6CDB9B8-11A9-4845-BB25-F881221F1F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80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6CDB9B8-11A9-4845-BB25-F881221F1F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D2F40E2-1216-4090-A451-7A5473A42B3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i="0" baseline="0" dirty="0">
              <a:latin typeface="Oswald SemiBold" panose="00000700000000000000" pitchFamily="2" charset="0"/>
              <a:ea typeface="+mj-ea"/>
              <a:sym typeface="Oswald SemiBold" panose="000007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74C59B-E23F-A547-AF8E-C80E8DCEF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556" y="457200"/>
            <a:ext cx="11457432" cy="484632"/>
          </a:xfrm>
          <a:prstGeom prst="rect">
            <a:avLst/>
          </a:prstGeom>
        </p:spPr>
        <p:txBody>
          <a:bodyPr anchor="ctr"/>
          <a:lstStyle>
            <a:lvl1pPr>
              <a:defRPr b="1" i="0"/>
            </a:lvl1pPr>
          </a:lstStyle>
          <a:p>
            <a:r>
              <a:rPr lang="en-US" dirty="0"/>
              <a:t>SLIDE TITLES ARE 28 PT., ALL CAPS, AND BLACK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9A4002-51FB-5A42-882A-5CDBA6C1C9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5760" y="1307592"/>
            <a:ext cx="11457432" cy="4178808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  <a:lvl2pPr marL="461963" indent="-23495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r>
              <a:rPr lang="en-US" dirty="0"/>
              <a:t>Body copy is 12-20 pt., Sentence Case, and black</a:t>
            </a:r>
          </a:p>
          <a:p>
            <a:pPr lvl="1"/>
            <a:r>
              <a:rPr lang="en-US" dirty="0"/>
              <a:t>Body copy is 12-20 pt., Sentence Case, and black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1B4F9-CDDA-B944-9861-EDEFAF6D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ADF4-F3ED-5D42-A185-A67E02F1AFF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A33835F-599E-487D-8102-637C268E8E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125" y="5623560"/>
            <a:ext cx="11457432" cy="484632"/>
          </a:xfrm>
          <a:solidFill>
            <a:srgbClr val="5A5A5A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r>
              <a:rPr lang="en-US" dirty="0"/>
              <a:t>Tombstone is Roboto Light, 16-20 pt., sentence case, and white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2096C9-91B9-480F-9868-0F872F091E34}"/>
              </a:ext>
            </a:extLst>
          </p:cNvPr>
          <p:cNvSpPr txBox="1"/>
          <p:nvPr userDrawn="1"/>
        </p:nvSpPr>
        <p:spPr>
          <a:xfrm>
            <a:off x="10805710" y="96242"/>
            <a:ext cx="1324402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pt-BR" sz="900" dirty="0">
                <a:solidFill>
                  <a:srgbClr val="C00000"/>
                </a:solidFill>
                <a:latin typeface="+mj-lt"/>
              </a:rPr>
              <a:t>BUSINESS CONFIDENTIAL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FB8B0A-0289-4F2A-B49B-9C91E3AEFB2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125" y="6320846"/>
            <a:ext cx="2134186" cy="354275"/>
          </a:xfrm>
          <a:prstGeom prst="rect">
            <a:avLst/>
          </a:prstGeom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2FF8798-6CE3-4FC7-971B-E57C762824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97945" y="6400800"/>
            <a:ext cx="8456414" cy="457200"/>
          </a:xfrm>
        </p:spPr>
        <p:txBody>
          <a:bodyPr tIns="0" bIns="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1. Enter footnote one</a:t>
            </a:r>
            <a:br>
              <a:rPr lang="en-US" dirty="0"/>
            </a:br>
            <a:r>
              <a:rPr lang="en-US" dirty="0"/>
              <a:t>2. Enter footnote two (if more than two, put all footnotes on one wrapping line and separate with semicolon)</a:t>
            </a:r>
            <a:br>
              <a:rPr lang="en-US" dirty="0"/>
            </a:br>
            <a:r>
              <a:rPr lang="en-US" dirty="0"/>
              <a:t>Note: Enter notes here (separate subsequent notes with semicolon)</a:t>
            </a:r>
            <a:br>
              <a:rPr lang="en-US" dirty="0"/>
            </a:br>
            <a:r>
              <a:rPr lang="en-US" dirty="0"/>
              <a:t>Source: Enter sources here (separate subsequent sources with semicolon</a:t>
            </a:r>
          </a:p>
        </p:txBody>
      </p:sp>
    </p:spTree>
    <p:extLst>
      <p:ext uri="{BB962C8B-B14F-4D97-AF65-F5344CB8AC3E}">
        <p14:creationId xmlns:p14="http://schemas.microsoft.com/office/powerpoint/2010/main" val="14737472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DDEAB6-F70E-4E8C-84A0-2C1D555499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3ADF4-F3ED-5D42-A185-A67E02F1AFF4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96211E-022A-45B1-A0B0-C654633D2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3C2D11-4101-4BFE-9434-CF38C97B87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496" y="6177134"/>
            <a:ext cx="2999921" cy="4979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AABD0F-C94C-4004-890B-9F99D623B0CB}"/>
              </a:ext>
            </a:extLst>
          </p:cNvPr>
          <p:cNvSpPr txBox="1"/>
          <p:nvPr userDrawn="1"/>
        </p:nvSpPr>
        <p:spPr>
          <a:xfrm>
            <a:off x="9938396" y="277605"/>
            <a:ext cx="1324402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pt-BR" sz="900" dirty="0">
                <a:solidFill>
                  <a:srgbClr val="C00000"/>
                </a:solidFill>
                <a:latin typeface="+mj-lt"/>
              </a:rPr>
              <a:t>BUSINESS CONFIDENTIAL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B4B858-DEFD-41EC-B7EE-4610632181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90694" y="1307592"/>
            <a:ext cx="9900518" cy="4178808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  <a:lvl2pPr marL="461963" indent="-23495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r>
              <a:rPr lang="en-US" dirty="0"/>
              <a:t>Body copy is 12-20 pt., Sentence Case, and black</a:t>
            </a:r>
          </a:p>
          <a:p>
            <a:pPr lvl="1"/>
            <a:r>
              <a:rPr lang="en-US" dirty="0"/>
              <a:t>Body copy is 12-20 pt., Sentence Case, and black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676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3AE2B4-9700-4AD0-8000-769728C09F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7A8578F-89F3-49EC-95AC-814D6FF2FA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3843" y="2895600"/>
            <a:ext cx="5418804" cy="2781181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4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E2D986A-0C61-4DC5-AC66-60EA6D510F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3683" y="5867400"/>
            <a:ext cx="5418805" cy="31458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3D148534-B583-4124-9E27-C1276A8FE7C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63683" y="6196022"/>
            <a:ext cx="5418805" cy="4365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1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r>
              <a:rPr lang="en-US" dirty="0"/>
              <a:t>Month XX,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8AAE4B-BA9B-4C7C-B85C-0C13095F4E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01794" y="1795682"/>
            <a:ext cx="1092371" cy="959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4BADC7-FC58-4117-A562-62E40731D3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60402" y="2942619"/>
            <a:ext cx="2531598" cy="268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47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los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87A32-686A-4BE3-B0C9-72AA367A0D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0839-E6DB-4A6E-BBA7-857FD1DE82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62053" y="2321495"/>
            <a:ext cx="5341620" cy="2104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CB5F66-E2C4-4852-940A-83B57831AE12}"/>
              </a:ext>
            </a:extLst>
          </p:cNvPr>
          <p:cNvSpPr txBox="1"/>
          <p:nvPr userDrawn="1"/>
        </p:nvSpPr>
        <p:spPr>
          <a:xfrm>
            <a:off x="82332" y="6400454"/>
            <a:ext cx="4635305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0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TM &amp; © 2021 MGM. The color PINK is a registered trademark of Owens Corning. </a:t>
            </a:r>
          </a:p>
          <a:p>
            <a:pPr algn="l"/>
            <a:r>
              <a:rPr lang="en-US" sz="10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© 2021 Owens Corning. All Rights Reserved.</a:t>
            </a:r>
            <a:endParaRPr lang="pt-BR" sz="900" dirty="0" err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70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&amp;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6CDB9B8-11A9-4845-BB25-F881221F1F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38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6CDB9B8-11A9-4845-BB25-F881221F1F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D2F40E2-1216-4090-A451-7A5473A42B3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i="0" baseline="0" dirty="0">
              <a:latin typeface="Oswald SemiBold" panose="00000700000000000000" pitchFamily="2" charset="0"/>
              <a:ea typeface="+mj-ea"/>
              <a:sym typeface="Oswald SemiBold" panose="000007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74C59B-E23F-A547-AF8E-C80E8DCEF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556" y="329184"/>
            <a:ext cx="11457432" cy="484632"/>
          </a:xfrm>
          <a:prstGeom prst="rect">
            <a:avLst/>
          </a:prstGeom>
        </p:spPr>
        <p:txBody>
          <a:bodyPr anchor="ctr"/>
          <a:lstStyle>
            <a:lvl1pPr>
              <a:defRPr b="1" i="0"/>
            </a:lvl1pPr>
          </a:lstStyle>
          <a:p>
            <a:r>
              <a:rPr lang="en-US" dirty="0"/>
              <a:t>SLIDE TITLES ARE 28 PT., ALL CAPS, AND BLACK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9A4002-51FB-5A42-882A-5CDBA6C1C9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5760" y="1307592"/>
            <a:ext cx="11457432" cy="4791456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  <a:lvl2pPr marL="461963" indent="-23495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r>
              <a:rPr lang="en-US" dirty="0"/>
              <a:t>Body copy is 12-20 pt., Sentence Case, and black</a:t>
            </a:r>
          </a:p>
          <a:p>
            <a:pPr lvl="1"/>
            <a:r>
              <a:rPr lang="en-US" dirty="0"/>
              <a:t>Body copy is 12-20 pt., Sentence Case, and black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1B4F9-CDDA-B944-9861-EDEFAF6D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ADF4-F3ED-5D42-A185-A67E02F1AFF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5DE7D-4825-4FE3-BE30-F97A2F9E41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760" y="704088"/>
            <a:ext cx="11457432" cy="369332"/>
          </a:xfrm>
        </p:spPr>
        <p:txBody>
          <a:bodyPr/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Oswald SemiBold" pitchFamily="2" charset="0"/>
              </a:defRPr>
            </a:lvl1pPr>
          </a:lstStyle>
          <a:p>
            <a:pPr lvl="0"/>
            <a:r>
              <a:rPr lang="en-US" dirty="0"/>
              <a:t>Slide subtitles are 20 pt., all caps, and pink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517999-7C0D-4327-A6ED-CBD4FDAF8A69}"/>
              </a:ext>
            </a:extLst>
          </p:cNvPr>
          <p:cNvSpPr txBox="1"/>
          <p:nvPr userDrawn="1"/>
        </p:nvSpPr>
        <p:spPr>
          <a:xfrm>
            <a:off x="10805710" y="96242"/>
            <a:ext cx="1324402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pt-BR" sz="900" dirty="0">
                <a:solidFill>
                  <a:srgbClr val="C00000"/>
                </a:solidFill>
                <a:latin typeface="+mj-lt"/>
              </a:rPr>
              <a:t>BUSINESS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900706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1A6E-400E-4447-8DCE-7E627ADA104F}" type="datetimeFigureOut">
              <a:rPr lang="pt-BR" smtClean="0"/>
              <a:pPr/>
              <a:t>17/08/2022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D70D-5EDA-433E-BEAF-D003D3AD063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54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374C59B-E23F-A547-AF8E-C80E8DCEF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00" y="312516"/>
            <a:ext cx="11369675" cy="705904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9A4002-51FB-5A42-882A-5CDBA6C1C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1" y="1331089"/>
            <a:ext cx="11369676" cy="483821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342900" indent="0">
              <a:buFont typeface="Arial" panose="020B0604020202020204" pitchFamily="34" charset="0"/>
              <a:buNone/>
              <a:defRPr/>
            </a:lvl2pPr>
            <a:lvl3pPr marL="685800" indent="0">
              <a:buFont typeface="Arial" panose="020B0604020202020204" pitchFamily="34" charset="0"/>
              <a:buNone/>
              <a:defRPr/>
            </a:lvl3pPr>
            <a:lvl4pPr marL="1028700" indent="0">
              <a:buFont typeface="Arial" panose="020B0604020202020204" pitchFamily="34" charset="0"/>
              <a:buNone/>
              <a:defRPr/>
            </a:lvl4pPr>
            <a:lvl5pPr marL="13716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F25D09-48F7-F141-8756-A21409B03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C4D02-3E60-0F4A-99E0-4EB54B266C32}" type="datetime4">
              <a:rPr lang="en-US" smtClean="0"/>
              <a:t>August 17,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634C48-3C46-824D-993F-14B8825B0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Type Presentation Name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1B4F9-CDDA-B944-9861-EDEFAF6D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1B37A-AA53-4E4A-96AC-441124AE6E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60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with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535" y="2677160"/>
            <a:ext cx="7424928" cy="180049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06400" y="1600200"/>
            <a:ext cx="5588000" cy="153888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197600" y="1600200"/>
            <a:ext cx="5384800" cy="153888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0972800" y="6356351"/>
            <a:ext cx="609600" cy="1384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92866-849E-4290-ABE8-6CBE72BA1F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38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6CDB9B8-11A9-4845-BB25-F881221F1F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1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6CDB9B8-11A9-4845-BB25-F881221F1F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D2F40E2-1216-4090-A451-7A5473A42B3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i="0" baseline="0" dirty="0">
              <a:latin typeface="Oswald SemiBold" panose="00000700000000000000" pitchFamily="2" charset="0"/>
              <a:ea typeface="+mj-ea"/>
              <a:sym typeface="Oswald SemiBold" panose="00000700000000000000" pitchFamily="2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6AF30AC-D478-4DC7-8F38-4A1D528916E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5760" y="1307592"/>
            <a:ext cx="11457432" cy="4791456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  <a:lvl2pPr marL="461963" indent="-23495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r>
              <a:rPr lang="en-US" dirty="0"/>
              <a:t>Body copy is 12-20 pt., Sentence Case, and black</a:t>
            </a:r>
          </a:p>
          <a:p>
            <a:pPr lvl="1"/>
            <a:r>
              <a:rPr lang="en-US" dirty="0"/>
              <a:t>Body copy is 12-20 pt., Sentence Case, and black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0414DC4-6673-4D3C-B6E5-93C7F84B7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1414" y="6400801"/>
            <a:ext cx="420549" cy="274320"/>
          </a:xfrm>
        </p:spPr>
        <p:txBody>
          <a:bodyPr/>
          <a:lstStyle/>
          <a:p>
            <a:fld id="{C923ADF4-F3ED-5D42-A185-A67E02F1AFF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4CEE16B5-F0E7-4ADE-B3B0-C421C27723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97945" y="6400800"/>
            <a:ext cx="8456414" cy="457200"/>
          </a:xfrm>
        </p:spPr>
        <p:txBody>
          <a:bodyPr tIns="0" bIns="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1. Enter footnote one</a:t>
            </a:r>
            <a:br>
              <a:rPr lang="en-US" dirty="0"/>
            </a:br>
            <a:r>
              <a:rPr lang="en-US" dirty="0"/>
              <a:t>2. Enter footnote two (if more than two, put all footnotes on one wrapping line and separate with semicolon)</a:t>
            </a:r>
            <a:br>
              <a:rPr lang="en-US" dirty="0"/>
            </a:br>
            <a:r>
              <a:rPr lang="en-US" dirty="0"/>
              <a:t>Note: Enter notes here (separate subsequent notes with semicolon)</a:t>
            </a:r>
            <a:br>
              <a:rPr lang="en-US" dirty="0"/>
            </a:br>
            <a:r>
              <a:rPr lang="en-US" dirty="0"/>
              <a:t>Source: Enter sources here (separate subsequent sources with semicolon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3B59138-A215-4058-8767-08BC29D33A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125" y="6320846"/>
            <a:ext cx="2134186" cy="354275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17AA01E-C7F1-4CA2-B6D8-F6099B05B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556" y="329184"/>
            <a:ext cx="11457432" cy="484632"/>
          </a:xfrm>
          <a:prstGeom prst="rect">
            <a:avLst/>
          </a:prstGeom>
        </p:spPr>
        <p:txBody>
          <a:bodyPr anchor="ctr"/>
          <a:lstStyle>
            <a:lvl1pPr>
              <a:defRPr b="1" i="0"/>
            </a:lvl1pPr>
          </a:lstStyle>
          <a:p>
            <a:r>
              <a:rPr lang="en-US" dirty="0"/>
              <a:t>SLIDE TITLES ARE 28 PT., ALL CAPS, AND BLACK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0B31B5D-250B-4D05-B31D-197E0D5A93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760" y="704088"/>
            <a:ext cx="11457432" cy="369332"/>
          </a:xfrm>
        </p:spPr>
        <p:txBody>
          <a:bodyPr/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Oswald SemiBold" pitchFamily="2" charset="0"/>
              </a:defRPr>
            </a:lvl1pPr>
          </a:lstStyle>
          <a:p>
            <a:pPr lvl="0"/>
            <a:r>
              <a:rPr lang="en-US" dirty="0"/>
              <a:t>Slide subtitles are 20 pt., all caps, and pink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DEFE11-5352-4D2B-AE3C-4945DC2DC6B5}"/>
              </a:ext>
            </a:extLst>
          </p:cNvPr>
          <p:cNvSpPr txBox="1"/>
          <p:nvPr userDrawn="1"/>
        </p:nvSpPr>
        <p:spPr>
          <a:xfrm>
            <a:off x="10805710" y="96242"/>
            <a:ext cx="1324402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pt-BR" sz="900" dirty="0">
                <a:solidFill>
                  <a:srgbClr val="C00000"/>
                </a:solidFill>
                <a:latin typeface="+mj-lt"/>
              </a:rPr>
              <a:t>BUSINESS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09914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&amp; Subtitle - 3 Vertical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6CDB9B8-11A9-4845-BB25-F881221F1F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5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6CDB9B8-11A9-4845-BB25-F881221F1F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D2F40E2-1216-4090-A451-7A5473A42B3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i="0" baseline="0" dirty="0">
              <a:latin typeface="Oswald SemiBold" panose="00000700000000000000" pitchFamily="2" charset="0"/>
              <a:ea typeface="+mj-ea"/>
              <a:sym typeface="Oswald SemiBold" panose="00000700000000000000" pitchFamily="2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554993A-F2D8-4173-871C-C643A00A16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5760" y="1307592"/>
            <a:ext cx="11457432" cy="4791456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  <a:lvl2pPr marL="461963" indent="-23495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r>
              <a:rPr lang="en-US" dirty="0"/>
              <a:t>Body copy is 12-20 pt., Sentence Case, and black</a:t>
            </a:r>
          </a:p>
          <a:p>
            <a:pPr lvl="1"/>
            <a:r>
              <a:rPr lang="en-US" dirty="0"/>
              <a:t>Body copy is 12-20 pt., Sentence Case, and black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25A2DF5-3F6A-4539-A2CC-6D0C687B2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1414" y="6400801"/>
            <a:ext cx="420549" cy="274320"/>
          </a:xfrm>
        </p:spPr>
        <p:txBody>
          <a:bodyPr/>
          <a:lstStyle/>
          <a:p>
            <a:fld id="{C923ADF4-F3ED-5D42-A185-A67E02F1AFF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35C1196E-CFE9-4510-A89C-8083119154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97945" y="6400800"/>
            <a:ext cx="8456414" cy="457200"/>
          </a:xfrm>
        </p:spPr>
        <p:txBody>
          <a:bodyPr tIns="0" bIns="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1. Enter footnote one</a:t>
            </a:r>
            <a:br>
              <a:rPr lang="en-US" dirty="0"/>
            </a:br>
            <a:r>
              <a:rPr lang="en-US" dirty="0"/>
              <a:t>2. Enter footnote two (if more than two, put all footnotes on one wrapping line and separate with semicolon)</a:t>
            </a:r>
            <a:br>
              <a:rPr lang="en-US" dirty="0"/>
            </a:br>
            <a:r>
              <a:rPr lang="en-US" dirty="0"/>
              <a:t>Note: Enter notes here (separate subsequent notes with semicolon)</a:t>
            </a:r>
            <a:br>
              <a:rPr lang="en-US" dirty="0"/>
            </a:br>
            <a:r>
              <a:rPr lang="en-US" dirty="0"/>
              <a:t>Source: Enter sources here (separate subsequent sources with semicolon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AABCAE-99D8-46CA-96AE-FBF0A7F61D2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125" y="6320846"/>
            <a:ext cx="2134186" cy="354275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E82A08D-6F70-4869-8714-629DA9AAE5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556" y="329184"/>
            <a:ext cx="11457432" cy="484632"/>
          </a:xfrm>
          <a:prstGeom prst="rect">
            <a:avLst/>
          </a:prstGeom>
        </p:spPr>
        <p:txBody>
          <a:bodyPr anchor="ctr"/>
          <a:lstStyle>
            <a:lvl1pPr>
              <a:defRPr b="1" i="0"/>
            </a:lvl1pPr>
          </a:lstStyle>
          <a:p>
            <a:r>
              <a:rPr lang="en-US" dirty="0"/>
              <a:t>SLIDE TITLES ARE 28 PT., ALL CAPS, AND BLACK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812018C-7B59-4C36-BA62-AE9CC4F4D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760" y="704088"/>
            <a:ext cx="11457432" cy="369332"/>
          </a:xfrm>
        </p:spPr>
        <p:txBody>
          <a:bodyPr/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Oswald SemiBold" pitchFamily="2" charset="0"/>
              </a:defRPr>
            </a:lvl1pPr>
          </a:lstStyle>
          <a:p>
            <a:pPr lvl="0"/>
            <a:r>
              <a:rPr lang="en-US" dirty="0"/>
              <a:t>Slide subtitles are 20 pt., all caps, and pink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E8FB30-D04D-4102-9B66-1E2193765647}"/>
              </a:ext>
            </a:extLst>
          </p:cNvPr>
          <p:cNvSpPr txBox="1"/>
          <p:nvPr userDrawn="1"/>
        </p:nvSpPr>
        <p:spPr>
          <a:xfrm>
            <a:off x="10805710" y="96242"/>
            <a:ext cx="1324402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pt-BR" sz="900" dirty="0">
                <a:solidFill>
                  <a:srgbClr val="C00000"/>
                </a:solidFill>
                <a:latin typeface="+mj-lt"/>
              </a:rPr>
              <a:t>BUSINESS CONFIDENTIAL</a:t>
            </a:r>
          </a:p>
        </p:txBody>
      </p:sp>
    </p:spTree>
    <p:extLst>
      <p:ext uri="{BB962C8B-B14F-4D97-AF65-F5344CB8AC3E}">
        <p14:creationId xmlns:p14="http://schemas.microsoft.com/office/powerpoint/2010/main" val="41365695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+ Sub-head, Blank Cont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BEF32-5024-744D-8D3F-74D2D834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9703" y="6355080"/>
            <a:ext cx="408826" cy="356616"/>
          </a:xfrm>
        </p:spPr>
        <p:txBody>
          <a:bodyPr/>
          <a:lstStyle/>
          <a:p>
            <a:fld id="{4C11C3CB-7BE7-CC40-A0E9-2CF612B9F2C1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74C59B-E23F-A547-AF8E-C80E8DCEF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032" y="233272"/>
            <a:ext cx="11182504" cy="782955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lang="en-US" dirty="0"/>
              <a:t>SLIDE TITLES ARE 28-32 PT., ALL CAPS, AND BLACK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726D3E7-1170-6B43-A9C9-D4F625FE2E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600" y="831850"/>
            <a:ext cx="11182504" cy="539750"/>
          </a:xfrm>
        </p:spPr>
        <p:txBody>
          <a:bodyPr/>
          <a:lstStyle>
            <a:lvl1pPr marL="0" indent="0">
              <a:buFontTx/>
              <a:buNone/>
              <a:defRPr sz="2400" cap="all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Sub-heading is 20-24 PT., ALL Caps, and pink</a:t>
            </a:r>
          </a:p>
        </p:txBody>
      </p:sp>
    </p:spTree>
    <p:extLst>
      <p:ext uri="{BB962C8B-B14F-4D97-AF65-F5344CB8AC3E}">
        <p14:creationId xmlns:p14="http://schemas.microsoft.com/office/powerpoint/2010/main" val="40778493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5_Title + Sub-head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374C59B-E23F-A547-AF8E-C80E8DCEF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032" y="385780"/>
            <a:ext cx="11369243" cy="480131"/>
          </a:xfrm>
          <a:prstGeom prst="rect">
            <a:avLst/>
          </a:prstGeom>
        </p:spPr>
        <p:txBody>
          <a:bodyPr/>
          <a:lstStyle>
            <a:lvl1pPr marL="0" indent="0">
              <a:tabLst>
                <a:tab pos="3311443" algn="l"/>
              </a:tabLst>
              <a:defRPr b="1" i="0"/>
            </a:lvl1pPr>
          </a:lstStyle>
          <a:p>
            <a:r>
              <a:rPr lang="en-US" dirty="0"/>
              <a:t>SLIDE TITLES ARE 28-32 PT., ALL CAPS, AND BLACK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9A4002-51FB-5A42-882A-5CDBA6C1C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031" y="1371600"/>
            <a:ext cx="11369244" cy="4417360"/>
          </a:xfrm>
          <a:prstGeom prst="rect">
            <a:avLst/>
          </a:prstGeom>
        </p:spPr>
        <p:txBody>
          <a:bodyPr/>
          <a:lstStyle>
            <a:lvl1pPr marL="228594" indent="-228594">
              <a:buFont typeface="Arial" panose="020B0604020202020204" pitchFamily="34" charset="0"/>
              <a:buChar char="•"/>
              <a:defRPr/>
            </a:lvl1pPr>
            <a:lvl2pPr marL="685783" indent="-228594">
              <a:buFont typeface="Arial" panose="020B0604020202020204" pitchFamily="34" charset="0"/>
              <a:buChar char="•"/>
              <a:defRPr/>
            </a:lvl2pPr>
            <a:lvl3pPr marL="1142971" indent="-228594">
              <a:buFont typeface="Arial" panose="020B0604020202020204" pitchFamily="34" charset="0"/>
              <a:buChar char="•"/>
              <a:defRPr/>
            </a:lvl3pPr>
            <a:lvl4pPr marL="1600160" indent="-228594">
              <a:buFont typeface="Arial" panose="020B0604020202020204" pitchFamily="34" charset="0"/>
              <a:buChar char="•"/>
              <a:defRPr/>
            </a:lvl4pPr>
            <a:lvl5pPr marL="2057349" indent="-22859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1B4F9-CDDA-B944-9861-EDEFAF6D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ADF4-F3ED-5D42-A185-A67E02F1AFF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8D1A1-56E6-8A49-8F6F-84691A3839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601" y="831850"/>
            <a:ext cx="11369243" cy="539751"/>
          </a:xfrm>
        </p:spPr>
        <p:txBody>
          <a:bodyPr/>
          <a:lstStyle>
            <a:lvl1pPr marL="0" indent="0">
              <a:buFontTx/>
              <a:buNone/>
              <a:defRPr sz="24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Sub-heading is 20-24 PT., ALL Caps, and pink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0A172D4-8735-416F-AB81-6B04C8FB79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31" y="6462325"/>
            <a:ext cx="1921819" cy="22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72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7_No Title,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BEF32-5024-744D-8D3F-74D2D834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ADF4-F3ED-5D42-A185-A67E02F1AFF4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D8A54A2-7AE7-4296-85AE-817308A2FE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31" y="6462325"/>
            <a:ext cx="1921819" cy="22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713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65329FB-64AC-4E62-9887-73AF0BA5F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7A8578F-89F3-49EC-95AC-814D6FF2FA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3843" y="2895600"/>
            <a:ext cx="5418804" cy="2781181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4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E2D986A-0C61-4DC5-AC66-60EA6D510F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3683" y="5867400"/>
            <a:ext cx="5418805" cy="31458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3D148534-B583-4124-9E27-C1276A8FE7C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63683" y="6196022"/>
            <a:ext cx="5418805" cy="4365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1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r>
              <a:rPr lang="en-US" dirty="0"/>
              <a:t>Month XX,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4795D-411F-4746-8257-780104616C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01794" y="1795682"/>
            <a:ext cx="1092371" cy="959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FD79E3-6887-4213-B009-22D2BDA846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44339" y="3945443"/>
            <a:ext cx="2531598" cy="268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58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BB38D5-E7E3-4B55-A757-FA9196FD28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3ADF4-F3ED-5D42-A185-A67E02F1AFF4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DE11BF-5BE6-48FD-B4B9-4D02E52DB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678" y="299625"/>
            <a:ext cx="12040644" cy="634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85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BB38D5-E7E3-4B55-A757-FA9196FD28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3ADF4-F3ED-5D42-A185-A67E02F1AFF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883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DA4654-47AD-421D-AEE0-A0156491B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7A8578F-89F3-49EC-95AC-814D6FF2FA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3843" y="2895600"/>
            <a:ext cx="5418804" cy="2781181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4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E2D986A-0C61-4DC5-AC66-60EA6D510F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3683" y="5867400"/>
            <a:ext cx="5418805" cy="31458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3D148534-B583-4124-9E27-C1276A8FE7C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63683" y="6196022"/>
            <a:ext cx="5418805" cy="4365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1"/>
            </a:lvl1pPr>
            <a:lvl2pPr marL="457200" indent="0" algn="r">
              <a:buNone/>
              <a:defRPr/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r>
              <a:rPr lang="en-US" dirty="0"/>
              <a:t>Month XX, Year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90D2E-3C39-41FE-A176-98CDA5D5DC69}"/>
              </a:ext>
            </a:extLst>
          </p:cNvPr>
          <p:cNvSpPr/>
          <p:nvPr userDrawn="1"/>
        </p:nvSpPr>
        <p:spPr>
          <a:xfrm>
            <a:off x="914400" y="3505200"/>
            <a:ext cx="1269779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20A5C4-5327-4746-9EE3-9AA42B3DDF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01794" y="1795682"/>
            <a:ext cx="1092371" cy="959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AAADB9-707B-42BD-B679-CDEA75C447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44339" y="3945443"/>
            <a:ext cx="2531598" cy="268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9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: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1EB73E4-27D2-4FA0-A36A-2AB0F43572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49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1EB73E4-27D2-4FA0-A36A-2AB0F43572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768A1E6-5FFA-40B1-9B13-E77FB4729D6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i="0" baseline="0" dirty="0">
              <a:latin typeface="Oswald SemiBold" panose="00000700000000000000" pitchFamily="2" charset="0"/>
              <a:ea typeface="+mj-ea"/>
              <a:sym typeface="Oswald SemiBold" panose="00000700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186809-6BDB-EA41-B498-D45D863731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0200" y="3793465"/>
            <a:ext cx="9312703" cy="1421928"/>
          </a:xfrm>
          <a:prstGeom prst="rect">
            <a:avLst/>
          </a:prstGeom>
        </p:spPr>
        <p:txBody>
          <a:bodyPr anchor="b"/>
          <a:lstStyle>
            <a:lvl1pPr algn="r">
              <a:defRPr sz="4800" b="1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USE THIS LAYOUT FOR </a:t>
            </a:r>
            <a:br>
              <a:rPr lang="en-US" dirty="0"/>
            </a:br>
            <a:r>
              <a:rPr lang="en-US" dirty="0"/>
              <a:t>SLIDE DIVIDERS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E75278-D425-4ACC-855E-701387FB16CD}"/>
              </a:ext>
            </a:extLst>
          </p:cNvPr>
          <p:cNvSpPr/>
          <p:nvPr userDrawn="1"/>
        </p:nvSpPr>
        <p:spPr>
          <a:xfrm>
            <a:off x="10820400" y="76200"/>
            <a:ext cx="1295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</p:spTree>
    <p:extLst>
      <p:ext uri="{BB962C8B-B14F-4D97-AF65-F5344CB8AC3E}">
        <p14:creationId xmlns:p14="http://schemas.microsoft.com/office/powerpoint/2010/main" val="3132954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: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1EB73E4-27D2-4FA0-A36A-2AB0F43572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25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1EB73E4-27D2-4FA0-A36A-2AB0F43572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768A1E6-5FFA-40B1-9B13-E77FB4729D6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i="0" baseline="0" dirty="0">
              <a:latin typeface="Oswald SemiBold" panose="00000700000000000000" pitchFamily="2" charset="0"/>
              <a:ea typeface="+mj-ea"/>
              <a:sym typeface="Oswald SemiBold" panose="00000700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186809-6BDB-EA41-B498-D45D863731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0200" y="3793465"/>
            <a:ext cx="9312703" cy="1421928"/>
          </a:xfrm>
          <a:prstGeom prst="rect">
            <a:avLst/>
          </a:prstGeom>
        </p:spPr>
        <p:txBody>
          <a:bodyPr anchor="b"/>
          <a:lstStyle>
            <a:lvl1pPr algn="r">
              <a:defRPr sz="4800" b="1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USE THIS LAYOUT FOR </a:t>
            </a:r>
            <a:br>
              <a:rPr lang="en-US" dirty="0"/>
            </a:br>
            <a:r>
              <a:rPr lang="en-US" dirty="0"/>
              <a:t>SLIDE DIVIDERS</a:t>
            </a:r>
          </a:p>
        </p:txBody>
      </p:sp>
    </p:spTree>
    <p:extLst>
      <p:ext uri="{BB962C8B-B14F-4D97-AF65-F5344CB8AC3E}">
        <p14:creationId xmlns:p14="http://schemas.microsoft.com/office/powerpoint/2010/main" val="215367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: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1EB73E4-27D2-4FA0-A36A-2AB0F43572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80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1EB73E4-27D2-4FA0-A36A-2AB0F43572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0899295-B70B-40B8-AEFF-06EF2B92492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768A1E6-5FFA-40B1-9B13-E77FB4729D6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i="0" baseline="0" dirty="0">
              <a:latin typeface="Oswald SemiBold" panose="00000700000000000000" pitchFamily="2" charset="0"/>
              <a:ea typeface="+mj-ea"/>
              <a:sym typeface="Oswald SemiBold" panose="00000700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B186809-6BDB-EA41-B498-D45D863731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0200" y="3793465"/>
            <a:ext cx="9312703" cy="1421928"/>
          </a:xfrm>
          <a:prstGeom prst="rect">
            <a:avLst/>
          </a:prstGeom>
        </p:spPr>
        <p:txBody>
          <a:bodyPr anchor="b"/>
          <a:lstStyle>
            <a:lvl1pPr algn="r">
              <a:defRPr sz="4800" b="1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USE THIS LAYOUT FOR </a:t>
            </a:r>
            <a:br>
              <a:rPr lang="en-US" dirty="0"/>
            </a:br>
            <a:r>
              <a:rPr lang="en-US" dirty="0"/>
              <a:t>SLIDE DIVIDERS</a:t>
            </a:r>
          </a:p>
        </p:txBody>
      </p:sp>
    </p:spTree>
    <p:extLst>
      <p:ext uri="{BB962C8B-B14F-4D97-AF65-F5344CB8AC3E}">
        <p14:creationId xmlns:p14="http://schemas.microsoft.com/office/powerpoint/2010/main" val="1023881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&amp;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6CDB9B8-11A9-4845-BB25-F881221F1F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86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6CDB9B8-11A9-4845-BB25-F881221F1F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D2F40E2-1216-4090-A451-7A5473A42B3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i="0" baseline="0" dirty="0">
              <a:latin typeface="Oswald SemiBold" panose="00000700000000000000" pitchFamily="2" charset="0"/>
              <a:ea typeface="+mj-ea"/>
              <a:sym typeface="Oswald SemiBold" panose="000007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74C59B-E23F-A547-AF8E-C80E8DCEF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556" y="329184"/>
            <a:ext cx="11457432" cy="484632"/>
          </a:xfrm>
          <a:prstGeom prst="rect">
            <a:avLst/>
          </a:prstGeom>
        </p:spPr>
        <p:txBody>
          <a:bodyPr anchor="ctr"/>
          <a:lstStyle>
            <a:lvl1pPr>
              <a:defRPr b="1" i="0"/>
            </a:lvl1pPr>
          </a:lstStyle>
          <a:p>
            <a:r>
              <a:rPr lang="en-US" dirty="0"/>
              <a:t>SLIDE TITLES ARE 28 PT., ALL CAPS, AND BLACK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9A4002-51FB-5A42-882A-5CDBA6C1C9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5760" y="1307592"/>
            <a:ext cx="11457432" cy="4791456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lvl1pPr>
            <a:lvl2pPr marL="461963" indent="-234950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r>
              <a:rPr lang="en-US" dirty="0"/>
              <a:t>Body copy is 12-20 pt., Sentence Case, and black</a:t>
            </a:r>
          </a:p>
          <a:p>
            <a:pPr lvl="1"/>
            <a:r>
              <a:rPr lang="en-US" dirty="0"/>
              <a:t>Body copy is 12-20 pt., Sentence Case, and black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1B4F9-CDDA-B944-9861-EDEFAF6D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ADF4-F3ED-5D42-A185-A67E02F1AFF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5DE7D-4825-4FE3-BE30-F97A2F9E41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760" y="704088"/>
            <a:ext cx="11457432" cy="369332"/>
          </a:xfrm>
        </p:spPr>
        <p:txBody>
          <a:bodyPr/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Oswald SemiBold" pitchFamily="2" charset="0"/>
              </a:defRPr>
            </a:lvl1pPr>
          </a:lstStyle>
          <a:p>
            <a:pPr lvl="0"/>
            <a:r>
              <a:rPr lang="en-US" dirty="0"/>
              <a:t>Slide subtitles are 20 pt., all caps, and pink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517999-7C0D-4327-A6ED-CBD4FDAF8A69}"/>
              </a:ext>
            </a:extLst>
          </p:cNvPr>
          <p:cNvSpPr txBox="1"/>
          <p:nvPr userDrawn="1"/>
        </p:nvSpPr>
        <p:spPr>
          <a:xfrm>
            <a:off x="10805710" y="96242"/>
            <a:ext cx="1324402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pt-BR" sz="900" dirty="0">
                <a:solidFill>
                  <a:srgbClr val="C00000"/>
                </a:solidFill>
                <a:latin typeface="+mj-lt"/>
              </a:rPr>
              <a:t>BUSINESS CONFIDENTIAL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234F46-ACC7-4D62-8E48-8B69A7F4910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125" y="6320846"/>
            <a:ext cx="2134186" cy="354275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8F13603-CF60-4A0E-A500-CC408323C6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97945" y="6400800"/>
            <a:ext cx="8456414" cy="457200"/>
          </a:xfrm>
        </p:spPr>
        <p:txBody>
          <a:bodyPr tIns="0" bIns="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1. Enter footnote one</a:t>
            </a:r>
            <a:br>
              <a:rPr lang="en-US" dirty="0"/>
            </a:br>
            <a:r>
              <a:rPr lang="en-US" dirty="0"/>
              <a:t>2. Enter footnote two (if more than two, put all footnotes on one wrapping line and separate with semicolon)</a:t>
            </a:r>
            <a:br>
              <a:rPr lang="en-US" dirty="0"/>
            </a:br>
            <a:r>
              <a:rPr lang="en-US" dirty="0"/>
              <a:t>Note: Enter notes here (separate subsequent notes with semicolon)</a:t>
            </a:r>
            <a:br>
              <a:rPr lang="en-US" dirty="0"/>
            </a:br>
            <a:r>
              <a:rPr lang="en-US" dirty="0"/>
              <a:t>Source: Enter sources here (separate subsequent sources with semicolon</a:t>
            </a:r>
          </a:p>
        </p:txBody>
      </p:sp>
    </p:spTree>
    <p:extLst>
      <p:ext uri="{BB962C8B-B14F-4D97-AF65-F5344CB8AC3E}">
        <p14:creationId xmlns:p14="http://schemas.microsoft.com/office/powerpoint/2010/main" val="17913447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&amp;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6CDB9B8-11A9-4845-BB25-F881221F1F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61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6CDB9B8-11A9-4845-BB25-F881221F1F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D2F40E2-1216-4090-A451-7A5473A42B3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i="0" baseline="0" dirty="0">
              <a:latin typeface="Oswald SemiBold" panose="00000700000000000000" pitchFamily="2" charset="0"/>
              <a:ea typeface="+mj-ea"/>
              <a:sym typeface="Oswald SemiBold" panose="000007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74C59B-E23F-A547-AF8E-C80E8DCEF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556" y="329184"/>
            <a:ext cx="11457432" cy="484632"/>
          </a:xfrm>
          <a:prstGeom prst="rect">
            <a:avLst/>
          </a:prstGeom>
        </p:spPr>
        <p:txBody>
          <a:bodyPr anchor="ctr"/>
          <a:lstStyle>
            <a:lvl1pPr>
              <a:defRPr b="1" i="0"/>
            </a:lvl1pPr>
          </a:lstStyle>
          <a:p>
            <a:r>
              <a:rPr lang="en-US" dirty="0"/>
              <a:t>SLIDE TITLES ARE 28 PT., ALL CAPS, AND BLACK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1B4F9-CDDA-B944-9861-EDEFAF6D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ADF4-F3ED-5D42-A185-A67E02F1AFF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5DE7D-4825-4FE3-BE30-F97A2F9E41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760" y="704088"/>
            <a:ext cx="11457432" cy="369332"/>
          </a:xfrm>
        </p:spPr>
        <p:txBody>
          <a:bodyPr/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Oswald SemiBold" pitchFamily="2" charset="0"/>
              </a:defRPr>
            </a:lvl1pPr>
          </a:lstStyle>
          <a:p>
            <a:pPr lvl="0"/>
            <a:r>
              <a:rPr lang="en-US" dirty="0"/>
              <a:t>Slide subtitles are 20 pt., all caps, and pink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517999-7C0D-4327-A6ED-CBD4FDAF8A69}"/>
              </a:ext>
            </a:extLst>
          </p:cNvPr>
          <p:cNvSpPr txBox="1"/>
          <p:nvPr userDrawn="1"/>
        </p:nvSpPr>
        <p:spPr>
          <a:xfrm>
            <a:off x="10805710" y="96242"/>
            <a:ext cx="1324402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pt-BR" sz="900" dirty="0">
                <a:solidFill>
                  <a:srgbClr val="C00000"/>
                </a:solidFill>
                <a:latin typeface="+mj-lt"/>
              </a:rPr>
              <a:t>BUSINESS CONFIDENTIAL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234F46-ACC7-4D62-8E48-8B69A7F4910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125" y="6320846"/>
            <a:ext cx="2134186" cy="354275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8F13603-CF60-4A0E-A500-CC408323C6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97945" y="6400800"/>
            <a:ext cx="8456414" cy="457200"/>
          </a:xfrm>
        </p:spPr>
        <p:txBody>
          <a:bodyPr tIns="0" bIns="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1. Enter footnote one</a:t>
            </a:r>
            <a:br>
              <a:rPr lang="en-US" dirty="0"/>
            </a:br>
            <a:r>
              <a:rPr lang="en-US" dirty="0"/>
              <a:t>2. Enter footnote two (if more than two, put all footnotes on one wrapping line and separate with semicolon)</a:t>
            </a:r>
            <a:br>
              <a:rPr lang="en-US" dirty="0"/>
            </a:br>
            <a:r>
              <a:rPr lang="en-US" dirty="0"/>
              <a:t>Note: Enter notes here (separate subsequent notes with semicolon)</a:t>
            </a:r>
            <a:br>
              <a:rPr lang="en-US" dirty="0"/>
            </a:br>
            <a:r>
              <a:rPr lang="en-US" dirty="0"/>
              <a:t>Source: Enter sources here (separate subsequent sources with semicolon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0F0995B-1140-42C4-94F1-E5A0DBE97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07592"/>
            <a:ext cx="5632704" cy="47914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B6051EE6-7D01-40F2-8BE8-1779E0EB611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89259" y="1307592"/>
            <a:ext cx="5632704" cy="479145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95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35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heme" Target="../theme/theme2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vmlDrawing" Target="../drawings/vmlDrawing19.v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4A5A2CC-FD02-41CF-939A-B120244F7D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91" name="think-cell Slide" r:id="rId34" imgW="216" imgH="216" progId="TCLayout.ActiveDocument.1">
                  <p:embed/>
                </p:oleObj>
              </mc:Choice>
              <mc:Fallback>
                <p:oleObj name="think-cell Slide" r:id="rId34" imgW="216" imgH="2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4A5A2CC-FD02-41CF-939A-B120244F7D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C13D802-59C4-4862-9703-70698A8EC215}"/>
              </a:ext>
            </a:extLst>
          </p:cNvPr>
          <p:cNvSpPr/>
          <p:nvPr userDrawn="1">
            <p:custDataLst>
              <p:tags r:id="rId3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i="0" baseline="0" dirty="0">
              <a:latin typeface="Oswald SemiBold" panose="00000700000000000000" pitchFamily="2" charset="0"/>
              <a:ea typeface="+mj-ea"/>
              <a:sym typeface="Oswald SemiBold" panose="00000700000000000000" pitchFamily="2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9FDBC8-0067-134D-B841-8082C10B5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57200"/>
            <a:ext cx="11457432" cy="4801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F59EE-8395-714A-940E-521A7B16F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9970" y="1307592"/>
            <a:ext cx="11457432" cy="4791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63CAC2-A18D-EE4E-91D0-32524387F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1414" y="6400801"/>
            <a:ext cx="420549" cy="27432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900" b="0" i="0">
                <a:solidFill>
                  <a:schemeClr val="tx1"/>
                </a:solidFill>
                <a:latin typeface="Roboto Light" panose="02000000000000000000" pitchFamily="2" charset="0"/>
              </a:defRPr>
            </a:lvl1pPr>
          </a:lstStyle>
          <a:p>
            <a:fld id="{C923ADF4-F3ED-5D42-A185-A67E02F1AFF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06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29" r:id="rId2"/>
    <p:sldLayoutId id="2147483724" r:id="rId3"/>
    <p:sldLayoutId id="2147483728" r:id="rId4"/>
    <p:sldLayoutId id="2147483713" r:id="rId5"/>
    <p:sldLayoutId id="2147483714" r:id="rId6"/>
    <p:sldLayoutId id="2147483733" r:id="rId7"/>
    <p:sldLayoutId id="2147483732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30" r:id="rId17"/>
    <p:sldLayoutId id="2147483716" r:id="rId18"/>
    <p:sldLayoutId id="2147483738" r:id="rId19"/>
    <p:sldLayoutId id="2147483731" r:id="rId20"/>
    <p:sldLayoutId id="2147483747" r:id="rId21"/>
    <p:sldLayoutId id="2147483751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  <p:sldLayoutId id="2147483760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cap="all" baseline="0">
          <a:solidFill>
            <a:schemeClr val="tx1"/>
          </a:solidFill>
          <a:latin typeface="Oswald SemiBold" pitchFamily="2" charset="77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1pPr>
      <a:lvl2pPr marL="514350" indent="-28575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─"/>
        <a:defRPr sz="14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2pPr>
      <a:lvl3pPr marL="7429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">
          <p15:clr>
            <a:srgbClr val="000000"/>
          </p15:clr>
        </p15:guide>
        <p15:guide id="3" pos="589">
          <p15:clr>
            <a:srgbClr val="FBAE40"/>
          </p15:clr>
        </p15:guide>
        <p15:guide id="4" pos="883">
          <p15:clr>
            <a:srgbClr val="FBAE40"/>
          </p15:clr>
        </p15:guide>
        <p15:guide id="5" pos="1178">
          <p15:clr>
            <a:srgbClr val="FBAE40"/>
          </p15:clr>
        </p15:guide>
        <p15:guide id="6" pos="1478">
          <p15:clr>
            <a:srgbClr val="FBAE40"/>
          </p15:clr>
        </p15:guide>
        <p15:guide id="7" pos="1766">
          <p15:clr>
            <a:srgbClr val="FBAE40"/>
          </p15:clr>
        </p15:guide>
        <p15:guide id="8" pos="2067">
          <p15:clr>
            <a:srgbClr val="FBAE40"/>
          </p15:clr>
        </p15:guide>
        <p15:guide id="9" pos="2362">
          <p15:clr>
            <a:srgbClr val="FBAE40"/>
          </p15:clr>
        </p15:guide>
        <p15:guide id="10" pos="2656">
          <p15:clr>
            <a:srgbClr val="FBAE40"/>
          </p15:clr>
        </p15:guide>
        <p15:guide id="11" pos="2950">
          <p15:clr>
            <a:srgbClr val="FBAE40"/>
          </p15:clr>
        </p15:guide>
        <p15:guide id="12" pos="3245">
          <p15:clr>
            <a:srgbClr val="FBAE40"/>
          </p15:clr>
        </p15:guide>
        <p15:guide id="13" pos="3539">
          <p15:clr>
            <a:srgbClr val="FBAE40"/>
          </p15:clr>
        </p15:guide>
        <p15:guide id="14" pos="3840">
          <p15:clr>
            <a:srgbClr val="FBAE40"/>
          </p15:clr>
        </p15:guide>
        <p15:guide id="15" pos="4134">
          <p15:clr>
            <a:srgbClr val="FBAE40"/>
          </p15:clr>
        </p15:guide>
        <p15:guide id="16" pos="4429">
          <p15:clr>
            <a:srgbClr val="FBAE40"/>
          </p15:clr>
        </p15:guide>
        <p15:guide id="17" pos="4730">
          <p15:clr>
            <a:srgbClr val="FBAE40"/>
          </p15:clr>
        </p15:guide>
        <p15:guide id="18" pos="5018">
          <p15:clr>
            <a:srgbClr val="FBAE40"/>
          </p15:clr>
        </p15:guide>
        <p15:guide id="19" pos="5318">
          <p15:clr>
            <a:srgbClr val="FBAE40"/>
          </p15:clr>
        </p15:guide>
        <p15:guide id="20" pos="5616">
          <p15:clr>
            <a:srgbClr val="FBAE40"/>
          </p15:clr>
        </p15:guide>
        <p15:guide id="21" pos="5907">
          <p15:clr>
            <a:srgbClr val="FBAE40"/>
          </p15:clr>
        </p15:guide>
        <p15:guide id="22" pos="6202">
          <p15:clr>
            <a:srgbClr val="FBAE40"/>
          </p15:clr>
        </p15:guide>
        <p15:guide id="23" pos="6502">
          <p15:clr>
            <a:srgbClr val="FBAE40"/>
          </p15:clr>
        </p15:guide>
        <p15:guide id="24" pos="6797">
          <p15:clr>
            <a:srgbClr val="FBAE40"/>
          </p15:clr>
        </p15:guide>
        <p15:guide id="25" pos="7091">
          <p15:clr>
            <a:srgbClr val="FBAE40"/>
          </p15:clr>
        </p15:guide>
        <p15:guide id="26" pos="7386">
          <p15:clr>
            <a:srgbClr val="000000"/>
          </p15:clr>
        </p15:guide>
        <p15:guide id="27" orient="horz" pos="288">
          <p15:clr>
            <a:srgbClr val="000000"/>
          </p15:clr>
        </p15:guide>
        <p15:guide id="28" orient="horz" pos="4026">
          <p15:clr>
            <a:srgbClr val="000000"/>
          </p15:clr>
        </p15:guide>
        <p15:guide id="29" orient="horz" pos="576">
          <p15:clr>
            <a:srgbClr val="FBAE40"/>
          </p15:clr>
        </p15:guide>
        <p15:guide id="30" orient="horz" pos="864">
          <p15:clr>
            <a:srgbClr val="FBAE40"/>
          </p15:clr>
        </p15:guide>
        <p15:guide id="31" orient="horz" pos="1152">
          <p15:clr>
            <a:srgbClr val="FBAE40"/>
          </p15:clr>
        </p15:guide>
        <p15:guide id="32" orient="horz" pos="1440">
          <p15:clr>
            <a:srgbClr val="FBAE40"/>
          </p15:clr>
        </p15:guide>
        <p15:guide id="33" orient="horz" pos="1722">
          <p15:clr>
            <a:srgbClr val="FBAE40"/>
          </p15:clr>
        </p15:guide>
        <p15:guide id="34" orient="horz" pos="2010">
          <p15:clr>
            <a:srgbClr val="FBAE40"/>
          </p15:clr>
        </p15:guide>
        <p15:guide id="35" orient="horz" pos="2304">
          <p15:clr>
            <a:srgbClr val="FBAE40"/>
          </p15:clr>
        </p15:guide>
        <p15:guide id="36" orient="horz" pos="2592">
          <p15:clr>
            <a:srgbClr val="FBAE40"/>
          </p15:clr>
        </p15:guide>
        <p15:guide id="37" orient="horz" pos="2874">
          <p15:clr>
            <a:srgbClr val="FBAE40"/>
          </p15:clr>
        </p15:guide>
        <p15:guide id="38" orient="horz" pos="3162">
          <p15:clr>
            <a:srgbClr val="FBAE40"/>
          </p15:clr>
        </p15:guide>
        <p15:guide id="39" orient="horz" pos="3456">
          <p15:clr>
            <a:srgbClr val="FBAE40"/>
          </p15:clr>
        </p15:guide>
        <p15:guide id="40" orient="horz" pos="3744">
          <p15:clr>
            <a:srgbClr val="FBAE40"/>
          </p15:clr>
        </p15:guide>
        <p15:guide id="41" orient="horz" pos="4199">
          <p15:clr>
            <a:srgbClr val="00000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4A5A2CC-FD02-41CF-939A-B120244F7D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57" name="think-cell Slide" r:id="rId7" imgW="216" imgH="216" progId="TCLayout.ActiveDocument.1">
                  <p:embed/>
                </p:oleObj>
              </mc:Choice>
              <mc:Fallback>
                <p:oleObj name="think-cell Slide" r:id="rId7" imgW="216" imgH="2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4A5A2CC-FD02-41CF-939A-B120244F7D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C13D802-59C4-4862-9703-70698A8EC215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i="0" baseline="0" dirty="0">
              <a:latin typeface="Oswald SemiBold" panose="00000700000000000000" pitchFamily="2" charset="0"/>
              <a:ea typeface="+mj-ea"/>
              <a:sym typeface="Oswald SemiBold" panose="00000700000000000000" pitchFamily="2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9FDBC8-0067-134D-B841-8082C10B5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57200"/>
            <a:ext cx="11457432" cy="4801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F59EE-8395-714A-940E-521A7B16F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9970" y="1307592"/>
            <a:ext cx="11457432" cy="4791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63CAC2-A18D-EE4E-91D0-32524387F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1414" y="6400801"/>
            <a:ext cx="420549" cy="27432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900" b="0" i="0">
                <a:solidFill>
                  <a:schemeClr val="tx1"/>
                </a:solidFill>
                <a:latin typeface="Roboto Light" panose="02000000000000000000" pitchFamily="2" charset="0"/>
              </a:defRPr>
            </a:lvl1pPr>
          </a:lstStyle>
          <a:p>
            <a:fld id="{C923ADF4-F3ED-5D42-A185-A67E02F1AFF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811948-C6DF-47C7-86C0-3450DED714A1}"/>
              </a:ext>
            </a:extLst>
          </p:cNvPr>
          <p:cNvSpPr txBox="1"/>
          <p:nvPr userDrawn="1"/>
        </p:nvSpPr>
        <p:spPr>
          <a:xfrm>
            <a:off x="10863072" y="137160"/>
            <a:ext cx="1188720" cy="1384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900" b="0" dirty="0">
                <a:solidFill>
                  <a:srgbClr val="CE1126"/>
                </a:solidFill>
                <a:latin typeface="Oswald SemiBold" panose="00000700000000000000" pitchFamily="2" charset="0"/>
                <a:ea typeface="Roboto Light" panose="02000000000000000000" pitchFamily="2" charset="0"/>
                <a:cs typeface="Arial" charset="0"/>
              </a:rPr>
              <a:t>BUSINESS CONFIDENTIAL</a:t>
            </a:r>
          </a:p>
        </p:txBody>
      </p:sp>
      <p:pic>
        <p:nvPicPr>
          <p:cNvPr id="57346" name="Picture 2" descr="https://myoccentral.owenscorning.com/en-us/resources/branding/PublishingImages/OC%20logo%20page/OCLogo-DownloadArtfiles-BW/OC_logo_BW.png">
            <a:extLst>
              <a:ext uri="{FF2B5EF4-FFF2-40B4-BE49-F238E27FC236}">
                <a16:creationId xmlns:a16="http://schemas.microsoft.com/office/drawing/2014/main" id="{628E2EE8-F0C2-43B9-9AC4-9577AB5F6E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99167"/>
            <a:ext cx="312293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559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cap="all" baseline="0">
          <a:solidFill>
            <a:schemeClr val="tx1"/>
          </a:solidFill>
          <a:latin typeface="Oswald SemiBold" pitchFamily="2" charset="77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1pPr>
      <a:lvl2pPr marL="514350" indent="-28575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─"/>
        <a:defRPr sz="14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2pPr>
      <a:lvl3pPr marL="7429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">
          <p15:clr>
            <a:srgbClr val="000000"/>
          </p15:clr>
        </p15:guide>
        <p15:guide id="3" pos="589">
          <p15:clr>
            <a:srgbClr val="FBAE40"/>
          </p15:clr>
        </p15:guide>
        <p15:guide id="4" pos="883">
          <p15:clr>
            <a:srgbClr val="FBAE40"/>
          </p15:clr>
        </p15:guide>
        <p15:guide id="5" pos="1178">
          <p15:clr>
            <a:srgbClr val="FBAE40"/>
          </p15:clr>
        </p15:guide>
        <p15:guide id="6" pos="1478">
          <p15:clr>
            <a:srgbClr val="FBAE40"/>
          </p15:clr>
        </p15:guide>
        <p15:guide id="7" pos="1766">
          <p15:clr>
            <a:srgbClr val="FBAE40"/>
          </p15:clr>
        </p15:guide>
        <p15:guide id="8" pos="2067">
          <p15:clr>
            <a:srgbClr val="FBAE40"/>
          </p15:clr>
        </p15:guide>
        <p15:guide id="9" pos="2362">
          <p15:clr>
            <a:srgbClr val="FBAE40"/>
          </p15:clr>
        </p15:guide>
        <p15:guide id="10" pos="2656">
          <p15:clr>
            <a:srgbClr val="FBAE40"/>
          </p15:clr>
        </p15:guide>
        <p15:guide id="11" pos="2950">
          <p15:clr>
            <a:srgbClr val="FBAE40"/>
          </p15:clr>
        </p15:guide>
        <p15:guide id="12" pos="3245">
          <p15:clr>
            <a:srgbClr val="FBAE40"/>
          </p15:clr>
        </p15:guide>
        <p15:guide id="13" pos="3539">
          <p15:clr>
            <a:srgbClr val="FBAE40"/>
          </p15:clr>
        </p15:guide>
        <p15:guide id="14" pos="3840">
          <p15:clr>
            <a:srgbClr val="FBAE40"/>
          </p15:clr>
        </p15:guide>
        <p15:guide id="15" pos="4134">
          <p15:clr>
            <a:srgbClr val="FBAE40"/>
          </p15:clr>
        </p15:guide>
        <p15:guide id="16" pos="4429">
          <p15:clr>
            <a:srgbClr val="FBAE40"/>
          </p15:clr>
        </p15:guide>
        <p15:guide id="17" pos="4730">
          <p15:clr>
            <a:srgbClr val="FBAE40"/>
          </p15:clr>
        </p15:guide>
        <p15:guide id="18" pos="5018">
          <p15:clr>
            <a:srgbClr val="FBAE40"/>
          </p15:clr>
        </p15:guide>
        <p15:guide id="19" pos="5318">
          <p15:clr>
            <a:srgbClr val="FBAE40"/>
          </p15:clr>
        </p15:guide>
        <p15:guide id="20" pos="5616">
          <p15:clr>
            <a:srgbClr val="FBAE40"/>
          </p15:clr>
        </p15:guide>
        <p15:guide id="21" pos="5907">
          <p15:clr>
            <a:srgbClr val="FBAE40"/>
          </p15:clr>
        </p15:guide>
        <p15:guide id="22" pos="6202">
          <p15:clr>
            <a:srgbClr val="FBAE40"/>
          </p15:clr>
        </p15:guide>
        <p15:guide id="23" pos="6502">
          <p15:clr>
            <a:srgbClr val="FBAE40"/>
          </p15:clr>
        </p15:guide>
        <p15:guide id="24" pos="6797">
          <p15:clr>
            <a:srgbClr val="FBAE40"/>
          </p15:clr>
        </p15:guide>
        <p15:guide id="25" pos="7091">
          <p15:clr>
            <a:srgbClr val="FBAE40"/>
          </p15:clr>
        </p15:guide>
        <p15:guide id="26" pos="7386">
          <p15:clr>
            <a:srgbClr val="000000"/>
          </p15:clr>
        </p15:guide>
        <p15:guide id="27" orient="horz" pos="288">
          <p15:clr>
            <a:srgbClr val="000000"/>
          </p15:clr>
        </p15:guide>
        <p15:guide id="28" orient="horz" pos="4026">
          <p15:clr>
            <a:srgbClr val="000000"/>
          </p15:clr>
        </p15:guide>
        <p15:guide id="29" orient="horz" pos="576">
          <p15:clr>
            <a:srgbClr val="FBAE40"/>
          </p15:clr>
        </p15:guide>
        <p15:guide id="30" orient="horz" pos="864">
          <p15:clr>
            <a:srgbClr val="FBAE40"/>
          </p15:clr>
        </p15:guide>
        <p15:guide id="31" orient="horz" pos="1152">
          <p15:clr>
            <a:srgbClr val="FBAE40"/>
          </p15:clr>
        </p15:guide>
        <p15:guide id="32" orient="horz" pos="1440">
          <p15:clr>
            <a:srgbClr val="FBAE40"/>
          </p15:clr>
        </p15:guide>
        <p15:guide id="33" orient="horz" pos="1722">
          <p15:clr>
            <a:srgbClr val="FBAE40"/>
          </p15:clr>
        </p15:guide>
        <p15:guide id="34" orient="horz" pos="2010">
          <p15:clr>
            <a:srgbClr val="FBAE40"/>
          </p15:clr>
        </p15:guide>
        <p15:guide id="35" orient="horz" pos="2304">
          <p15:clr>
            <a:srgbClr val="FBAE40"/>
          </p15:clr>
        </p15:guide>
        <p15:guide id="36" orient="horz" pos="2592">
          <p15:clr>
            <a:srgbClr val="FBAE40"/>
          </p15:clr>
        </p15:guide>
        <p15:guide id="37" orient="horz" pos="2874">
          <p15:clr>
            <a:srgbClr val="FBAE40"/>
          </p15:clr>
        </p15:guide>
        <p15:guide id="38" orient="horz" pos="3162">
          <p15:clr>
            <a:srgbClr val="FBAE40"/>
          </p15:clr>
        </p15:guide>
        <p15:guide id="39" orient="horz" pos="3456">
          <p15:clr>
            <a:srgbClr val="FBAE40"/>
          </p15:clr>
        </p15:guide>
        <p15:guide id="40" orient="horz" pos="3744">
          <p15:clr>
            <a:srgbClr val="FBAE40"/>
          </p15:clr>
        </p15:guide>
        <p15:guide id="41" orient="horz" pos="4199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6.png"/><Relationship Id="rId4" Type="http://schemas.openxmlformats.org/officeDocument/2006/relationships/image" Target="../media/image51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5.jp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B54399-1BFB-4072-903C-7CD4D4BCC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3683" y="5876731"/>
            <a:ext cx="5418805" cy="314582"/>
          </a:xfrm>
        </p:spPr>
        <p:txBody>
          <a:bodyPr anchor="b"/>
          <a:lstStyle/>
          <a:p>
            <a:pPr>
              <a:spcBef>
                <a:spcPts val="0"/>
              </a:spcBef>
            </a:pPr>
            <a:r>
              <a:rPr lang="en-US" dirty="0"/>
              <a:t>Varandas, Bruno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Owens Corning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2506F4-29DB-4AB0-A1E7-AECD3F8CDFE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August 22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A96FF85-2B6F-4757-8C7B-7472F6EE0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684" y="3902030"/>
            <a:ext cx="5418804" cy="70173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Winds </a:t>
            </a:r>
            <a:r>
              <a:rPr lang="en-US" dirty="0"/>
              <a:t>of change</a:t>
            </a:r>
          </a:p>
        </p:txBody>
      </p:sp>
    </p:spTree>
    <p:extLst>
      <p:ext uri="{BB962C8B-B14F-4D97-AF65-F5344CB8AC3E}">
        <p14:creationId xmlns:p14="http://schemas.microsoft.com/office/powerpoint/2010/main" val="213959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F785EC-8CE4-394C-B8C5-0E53DFA403E7}"/>
              </a:ext>
            </a:extLst>
          </p:cNvPr>
          <p:cNvSpPr txBox="1">
            <a:spLocks/>
          </p:cNvSpPr>
          <p:nvPr/>
        </p:nvSpPr>
        <p:spPr>
          <a:xfrm>
            <a:off x="365555" y="5038344"/>
            <a:ext cx="11456408" cy="1060704"/>
          </a:xfrm>
          <a:prstGeom prst="rect">
            <a:avLst/>
          </a:prstGeom>
          <a:solidFill>
            <a:srgbClr val="595959">
              <a:alpha val="50196"/>
            </a:srgb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1pPr>
            <a:lvl2pPr marL="461963" indent="-234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0096F4-81FB-1D49-8476-EDB87A6A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56" y="329184"/>
            <a:ext cx="11457432" cy="484632"/>
          </a:xfrm>
        </p:spPr>
        <p:txBody>
          <a:bodyPr/>
          <a:lstStyle/>
          <a:p>
            <a:r>
              <a:rPr lang="en-US" dirty="0"/>
              <a:t>Owens Corning wind focus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C8FD1-E4D6-E44C-A017-F320B67CD4D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5760" y="1307592"/>
            <a:ext cx="3694176" cy="3548019"/>
          </a:xfrm>
          <a:solidFill>
            <a:srgbClr val="009ACA">
              <a:alpha val="80000"/>
            </a:srgbClr>
          </a:solidFill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defTabSz="228600"/>
            <a:r>
              <a:rPr lang="en-US" dirty="0">
                <a:solidFill>
                  <a:schemeClr val="bg1"/>
                </a:solidFill>
              </a:rPr>
              <a:t>Glass: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H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2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+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H</a:t>
            </a:r>
            <a:r>
              <a:rPr lang="en-US" baseline="30000" dirty="0">
                <a:solidFill>
                  <a:schemeClr val="bg1"/>
                </a:solidFill>
                <a:latin typeface="+mj-lt"/>
              </a:rPr>
              <a:t>3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GLASS</a:t>
            </a:r>
            <a:endParaRPr lang="en-US" baseline="30000" dirty="0">
              <a:solidFill>
                <a:schemeClr val="bg1"/>
              </a:solidFill>
              <a:latin typeface="+mj-lt"/>
            </a:endParaRPr>
          </a:p>
          <a:p>
            <a:pPr marL="457200" defTabSz="228600"/>
            <a:r>
              <a:rPr lang="en-US" dirty="0">
                <a:solidFill>
                  <a:schemeClr val="bg1"/>
                </a:solidFill>
              </a:rPr>
              <a:t>Hybrid: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ULTRABLADE</a:t>
            </a:r>
            <a:r>
              <a:rPr lang="pt-BR" baseline="30000" dirty="0">
                <a:solidFill>
                  <a:schemeClr val="bg1"/>
                </a:solidFill>
              </a:rPr>
              <a:t> ®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X</a:t>
            </a:r>
            <a:r>
              <a:rPr lang="en-US" dirty="0">
                <a:solidFill>
                  <a:schemeClr val="bg1"/>
                </a:solidFill>
              </a:rPr>
              <a:t> (25-57%)		</a:t>
            </a:r>
          </a:p>
          <a:p>
            <a:pPr marL="457200" defTabSz="228600"/>
            <a:r>
              <a:rPr lang="en-US" dirty="0">
                <a:solidFill>
                  <a:schemeClr val="bg1"/>
                </a:solidFill>
              </a:rPr>
              <a:t>Carbon: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ULTRABLADE</a:t>
            </a:r>
            <a:r>
              <a:rPr lang="pt-BR" baseline="30000" dirty="0">
                <a:solidFill>
                  <a:schemeClr val="bg1"/>
                </a:solidFill>
                <a:latin typeface="+mj-lt"/>
              </a:rPr>
              <a:t>®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C</a:t>
            </a:r>
          </a:p>
          <a:p>
            <a:pPr marL="457200" defTabSz="228600"/>
            <a:r>
              <a:rPr lang="en-US" dirty="0">
                <a:solidFill>
                  <a:schemeClr val="bg1"/>
                </a:solidFill>
              </a:rPr>
              <a:t>Pultruded plank for spar caps: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ULTRASPAR</a:t>
            </a:r>
            <a:r>
              <a:rPr lang="pt-BR" baseline="30000" dirty="0">
                <a:solidFill>
                  <a:schemeClr val="bg1"/>
                </a:solidFill>
                <a:latin typeface="+mj-lt"/>
              </a:rPr>
              <a:t>™</a:t>
            </a:r>
            <a:endParaRPr lang="en-US" baseline="30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BBEF8-D47C-6140-ABC9-29B6B9467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1414" y="6400801"/>
            <a:ext cx="420549" cy="274320"/>
          </a:xfrm>
        </p:spPr>
        <p:txBody>
          <a:bodyPr/>
          <a:lstStyle/>
          <a:p>
            <a:fld id="{C923ADF4-F3ED-5D42-A185-A67E02F1AFF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50CA33-7DB3-EC40-9E8F-2157963ACDF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5760" y="704088"/>
            <a:ext cx="11457432" cy="36933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D40F7D"/>
                </a:solidFill>
                <a:latin typeface="+mj-lt"/>
              </a:rPr>
              <a:t>PARTNERING TO POWER LONGER, STRONGER, &amp; LIGHTER BLADES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E1F8363-F6C2-DA43-8637-25D45AD5793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8127787" y="1307592"/>
            <a:ext cx="3694176" cy="3548020"/>
          </a:xfrm>
          <a:solidFill>
            <a:srgbClr val="389848">
              <a:alpha val="80000"/>
            </a:srgbClr>
          </a:solidFill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defTabSz="228600"/>
            <a:r>
              <a:rPr lang="en-US" dirty="0">
                <a:solidFill>
                  <a:schemeClr val="bg1"/>
                </a:solidFill>
              </a:rPr>
              <a:t>Designing for recyclability: ZEBRA</a:t>
            </a:r>
          </a:p>
          <a:p>
            <a:pPr marL="457200" defTabSz="228600"/>
            <a:r>
              <a:rPr lang="en-US" dirty="0">
                <a:solidFill>
                  <a:schemeClr val="bg1"/>
                </a:solidFill>
              </a:rPr>
              <a:t>Reducing GHG: Wind LCA analysis</a:t>
            </a:r>
          </a:p>
          <a:p>
            <a:pPr marL="457200" defTabSz="228600"/>
            <a:r>
              <a:rPr lang="en-US" dirty="0">
                <a:solidFill>
                  <a:schemeClr val="bg1"/>
                </a:solidFill>
              </a:rPr>
              <a:t>Eliminating waste: potential opportunity with downstream integration</a:t>
            </a:r>
          </a:p>
          <a:p>
            <a:pPr marL="457200" defTabSz="228600"/>
            <a:r>
              <a:rPr lang="en-US" dirty="0">
                <a:solidFill>
                  <a:schemeClr val="bg1"/>
                </a:solidFill>
              </a:rPr>
              <a:t>Addressing existing blades: exploring recycling technologies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9ED005-76FD-1548-AD00-1D3DA7C5AD0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247184" y="1307592"/>
            <a:ext cx="3694176" cy="3548019"/>
          </a:xfrm>
          <a:solidFill>
            <a:srgbClr val="007497">
              <a:alpha val="80000"/>
            </a:srgbClr>
          </a:solidFill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defTabSz="228600"/>
            <a:r>
              <a:rPr lang="en-US" dirty="0">
                <a:solidFill>
                  <a:schemeClr val="bg1"/>
                </a:solidFill>
              </a:rPr>
              <a:t>Glass: </a:t>
            </a:r>
            <a:r>
              <a:rPr lang="en-US" dirty="0">
                <a:solidFill>
                  <a:schemeClr val="bg1"/>
                </a:solidFill>
                <a:latin typeface="Oswald SemiBold" pitchFamily="2" charset="0"/>
              </a:rPr>
              <a:t>WINDSTRAND</a:t>
            </a:r>
            <a:r>
              <a:rPr lang="pt-BR" baseline="30000" dirty="0">
                <a:solidFill>
                  <a:schemeClr val="bg1"/>
                </a:solidFill>
                <a:latin typeface="Oswald SemiBold" pitchFamily="2" charset="0"/>
              </a:rPr>
              <a:t>®</a:t>
            </a:r>
            <a:endParaRPr lang="en-US" baseline="30000" dirty="0">
              <a:solidFill>
                <a:schemeClr val="bg1"/>
              </a:solidFill>
              <a:latin typeface="Oswald SemiBold" pitchFamily="2" charset="0"/>
            </a:endParaRPr>
          </a:p>
          <a:p>
            <a:pPr marL="457200" defTabSz="228600"/>
            <a:r>
              <a:rPr lang="en-US" dirty="0">
                <a:solidFill>
                  <a:schemeClr val="bg1"/>
                </a:solidFill>
              </a:rPr>
              <a:t>Fabric: </a:t>
            </a:r>
            <a:r>
              <a:rPr lang="en-US" dirty="0">
                <a:solidFill>
                  <a:schemeClr val="bg1"/>
                </a:solidFill>
                <a:latin typeface="Oswald SemiBold" pitchFamily="2" charset="0"/>
              </a:rPr>
              <a:t>ULTRABLADE</a:t>
            </a:r>
            <a:r>
              <a:rPr lang="pt-BR" baseline="30000" dirty="0">
                <a:solidFill>
                  <a:schemeClr val="bg1"/>
                </a:solidFill>
                <a:latin typeface="Oswald SemiBold" pitchFamily="2" charset="0"/>
              </a:rPr>
              <a:t>®</a:t>
            </a:r>
            <a:endParaRPr lang="en-US" dirty="0">
              <a:solidFill>
                <a:schemeClr val="bg1"/>
              </a:solidFill>
              <a:latin typeface="Oswald SemiBold" pitchFamily="2" charset="0"/>
            </a:endParaRPr>
          </a:p>
          <a:p>
            <a:pPr marL="457200" defTabSz="228600"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solidFill>
                  <a:schemeClr val="bg1"/>
                </a:solidFill>
                <a:latin typeface="+mj-lt"/>
              </a:rPr>
              <a:t>OC</a:t>
            </a:r>
            <a:r>
              <a:rPr lang="pt-BR" baseline="30000" dirty="0">
                <a:solidFill>
                  <a:schemeClr val="bg1"/>
                </a:solidFill>
                <a:latin typeface="+mj-lt"/>
              </a:rPr>
              <a:t>®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KITS &amp; PREFORMS</a:t>
            </a:r>
            <a:r>
              <a:rPr lang="en-US" dirty="0">
                <a:solidFill>
                  <a:schemeClr val="bg1"/>
                </a:solidFill>
              </a:rPr>
              <a:t>: </a:t>
            </a:r>
          </a:p>
          <a:p>
            <a:pPr marL="742950" lvl="1" defTabSz="228600"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solidFill>
                  <a:schemeClr val="bg1"/>
                </a:solidFill>
              </a:rPr>
              <a:t>Standard kits</a:t>
            </a:r>
          </a:p>
          <a:p>
            <a:pPr marL="742950" lvl="1" defTabSz="228600"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solidFill>
                  <a:schemeClr val="bg1"/>
                </a:solidFill>
              </a:rPr>
              <a:t>Stitched preforms</a:t>
            </a:r>
          </a:p>
          <a:p>
            <a:pPr marL="457200" defTabSz="228600"/>
            <a:r>
              <a:rPr lang="pt-BR" dirty="0">
                <a:solidFill>
                  <a:schemeClr val="bg1"/>
                </a:solidFill>
              </a:rPr>
              <a:t>Preshaped blade parts: </a:t>
            </a:r>
            <a:r>
              <a:rPr lang="pt-BR" dirty="0">
                <a:solidFill>
                  <a:schemeClr val="bg1"/>
                </a:solidFill>
                <a:latin typeface="+mj-lt"/>
              </a:rPr>
              <a:t>ULTRASHAPE</a:t>
            </a:r>
            <a:r>
              <a:rPr lang="pt-BR" baseline="30000" dirty="0">
                <a:solidFill>
                  <a:schemeClr val="bg1"/>
                </a:solidFill>
                <a:latin typeface="+mj-lt"/>
              </a:rPr>
              <a:t>™</a:t>
            </a:r>
            <a:endParaRPr lang="en-US" baseline="30000" dirty="0">
              <a:solidFill>
                <a:schemeClr val="bg1"/>
              </a:solidFill>
              <a:latin typeface="+mj-lt"/>
            </a:endParaRPr>
          </a:p>
          <a:p>
            <a:pPr marL="457200" defTabSz="228600"/>
            <a:r>
              <a:rPr lang="en-US" dirty="0">
                <a:solidFill>
                  <a:schemeClr val="bg1"/>
                </a:solidFill>
              </a:rPr>
              <a:t>PET foam core materials: </a:t>
            </a:r>
            <a:r>
              <a:rPr lang="en-US" dirty="0">
                <a:solidFill>
                  <a:schemeClr val="bg1"/>
                </a:solidFill>
                <a:latin typeface="Oswald SemiBold" pitchFamily="2" charset="0"/>
              </a:rPr>
              <a:t>WINDCORE</a:t>
            </a:r>
            <a:r>
              <a:rPr lang="pt-BR" baseline="30000" dirty="0">
                <a:solidFill>
                  <a:schemeClr val="bg1"/>
                </a:solidFill>
                <a:latin typeface="Oswald SemiBold" pitchFamily="2" charset="0"/>
              </a:rPr>
              <a:t>®</a:t>
            </a:r>
            <a:r>
              <a:rPr lang="en-US" dirty="0">
                <a:solidFill>
                  <a:schemeClr val="bg1"/>
                </a:solidFill>
              </a:rPr>
              <a:t>	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B9DC04E-C593-4844-8A7D-8883B6B697A5}"/>
              </a:ext>
            </a:extLst>
          </p:cNvPr>
          <p:cNvGrpSpPr/>
          <p:nvPr/>
        </p:nvGrpSpPr>
        <p:grpSpPr>
          <a:xfrm>
            <a:off x="501941" y="1441352"/>
            <a:ext cx="3172137" cy="866128"/>
            <a:chOff x="6682907" y="2515182"/>
            <a:chExt cx="3172137" cy="86612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EF02677-629C-C640-887F-6E3BA24E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lum bright="100000"/>
            </a:blip>
            <a:stretch>
              <a:fillRect/>
            </a:stretch>
          </p:blipFill>
          <p:spPr>
            <a:xfrm>
              <a:off x="6682907" y="2515182"/>
              <a:ext cx="866128" cy="86612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41FEE4-3E3E-2544-BE8F-F45BD2A2190A}"/>
                </a:ext>
              </a:extLst>
            </p:cNvPr>
            <p:cNvSpPr txBox="1"/>
            <p:nvPr/>
          </p:nvSpPr>
          <p:spPr>
            <a:xfrm>
              <a:off x="7818804" y="2633413"/>
              <a:ext cx="2036240" cy="69249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1232345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Calibri" panose="020F0502020204030204" pitchFamily="34" charset="0"/>
                </a:rPr>
                <a:t>LONGER BLADES</a:t>
              </a:r>
              <a:endParaRPr kumimoji="0" lang="en-GB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endParaRPr>
            </a:p>
            <a:p>
              <a:pPr marL="0" marR="0" lvl="0" indent="0" defTabSz="1232345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Redefining </a:t>
              </a:r>
            </a:p>
            <a:p>
              <a:pPr marL="0" marR="0" lvl="0" indent="0" defTabSz="1232345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Higher modulus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108CFF8-D34F-491B-97F8-302BAF878A92}"/>
              </a:ext>
            </a:extLst>
          </p:cNvPr>
          <p:cNvCxnSpPr>
            <a:cxnSpLocks/>
          </p:cNvCxnSpPr>
          <p:nvPr/>
        </p:nvCxnSpPr>
        <p:spPr>
          <a:xfrm>
            <a:off x="482403" y="2574181"/>
            <a:ext cx="23971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ACE5279-BF4A-403A-ADE4-4A81FFAC6E76}"/>
              </a:ext>
            </a:extLst>
          </p:cNvPr>
          <p:cNvCxnSpPr>
            <a:cxnSpLocks/>
          </p:cNvCxnSpPr>
          <p:nvPr/>
        </p:nvCxnSpPr>
        <p:spPr>
          <a:xfrm>
            <a:off x="4390458" y="2574181"/>
            <a:ext cx="23971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546291E-B5B7-4D3E-9AC1-F42C11B8B626}"/>
              </a:ext>
            </a:extLst>
          </p:cNvPr>
          <p:cNvCxnSpPr>
            <a:cxnSpLocks/>
          </p:cNvCxnSpPr>
          <p:nvPr/>
        </p:nvCxnSpPr>
        <p:spPr>
          <a:xfrm>
            <a:off x="8296221" y="2564131"/>
            <a:ext cx="23971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ECD7E77-8147-443C-BE3F-BB771DA02D3F}"/>
              </a:ext>
            </a:extLst>
          </p:cNvPr>
          <p:cNvCxnSpPr>
            <a:cxnSpLocks/>
          </p:cNvCxnSpPr>
          <p:nvPr/>
        </p:nvCxnSpPr>
        <p:spPr>
          <a:xfrm>
            <a:off x="4995399" y="5146291"/>
            <a:ext cx="0" cy="8448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D55D6CC9-7157-4A43-9ECB-CE7D28F3A769}"/>
              </a:ext>
            </a:extLst>
          </p:cNvPr>
          <p:cNvSpPr txBox="1">
            <a:spLocks/>
          </p:cNvSpPr>
          <p:nvPr/>
        </p:nvSpPr>
        <p:spPr>
          <a:xfrm>
            <a:off x="5481834" y="5060444"/>
            <a:ext cx="2763459" cy="106070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1pPr>
            <a:lvl2pPr marL="461963" indent="-234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  <a:ea typeface="Roboto" panose="02000000000000000000" pitchFamily="2" charset="0"/>
              </a:rPr>
              <a:t>DESIGN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At the blade designers’ table to make the impossible possible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1F125CD4-4EB8-4F4F-8FE3-E203FD00B773}"/>
              </a:ext>
            </a:extLst>
          </p:cNvPr>
          <p:cNvSpPr txBox="1">
            <a:spLocks/>
          </p:cNvSpPr>
          <p:nvPr/>
        </p:nvSpPr>
        <p:spPr>
          <a:xfrm>
            <a:off x="8879920" y="5057703"/>
            <a:ext cx="2624328" cy="106070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1pPr>
            <a:lvl2pPr marL="461963" indent="-234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j-lt"/>
                <a:ea typeface="Roboto" panose="02000000000000000000" pitchFamily="2" charset="0"/>
              </a:rPr>
              <a:t>BUILD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Industrializing and optimizing new designs/products globally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1AD465-1F69-425B-BD88-996CD32B9DA4}"/>
              </a:ext>
            </a:extLst>
          </p:cNvPr>
          <p:cNvSpPr txBox="1"/>
          <p:nvPr/>
        </p:nvSpPr>
        <p:spPr>
          <a:xfrm>
            <a:off x="687752" y="5129328"/>
            <a:ext cx="4159456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OWENS CORNING WIND</a:t>
            </a:r>
            <a:endParaRPr lang="en-US" sz="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 b="1" dirty="0">
                <a:latin typeface="+mj-lt"/>
                <a:ea typeface="Roboto" panose="02000000000000000000" pitchFamily="2" charset="0"/>
              </a:rPr>
              <a:t>MATERIALS ENGINEERING PARTNER</a:t>
            </a:r>
          </a:p>
          <a:p>
            <a:r>
              <a:rPr lang="en-US" sz="1600" dirty="0">
                <a:solidFill>
                  <a:schemeClr val="accent1"/>
                </a:solidFill>
                <a:latin typeface="+mj-lt"/>
                <a:ea typeface="Roboto" panose="02000000000000000000" pitchFamily="2" charset="0"/>
              </a:rPr>
              <a:t>TO DESIGN &amp; BUILD BETTER BLADES</a:t>
            </a:r>
            <a:endParaRPr lang="en-US" sz="1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1B513983-8412-404A-A56D-9404A3CEB402}"/>
              </a:ext>
            </a:extLst>
          </p:cNvPr>
          <p:cNvSpPr txBox="1">
            <a:spLocks/>
          </p:cNvSpPr>
          <p:nvPr/>
        </p:nvSpPr>
        <p:spPr>
          <a:xfrm>
            <a:off x="8246408" y="5287260"/>
            <a:ext cx="420550" cy="607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1pPr>
            <a:lvl2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─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2pPr>
            <a:lvl3pPr marL="7429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dirty="0">
                <a:solidFill>
                  <a:srgbClr val="D40F7D"/>
                </a:solidFill>
                <a:latin typeface="+mj-lt"/>
              </a:rPr>
              <a:t>+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B80A2C-3253-40E3-86DF-2CDEBEC47783}"/>
              </a:ext>
            </a:extLst>
          </p:cNvPr>
          <p:cNvGrpSpPr/>
          <p:nvPr/>
        </p:nvGrpSpPr>
        <p:grpSpPr>
          <a:xfrm>
            <a:off x="4390458" y="1458467"/>
            <a:ext cx="3163435" cy="864000"/>
            <a:chOff x="4390458" y="1458467"/>
            <a:chExt cx="3163435" cy="86400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20B186D-AC2D-BA46-8383-2F3DF669DF20}"/>
                </a:ext>
              </a:extLst>
            </p:cNvPr>
            <p:cNvSpPr txBox="1"/>
            <p:nvPr/>
          </p:nvSpPr>
          <p:spPr>
            <a:xfrm>
              <a:off x="5517653" y="1544219"/>
              <a:ext cx="2036240" cy="69249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1232345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Roboto" panose="02000000000000000000" pitchFamily="2" charset="0"/>
                  <a:cs typeface="Calibri" panose="020F0502020204030204" pitchFamily="34" charset="0"/>
                </a:rPr>
                <a:t>LOWER CYCLE TIME</a:t>
              </a:r>
              <a:endParaRPr lang="en-GB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endParaRPr>
            </a:p>
            <a:p>
              <a:pPr marL="0" marR="0" lvl="0" indent="0" defTabSz="1232345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Driving customer</a:t>
              </a:r>
              <a:r>
                <a:rPr lang="en-GB" sz="1600" kern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productivity</a:t>
              </a:r>
              <a:endParaRPr kumimoji="0" lang="en-GB" sz="1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627FD0-3588-424D-9652-6988367AD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0458" y="1458467"/>
              <a:ext cx="864000" cy="864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85A4E7-E542-4137-A6AA-2C1A427ECED8}"/>
              </a:ext>
            </a:extLst>
          </p:cNvPr>
          <p:cNvGrpSpPr/>
          <p:nvPr/>
        </p:nvGrpSpPr>
        <p:grpSpPr>
          <a:xfrm>
            <a:off x="8306129" y="1441352"/>
            <a:ext cx="3095285" cy="864000"/>
            <a:chOff x="8306129" y="1441352"/>
            <a:chExt cx="3095285" cy="86400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1AA301A-7CD4-A145-88A1-F4910D850F5D}"/>
                </a:ext>
              </a:extLst>
            </p:cNvPr>
            <p:cNvSpPr txBox="1"/>
            <p:nvPr/>
          </p:nvSpPr>
          <p:spPr>
            <a:xfrm>
              <a:off x="9424130" y="1544219"/>
              <a:ext cx="1977284" cy="69249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1232345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b="1" kern="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Calibri" panose="020F0502020204030204" pitchFamily="34" charset="0"/>
                </a:rPr>
                <a:t>GREENER</a:t>
              </a:r>
              <a:endParaRPr lang="en-GB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endParaRPr>
            </a:p>
            <a:p>
              <a:pPr marL="0" marR="0" lvl="0" indent="0" defTabSz="1232345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kern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Sustainability   </a:t>
              </a:r>
            </a:p>
            <a:p>
              <a:pPr marL="0" marR="0" lvl="0" indent="0" defTabSz="1232345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kern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at our core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0C7A840-FFDA-49FA-A894-C0A798303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06129" y="1441352"/>
              <a:ext cx="864000" cy="86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3553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85EA94E-358D-EB46-8A9C-8C2856C52409}"/>
              </a:ext>
            </a:extLst>
          </p:cNvPr>
          <p:cNvSpPr/>
          <p:nvPr/>
        </p:nvSpPr>
        <p:spPr>
          <a:xfrm>
            <a:off x="365556" y="1307591"/>
            <a:ext cx="3694176" cy="4791455"/>
          </a:xfrm>
          <a:prstGeom prst="rect">
            <a:avLst/>
          </a:prstGeom>
          <a:solidFill>
            <a:srgbClr val="0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B50B75F-8D07-8045-8FD9-6672A65C2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56" y="359134"/>
            <a:ext cx="11457432" cy="424732"/>
          </a:xfrm>
        </p:spPr>
        <p:txBody>
          <a:bodyPr/>
          <a:lstStyle/>
          <a:p>
            <a:r>
              <a:rPr lang="en-US" sz="2400" dirty="0"/>
              <a:t>Redefining higher modulus &amp; materials science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71930-9F16-404E-B5C7-1CA47C40C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1414" y="6400801"/>
            <a:ext cx="420549" cy="274320"/>
          </a:xfrm>
        </p:spPr>
        <p:txBody>
          <a:bodyPr/>
          <a:lstStyle/>
          <a:p>
            <a:fld id="{C923ADF4-F3ED-5D42-A185-A67E02F1AFF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605256-B041-F144-98A4-62AC4A21C71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5760" y="704088"/>
            <a:ext cx="11457432" cy="36933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  <a:latin typeface="+mj-lt"/>
              </a:rPr>
              <a:t>NEW GLASSES, NOVEL FABRICS CAPABILITIES, AND INNOVATIVE TECHNOLOGIES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6B080F5-7E54-B24E-8E64-AD7532C733DB}"/>
              </a:ext>
            </a:extLst>
          </p:cNvPr>
          <p:cNvSpPr txBox="1">
            <a:spLocks/>
          </p:cNvSpPr>
          <p:nvPr/>
        </p:nvSpPr>
        <p:spPr>
          <a:xfrm>
            <a:off x="512757" y="4017039"/>
            <a:ext cx="3458289" cy="18876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1pPr>
            <a:lvl2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─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2pPr>
            <a:lvl3pPr marL="7429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Creators of the first viable glass fiber product and high-modulus glass for wind blades</a:t>
            </a:r>
          </a:p>
          <a:p>
            <a:r>
              <a:rPr lang="en-US" dirty="0">
                <a:solidFill>
                  <a:schemeClr val="bg1"/>
                </a:solidFill>
              </a:rPr>
              <a:t>Continuous investment in R&amp;D to invent new materials and technologies</a:t>
            </a:r>
          </a:p>
          <a:p>
            <a:r>
              <a:rPr lang="en-US" dirty="0">
                <a:solidFill>
                  <a:schemeClr val="bg1"/>
                </a:solidFill>
              </a:rPr>
              <a:t>A materials engineering partner to design + build better blades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92132E-9782-F240-A5C4-D8C0DF0FEC4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</a:blip>
          <a:stretch>
            <a:fillRect/>
          </a:stretch>
        </p:blipFill>
        <p:spPr>
          <a:xfrm>
            <a:off x="512757" y="1449200"/>
            <a:ext cx="866128" cy="8661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876740A-CA00-3848-9E89-A2319B46F350}"/>
              </a:ext>
            </a:extLst>
          </p:cNvPr>
          <p:cNvSpPr txBox="1"/>
          <p:nvPr/>
        </p:nvSpPr>
        <p:spPr>
          <a:xfrm>
            <a:off x="527041" y="2645485"/>
            <a:ext cx="3256875" cy="7478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123234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HOW WE </a:t>
            </a:r>
          </a:p>
          <a:p>
            <a:pPr marL="0" marR="0" lvl="0" indent="0" defTabSz="123234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POWER</a:t>
            </a:r>
            <a:r>
              <a:rPr lang="en-GB" b="1" kern="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GB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LIGHTER, LONGER BLADES</a:t>
            </a:r>
            <a:endParaRPr lang="en-GB" b="1" kern="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0" marR="0" lvl="0" indent="0" defTabSz="123234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5681975-6259-A446-8251-E914B86A29AF}"/>
              </a:ext>
            </a:extLst>
          </p:cNvPr>
          <p:cNvSpPr txBox="1">
            <a:spLocks/>
          </p:cNvSpPr>
          <p:nvPr/>
        </p:nvSpPr>
        <p:spPr>
          <a:xfrm>
            <a:off x="458055" y="3355351"/>
            <a:ext cx="3338749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Oswald SemiBold" pitchFamily="2" charset="77"/>
                <a:ea typeface="+mj-ea"/>
                <a:cs typeface="Arial Narrow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kern="0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Redefining higher modulus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kern="0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&amp; materials science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A8CBE60-1187-804E-829B-B5FD05D73494}"/>
              </a:ext>
            </a:extLst>
          </p:cNvPr>
          <p:cNvSpPr txBox="1">
            <a:spLocks/>
          </p:cNvSpPr>
          <p:nvPr/>
        </p:nvSpPr>
        <p:spPr>
          <a:xfrm>
            <a:off x="445167" y="2364555"/>
            <a:ext cx="3338749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Oswald SemiBold" pitchFamily="2" charset="77"/>
                <a:ea typeface="+mj-ea"/>
                <a:cs typeface="Arial Narrow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200" b="0" kern="0" cap="none" spc="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OWENS CORNING WIND</a:t>
            </a:r>
          </a:p>
        </p:txBody>
      </p:sp>
      <p:graphicFrame>
        <p:nvGraphicFramePr>
          <p:cNvPr id="33" name="Table 33">
            <a:extLst>
              <a:ext uri="{FF2B5EF4-FFF2-40B4-BE49-F238E27FC236}">
                <a16:creationId xmlns:a16="http://schemas.microsoft.com/office/drawing/2014/main" id="{C0CDC6B8-7DC4-8C45-AA0A-80784D71A6BC}"/>
              </a:ext>
            </a:extLst>
          </p:cNvPr>
          <p:cNvGraphicFramePr>
            <a:graphicFrameLocks noGrp="1"/>
          </p:cNvGraphicFramePr>
          <p:nvPr/>
        </p:nvGraphicFramePr>
        <p:xfrm>
          <a:off x="4322387" y="1307591"/>
          <a:ext cx="7619766" cy="3350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692">
                  <a:extLst>
                    <a:ext uri="{9D8B030D-6E8A-4147-A177-3AD203B41FA5}">
                      <a16:colId xmlns:a16="http://schemas.microsoft.com/office/drawing/2014/main" val="1255585449"/>
                    </a:ext>
                  </a:extLst>
                </a:gridCol>
                <a:gridCol w="1067384">
                  <a:extLst>
                    <a:ext uri="{9D8B030D-6E8A-4147-A177-3AD203B41FA5}">
                      <a16:colId xmlns:a16="http://schemas.microsoft.com/office/drawing/2014/main" val="3209689216"/>
                    </a:ext>
                  </a:extLst>
                </a:gridCol>
                <a:gridCol w="1088538">
                  <a:extLst>
                    <a:ext uri="{9D8B030D-6E8A-4147-A177-3AD203B41FA5}">
                      <a16:colId xmlns:a16="http://schemas.microsoft.com/office/drawing/2014/main" val="2383500461"/>
                    </a:ext>
                  </a:extLst>
                </a:gridCol>
                <a:gridCol w="1088538">
                  <a:extLst>
                    <a:ext uri="{9D8B030D-6E8A-4147-A177-3AD203B41FA5}">
                      <a16:colId xmlns:a16="http://schemas.microsoft.com/office/drawing/2014/main" val="3101334030"/>
                    </a:ext>
                  </a:extLst>
                </a:gridCol>
                <a:gridCol w="1217555">
                  <a:extLst>
                    <a:ext uri="{9D8B030D-6E8A-4147-A177-3AD203B41FA5}">
                      <a16:colId xmlns:a16="http://schemas.microsoft.com/office/drawing/2014/main" val="1206660087"/>
                    </a:ext>
                  </a:extLst>
                </a:gridCol>
                <a:gridCol w="1035844">
                  <a:extLst>
                    <a:ext uri="{9D8B030D-6E8A-4147-A177-3AD203B41FA5}">
                      <a16:colId xmlns:a16="http://schemas.microsoft.com/office/drawing/2014/main" val="3977778354"/>
                    </a:ext>
                  </a:extLst>
                </a:gridCol>
                <a:gridCol w="1012215">
                  <a:extLst>
                    <a:ext uri="{9D8B030D-6E8A-4147-A177-3AD203B41FA5}">
                      <a16:colId xmlns:a16="http://schemas.microsoft.com/office/drawing/2014/main" val="41978273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¹Performance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Standard glass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Higher-modulus glass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Hybrid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Carbon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837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Glass (GPa)</a:t>
                      </a:r>
                      <a:endParaRPr lang="en-US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</a:rPr>
                        <a:t>ADVANTEX</a:t>
                      </a:r>
                      <a:r>
                        <a:rPr lang="en-US" sz="1100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®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</a:rPr>
                        <a:t>H-GLASS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  <a:r>
                        <a:rPr lang="en-US" sz="1100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 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  <a:latin typeface="+mj-lt"/>
                        </a:rPr>
                        <a:t>GLASS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  <a:r>
                        <a:rPr lang="en-US" sz="1100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3 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  <a:latin typeface="+mj-lt"/>
                        </a:rPr>
                        <a:t>GLASS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</a:rPr>
                        <a:t>GLASS + CARBON HYBRID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</a:rPr>
                        <a:t>PURE CARBON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168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  <a:latin typeface="+mn-lt"/>
                        </a:rPr>
                        <a:t>Glass single filament sonic modulus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89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95+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8556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Fabric (GPa)</a:t>
                      </a:r>
                      <a:endParaRPr lang="en-US" sz="105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</a:rPr>
                        <a:t>ADVANTEX</a:t>
                      </a:r>
                      <a:r>
                        <a:rPr lang="en-US" sz="1100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®</a:t>
                      </a:r>
                      <a:br>
                        <a:rPr lang="en-US" sz="1100" baseline="3000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US" sz="1100" baseline="0" dirty="0">
                          <a:solidFill>
                            <a:schemeClr val="tx1"/>
                          </a:solidFill>
                          <a:latin typeface="+mj-lt"/>
                        </a:rPr>
                        <a:t>FABRICS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</a:rPr>
                        <a:t>ULTRABLADE</a:t>
                      </a:r>
                      <a:r>
                        <a:rPr lang="pt-BR" sz="1100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®</a:t>
                      </a:r>
                      <a:endParaRPr lang="en-US" sz="1100" baseline="30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swald SemiBold"/>
                          <a:ea typeface="+mn-ea"/>
                          <a:cs typeface="+mn-cs"/>
                        </a:rPr>
                        <a:t>ULTRABLADE</a:t>
                      </a:r>
                      <a:r>
                        <a:rPr kumimoji="0" lang="pt-BR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swald SemiBold"/>
                          <a:ea typeface="+mn-ea"/>
                          <a:cs typeface="+mn-cs"/>
                        </a:rPr>
                        <a:t>® </a:t>
                      </a: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swald SemiBold"/>
                          <a:ea typeface="+mn-ea"/>
                          <a:cs typeface="+mn-cs"/>
                        </a:rPr>
                        <a:t>2</a:t>
                      </a:r>
                      <a:endParaRPr kumimoji="0" lang="en-US" sz="11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swald SemiBold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swald SemiBold"/>
                          <a:ea typeface="+mn-ea"/>
                          <a:cs typeface="+mn-cs"/>
                        </a:rPr>
                        <a:t>ULTRABLADE</a:t>
                      </a:r>
                      <a:r>
                        <a:rPr kumimoji="0" lang="pt-BR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swald SemiBold"/>
                          <a:ea typeface="+mn-ea"/>
                          <a:cs typeface="+mn-cs"/>
                        </a:rPr>
                        <a:t>®</a:t>
                      </a:r>
                      <a:r>
                        <a:rPr kumimoji="0" lang="en-US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swald SemiBold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100" baseline="0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en-US" sz="1100" baseline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swald SemiBold"/>
                          <a:ea typeface="+mn-ea"/>
                          <a:cs typeface="+mn-cs"/>
                        </a:rPr>
                        <a:t>ULTRABLADE</a:t>
                      </a:r>
                      <a:r>
                        <a:rPr kumimoji="0" lang="pt-BR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swald SemiBold"/>
                          <a:ea typeface="+mn-ea"/>
                          <a:cs typeface="+mn-cs"/>
                        </a:rPr>
                        <a:t>®</a:t>
                      </a:r>
                      <a:r>
                        <a:rPr kumimoji="0" lang="en-US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swald SemiBold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swald SemiBold"/>
                          <a:ea typeface="+mn-ea"/>
                          <a:cs typeface="+mn-cs"/>
                        </a:rPr>
                        <a:t>X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swald SemiBold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swald SemiBold"/>
                          <a:ea typeface="+mn-ea"/>
                          <a:cs typeface="+mn-cs"/>
                        </a:rPr>
                        <a:t>ULTRABLADE</a:t>
                      </a:r>
                      <a:r>
                        <a:rPr kumimoji="0" lang="pt-BR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swald SemiBold"/>
                          <a:ea typeface="+mn-ea"/>
                          <a:cs typeface="+mn-cs"/>
                        </a:rPr>
                        <a:t>®</a:t>
                      </a:r>
                      <a:r>
                        <a:rPr kumimoji="0" lang="en-US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swald SemiBold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swald SemiBold"/>
                          <a:ea typeface="+mn-ea"/>
                          <a:cs typeface="+mn-cs"/>
                        </a:rPr>
                        <a:t>C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swald SemiBold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860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50" dirty="0">
                          <a:solidFill>
                            <a:schemeClr val="tx1"/>
                          </a:solidFill>
                          <a:latin typeface="+mn-lt"/>
                        </a:rPr>
                        <a:t>Laminate modulus T0º (@ 55% FVF)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42-44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51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54+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62 / 71 / 92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~120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4327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Pultruded plank </a:t>
                      </a: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(GPa)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solidFill>
                            <a:schemeClr val="tx1"/>
                          </a:solidFill>
                          <a:latin typeface="+mj-lt"/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</a:rPr>
                        <a:t>ULTRASPAR</a:t>
                      </a:r>
                      <a:r>
                        <a:rPr lang="pt-BR" sz="1100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™</a:t>
                      </a:r>
                      <a:endParaRPr lang="en-US" sz="1100" baseline="30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</a:rPr>
                        <a:t>ULTRASPAR</a:t>
                      </a:r>
                      <a:r>
                        <a:rPr lang="pt-BR" sz="1100" b="1" kern="1200" baseline="300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™ 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</a:rPr>
                        <a:t>ULTRASPAR</a:t>
                      </a:r>
                      <a:r>
                        <a:rPr lang="pt-BR" sz="1100" b="1" kern="1200" baseline="300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™ 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</a:rPr>
                        <a:t>ULTRASPAR</a:t>
                      </a:r>
                      <a:r>
                        <a:rPr lang="pt-BR" sz="1100" b="1" kern="1200" baseline="300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™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</a:rPr>
                        <a:t> X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</a:rPr>
                        <a:t>ULTRASPAR</a:t>
                      </a:r>
                      <a:r>
                        <a:rPr lang="pt-BR" sz="1100" b="1" kern="1200" baseline="300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™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</a:rPr>
                        <a:t> C</a:t>
                      </a:r>
                    </a:p>
                  </a:txBody>
                  <a:tcPr marL="45720" marR="4572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409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+mn-lt"/>
                        </a:rPr>
                        <a:t>Laminate modulus T0º (@ 70% FVF)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-</a:t>
                      </a:r>
                      <a:endParaRPr lang="en-US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59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67+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solidFill>
                            <a:schemeClr val="tx1"/>
                          </a:solidFill>
                          <a:latin typeface="+mn-lt"/>
                        </a:rPr>
                        <a:t>Evaluating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>
                          <a:solidFill>
                            <a:schemeClr val="tx1"/>
                          </a:solidFill>
                          <a:latin typeface="+mn-lt"/>
                        </a:rPr>
                        <a:t>Evaluating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572405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0CA7121-6A84-4941-8875-371C5BDCE1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387" y="5005095"/>
            <a:ext cx="1500232" cy="1125174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DD9C751-96E2-9447-A719-9792010D463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822619" y="5005095"/>
            <a:ext cx="6119533" cy="1125174"/>
          </a:xfrm>
          <a:solidFill>
            <a:srgbClr val="EAEAEA"/>
          </a:solidFill>
        </p:spPr>
        <p:txBody>
          <a:bodyPr/>
          <a:lstStyle/>
          <a:p>
            <a:pPr marL="0" indent="0">
              <a:buNone/>
            </a:pPr>
            <a:endParaRPr lang="en-US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Introducing </a:t>
            </a:r>
            <a:r>
              <a:rPr lang="en-US" b="1" dirty="0">
                <a:latin typeface="+mj-lt"/>
                <a:ea typeface="Roboto" panose="02000000000000000000" pitchFamily="2" charset="0"/>
              </a:rPr>
              <a:t>ULTRASPAR</a:t>
            </a:r>
            <a:r>
              <a:rPr lang="en-US" b="1" baseline="30000" dirty="0">
                <a:latin typeface="+mj-lt"/>
                <a:ea typeface="Roboto" panose="02000000000000000000" pitchFamily="2" charset="0"/>
              </a:rPr>
              <a:t>™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/>
              <a:t>– pultruded planks that maximize the performance of H, H</a:t>
            </a:r>
            <a:r>
              <a:rPr lang="en-US" baseline="30000" dirty="0"/>
              <a:t>2 </a:t>
            </a:r>
            <a:r>
              <a:rPr lang="en-US" dirty="0"/>
              <a:t> and H</a:t>
            </a:r>
            <a:r>
              <a:rPr lang="en-US" baseline="30000" dirty="0"/>
              <a:t>3</a:t>
            </a:r>
            <a:r>
              <a:rPr lang="en-US" dirty="0"/>
              <a:t> glass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786986-46A0-450B-8497-2D3AB08D2DFD}"/>
              </a:ext>
            </a:extLst>
          </p:cNvPr>
          <p:cNvSpPr/>
          <p:nvPr/>
        </p:nvSpPr>
        <p:spPr>
          <a:xfrm>
            <a:off x="4322387" y="3661973"/>
            <a:ext cx="7619766" cy="2460098"/>
          </a:xfrm>
          <a:prstGeom prst="rect">
            <a:avLst/>
          </a:prstGeom>
          <a:noFill/>
          <a:ln w="38100">
            <a:solidFill>
              <a:srgbClr val="D40F7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3D8763-9581-49EA-AAE2-95B04322EA3F}"/>
              </a:ext>
            </a:extLst>
          </p:cNvPr>
          <p:cNvSpPr txBox="1"/>
          <p:nvPr/>
        </p:nvSpPr>
        <p:spPr>
          <a:xfrm>
            <a:off x="4322387" y="6378575"/>
            <a:ext cx="721172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00"/>
              <a:t>¹Performance properties may vary upon sales region and manufacturing site.</a:t>
            </a:r>
          </a:p>
        </p:txBody>
      </p:sp>
    </p:spTree>
    <p:extLst>
      <p:ext uri="{BB962C8B-B14F-4D97-AF65-F5344CB8AC3E}">
        <p14:creationId xmlns:p14="http://schemas.microsoft.com/office/powerpoint/2010/main" val="685811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D709BFA-242A-4FEF-B259-A03B06B0A05B}"/>
              </a:ext>
            </a:extLst>
          </p:cNvPr>
          <p:cNvSpPr txBox="1">
            <a:spLocks/>
          </p:cNvSpPr>
          <p:nvPr/>
        </p:nvSpPr>
        <p:spPr>
          <a:xfrm>
            <a:off x="356032" y="233273"/>
            <a:ext cx="11182504" cy="78295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1"/>
                </a:solidFill>
                <a:latin typeface="Oswald SemiBold" pitchFamily="2" charset="77"/>
                <a:ea typeface="+mj-ea"/>
                <a:cs typeface="Arial Narrow" panose="020B0604020202020204" pitchFamily="34" charset="0"/>
              </a:defRPr>
            </a:lvl1pPr>
          </a:lstStyle>
          <a:p>
            <a:pPr defTabSz="914377">
              <a:defRPr/>
            </a:pPr>
            <a:r>
              <a:rPr lang="en-US" sz="3200" dirty="0"/>
              <a:t>New technologies and </a:t>
            </a:r>
            <a:r>
              <a:rPr lang="en-US" sz="3200" dirty="0" err="1"/>
              <a:t>lcoe</a:t>
            </a:r>
            <a:r>
              <a:rPr lang="en-US" sz="3200" dirty="0"/>
              <a:t> impacts</a:t>
            </a: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EBA4B009-B96E-4F2B-B049-318D40271F77}"/>
              </a:ext>
            </a:extLst>
          </p:cNvPr>
          <p:cNvSpPr txBox="1"/>
          <p:nvPr/>
        </p:nvSpPr>
        <p:spPr>
          <a:xfrm>
            <a:off x="428981" y="765809"/>
            <a:ext cx="11241663" cy="709167"/>
          </a:xfrm>
          <a:prstGeom prst="rect">
            <a:avLst/>
          </a:prstGeom>
        </p:spPr>
        <p:txBody>
          <a:bodyPr vert="horz" wrap="square" lIns="0" tIns="214629" rIns="0" bIns="0" rtlCol="0">
            <a:spAutoFit/>
          </a:bodyPr>
          <a:lstStyle/>
          <a:p>
            <a:pPr marL="12700" algn="ctr">
              <a:spcBef>
                <a:spcPts val="1689"/>
              </a:spcBef>
              <a:buNone/>
            </a:pPr>
            <a:r>
              <a:rPr lang="en-US" sz="1600" b="1" dirty="0">
                <a:solidFill>
                  <a:srgbClr val="FF2F92"/>
                </a:solidFill>
                <a:latin typeface="Oswald SemiBold" panose="00000700000000000000" pitchFamily="2" charset="0"/>
              </a:rPr>
              <a:t>BLADE TECHNOLOGY IS KEY IN BENDING THE CURVE OF FURTHER LCOE REDUCTION. TECHNOLOGICAL ADVANCEMENTS PROVIDE LCOE REDUCTIONS OF UPTO 35% BY 2022 WITH BLADE TECHNOLOGY HAVING A MAJOR IMPACT ON AEP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6454AEA-228F-488C-84EA-F5C5A585E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" y="1705504"/>
            <a:ext cx="7400925" cy="40767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BB20B14-8F23-4B5F-871D-FF0521F5F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300" y="1812022"/>
            <a:ext cx="4838700" cy="375285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9C38CC1F-5C3E-4F31-BEA5-111D93E25312}"/>
              </a:ext>
            </a:extLst>
          </p:cNvPr>
          <p:cNvSpPr/>
          <p:nvPr/>
        </p:nvSpPr>
        <p:spPr>
          <a:xfrm>
            <a:off x="460851" y="5927075"/>
            <a:ext cx="11317292" cy="2825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New glass technologies are giving the designers the chance of developing longer and lighter blades</a:t>
            </a:r>
          </a:p>
        </p:txBody>
      </p:sp>
    </p:spTree>
    <p:extLst>
      <p:ext uri="{BB962C8B-B14F-4D97-AF65-F5344CB8AC3E}">
        <p14:creationId xmlns:p14="http://schemas.microsoft.com/office/powerpoint/2010/main" val="298064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D709BFA-242A-4FEF-B259-A03B06B0A05B}"/>
              </a:ext>
            </a:extLst>
          </p:cNvPr>
          <p:cNvSpPr txBox="1">
            <a:spLocks/>
          </p:cNvSpPr>
          <p:nvPr/>
        </p:nvSpPr>
        <p:spPr>
          <a:xfrm>
            <a:off x="356032" y="233273"/>
            <a:ext cx="11182504" cy="78295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1"/>
                </a:solidFill>
                <a:latin typeface="Oswald SemiBold" pitchFamily="2" charset="77"/>
                <a:ea typeface="+mj-ea"/>
                <a:cs typeface="Arial Narrow" panose="020B0604020202020204" pitchFamily="34" charset="0"/>
              </a:defRPr>
            </a:lvl1pPr>
          </a:lstStyle>
          <a:p>
            <a:pPr defTabSz="914377">
              <a:defRPr/>
            </a:pPr>
            <a:r>
              <a:rPr lang="en-US" sz="3200" dirty="0"/>
              <a:t>New technologies and </a:t>
            </a:r>
            <a:r>
              <a:rPr lang="en-US" sz="3200" dirty="0" err="1"/>
              <a:t>lcoe</a:t>
            </a:r>
            <a:r>
              <a:rPr lang="en-US" sz="3200" dirty="0"/>
              <a:t> impacts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ED1F545-873E-47A7-BEE2-5FD25C0CC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5532"/>
            <a:ext cx="12192000" cy="553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81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tent Placeholder 11">
            <a:extLst>
              <a:ext uri="{FF2B5EF4-FFF2-40B4-BE49-F238E27FC236}">
                <a16:creationId xmlns:a16="http://schemas.microsoft.com/office/drawing/2014/main" id="{83F04979-2A17-4E5D-AC9D-0915256E30EF}"/>
              </a:ext>
            </a:extLst>
          </p:cNvPr>
          <p:cNvSpPr txBox="1">
            <a:spLocks/>
          </p:cNvSpPr>
          <p:nvPr/>
        </p:nvSpPr>
        <p:spPr>
          <a:xfrm>
            <a:off x="4139343" y="1307591"/>
            <a:ext cx="7639566" cy="299280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1pPr>
            <a:lvl2pPr marL="5143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2pPr>
            <a:lvl3pPr marL="7429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b="1" dirty="0">
              <a:solidFill>
                <a:srgbClr val="007497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9754F8-186A-45DA-ABF0-F62289FDCFFE}"/>
              </a:ext>
            </a:extLst>
          </p:cNvPr>
          <p:cNvSpPr/>
          <p:nvPr/>
        </p:nvSpPr>
        <p:spPr>
          <a:xfrm>
            <a:off x="365556" y="1307591"/>
            <a:ext cx="3694176" cy="4846321"/>
          </a:xfrm>
          <a:prstGeom prst="rect">
            <a:avLst/>
          </a:prstGeom>
          <a:solidFill>
            <a:srgbClr val="0074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24" name="Title 7">
            <a:extLst>
              <a:ext uri="{FF2B5EF4-FFF2-40B4-BE49-F238E27FC236}">
                <a16:creationId xmlns:a16="http://schemas.microsoft.com/office/drawing/2014/main" id="{9F3EEF64-B3CB-4916-857B-6A5C8388ABB2}"/>
              </a:ext>
            </a:extLst>
          </p:cNvPr>
          <p:cNvSpPr txBox="1">
            <a:spLocks/>
          </p:cNvSpPr>
          <p:nvPr/>
        </p:nvSpPr>
        <p:spPr>
          <a:xfrm>
            <a:off x="365556" y="359134"/>
            <a:ext cx="11457432" cy="4247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Oswald SemiBold" pitchFamily="2" charset="77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400" dirty="0"/>
              <a:t>Blade making productivity</a:t>
            </a:r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F7CBCCAD-F03E-4866-93AD-02134BB87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1414" y="6400801"/>
            <a:ext cx="420549" cy="274320"/>
          </a:xfrm>
        </p:spPr>
        <p:txBody>
          <a:bodyPr/>
          <a:lstStyle/>
          <a:p>
            <a:fld id="{C923ADF4-F3ED-5D42-A185-A67E02F1AFF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CD59FE6-9D92-4668-A459-7E61134E90FB}"/>
              </a:ext>
            </a:extLst>
          </p:cNvPr>
          <p:cNvSpPr txBox="1">
            <a:spLocks/>
          </p:cNvSpPr>
          <p:nvPr/>
        </p:nvSpPr>
        <p:spPr>
          <a:xfrm>
            <a:off x="365760" y="704088"/>
            <a:ext cx="11457432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cap="all" baseline="0">
                <a:solidFill>
                  <a:schemeClr val="accent1"/>
                </a:solidFill>
                <a:latin typeface="Oswald SemiBold" pitchFamily="2" charset="0"/>
                <a:ea typeface="+mn-ea"/>
                <a:cs typeface="+mn-cs"/>
              </a:defRPr>
            </a:lvl1pPr>
            <a:lvl2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─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2pPr>
            <a:lvl3pPr marL="7429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LOCAL SUPPLY CHAINS, CUSTOMIZED SUPPORT, and POWERING UP THE NEXT LEVEL OF PRODUCTIVITY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8B9ACE8E-3036-4A63-A348-55332357EB96}"/>
              </a:ext>
            </a:extLst>
          </p:cNvPr>
          <p:cNvSpPr txBox="1">
            <a:spLocks/>
          </p:cNvSpPr>
          <p:nvPr/>
        </p:nvSpPr>
        <p:spPr>
          <a:xfrm>
            <a:off x="512757" y="4017039"/>
            <a:ext cx="3546975" cy="18876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1pPr>
            <a:lvl2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─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2pPr>
            <a:lvl3pPr marL="7429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Glass and fabrics production in every major blade making region</a:t>
            </a:r>
          </a:p>
          <a:p>
            <a:r>
              <a:rPr lang="en-US" dirty="0">
                <a:solidFill>
                  <a:schemeClr val="bg1"/>
                </a:solidFill>
              </a:rPr>
              <a:t>Kits &amp; Preforms solutions</a:t>
            </a:r>
          </a:p>
          <a:p>
            <a:r>
              <a:rPr lang="en-US" dirty="0">
                <a:solidFill>
                  <a:schemeClr val="bg1"/>
                </a:solidFill>
              </a:rPr>
              <a:t>Added f to preforms through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33BAC4-2CCD-4C31-AB3A-0FC80BF4D4FE}"/>
              </a:ext>
            </a:extLst>
          </p:cNvPr>
          <p:cNvSpPr txBox="1"/>
          <p:nvPr/>
        </p:nvSpPr>
        <p:spPr>
          <a:xfrm>
            <a:off x="527041" y="2645485"/>
            <a:ext cx="2890963" cy="7478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123234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HOW WE </a:t>
            </a:r>
          </a:p>
          <a:p>
            <a:pPr marL="0" marR="0" lvl="0" indent="0" defTabSz="123234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POWER</a:t>
            </a:r>
            <a:r>
              <a:rPr lang="en-GB" b="1" kern="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GB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LOWER CYCLE TIMES</a:t>
            </a:r>
            <a:endParaRPr lang="en-GB" b="1" kern="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0" marR="0" lvl="0" indent="0" defTabSz="123234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E69D3AEC-E616-4E8F-908B-F7C8CD5FBC14}"/>
              </a:ext>
            </a:extLst>
          </p:cNvPr>
          <p:cNvSpPr txBox="1">
            <a:spLocks/>
          </p:cNvSpPr>
          <p:nvPr/>
        </p:nvSpPr>
        <p:spPr>
          <a:xfrm>
            <a:off x="458055" y="3355351"/>
            <a:ext cx="3338749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Oswald SemiBold" pitchFamily="2" charset="77"/>
                <a:ea typeface="+mj-ea"/>
                <a:cs typeface="Arial Narrow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kern="0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Driving blade making productivity to build better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2FB16BC-900A-4158-B2B4-8755D7FAE0EC}"/>
              </a:ext>
            </a:extLst>
          </p:cNvPr>
          <p:cNvSpPr txBox="1">
            <a:spLocks/>
          </p:cNvSpPr>
          <p:nvPr/>
        </p:nvSpPr>
        <p:spPr>
          <a:xfrm>
            <a:off x="445167" y="2364555"/>
            <a:ext cx="3338749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Oswald SemiBold" pitchFamily="2" charset="77"/>
                <a:ea typeface="+mj-ea"/>
                <a:cs typeface="Arial Narrow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200" b="0" kern="0" cap="none" spc="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OWENS CORNING WIND</a:t>
            </a:r>
          </a:p>
        </p:txBody>
      </p:sp>
      <p:sp>
        <p:nvSpPr>
          <p:cNvPr id="36" name="Content Placeholder 11">
            <a:extLst>
              <a:ext uri="{FF2B5EF4-FFF2-40B4-BE49-F238E27FC236}">
                <a16:creationId xmlns:a16="http://schemas.microsoft.com/office/drawing/2014/main" id="{176BC9F8-BAB3-4C20-81CD-AA8C8A0DF7D7}"/>
              </a:ext>
            </a:extLst>
          </p:cNvPr>
          <p:cNvSpPr txBox="1">
            <a:spLocks/>
          </p:cNvSpPr>
          <p:nvPr/>
        </p:nvSpPr>
        <p:spPr>
          <a:xfrm>
            <a:off x="4450292" y="2872743"/>
            <a:ext cx="3100722" cy="1325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1pPr>
            <a:lvl2pPr marL="5143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2pPr>
            <a:lvl3pPr marL="7429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  <a:t>OC</a:t>
            </a:r>
            <a:r>
              <a:rPr lang="en-US" sz="1200" b="1" baseline="30000" dirty="0">
                <a:latin typeface="Roboto" panose="02000000000000000000" pitchFamily="2" charset="0"/>
                <a:ea typeface="Roboto" panose="02000000000000000000" pitchFamily="2" charset="0"/>
              </a:rPr>
              <a:t>®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  <a:t> Kits &amp; Preforms</a:t>
            </a:r>
            <a:r>
              <a:rPr lang="en-US" sz="12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¹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200" dirty="0"/>
              <a:t>Standard kit cutting at-scale in China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200" dirty="0"/>
              <a:t>Preform capabilities in China &amp; India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200" dirty="0"/>
              <a:t>Additional capabilities added to R&amp;D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200" dirty="0"/>
              <a:t>      </a:t>
            </a:r>
            <a:br>
              <a:rPr lang="en-US" sz="1200" dirty="0"/>
            </a:br>
            <a:r>
              <a:rPr lang="en-US" sz="1200" dirty="0"/>
              <a:t>      and… </a:t>
            </a:r>
          </a:p>
        </p:txBody>
      </p:sp>
      <p:sp>
        <p:nvSpPr>
          <p:cNvPr id="37" name="Content Placeholder 11">
            <a:extLst>
              <a:ext uri="{FF2B5EF4-FFF2-40B4-BE49-F238E27FC236}">
                <a16:creationId xmlns:a16="http://schemas.microsoft.com/office/drawing/2014/main" id="{2919AE8F-5DD4-4547-834E-B7F018863A36}"/>
              </a:ext>
            </a:extLst>
          </p:cNvPr>
          <p:cNvSpPr txBox="1">
            <a:spLocks/>
          </p:cNvSpPr>
          <p:nvPr/>
        </p:nvSpPr>
        <p:spPr>
          <a:xfrm>
            <a:off x="8059762" y="2872743"/>
            <a:ext cx="3605197" cy="1325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1pPr>
            <a:lvl2pPr marL="5143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2pPr>
            <a:lvl3pPr marL="7429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  <a:t>ULTRASHAPE™ (</a:t>
            </a:r>
            <a:r>
              <a:rPr lang="en-US" sz="12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  <a:r>
              <a:rPr lang="en-US" sz="12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  <a:t>functionalization to preforms</a:t>
            </a:r>
            <a:endParaRPr lang="en-US" sz="1200" baseline="300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200" dirty="0"/>
              <a:t>Innovation in powder binder combinations layers / functionalization of the fabric (2D)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200" dirty="0"/>
              <a:t>Development of shape-able fabrics technology enabling production of 3D preforms for productivity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1200" dirty="0"/>
          </a:p>
        </p:txBody>
      </p:sp>
      <p:sp>
        <p:nvSpPr>
          <p:cNvPr id="38" name="Striped Right Arrow 35">
            <a:extLst>
              <a:ext uri="{FF2B5EF4-FFF2-40B4-BE49-F238E27FC236}">
                <a16:creationId xmlns:a16="http://schemas.microsoft.com/office/drawing/2014/main" id="{CE303D44-5205-41BE-8BDD-9A667A167CED}"/>
              </a:ext>
            </a:extLst>
          </p:cNvPr>
          <p:cNvSpPr/>
          <p:nvPr/>
        </p:nvSpPr>
        <p:spPr>
          <a:xfrm>
            <a:off x="4959273" y="5700679"/>
            <a:ext cx="5299999" cy="204576"/>
          </a:xfrm>
          <a:prstGeom prst="stripedRightArrow">
            <a:avLst/>
          </a:prstGeom>
          <a:solidFill>
            <a:srgbClr val="0074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D2ACD27-0D67-4208-989C-79393C977C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797" y="1442733"/>
            <a:ext cx="2232376" cy="1382859"/>
          </a:xfrm>
          <a:prstGeom prst="rect">
            <a:avLst/>
          </a:prstGeom>
        </p:spPr>
      </p:pic>
      <p:pic>
        <p:nvPicPr>
          <p:cNvPr id="42" name="Image 24">
            <a:extLst>
              <a:ext uri="{FF2B5EF4-FFF2-40B4-BE49-F238E27FC236}">
                <a16:creationId xmlns:a16="http://schemas.microsoft.com/office/drawing/2014/main" id="{C562D307-8D12-4D18-99FD-DE69F2CE5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6221" y="1443981"/>
            <a:ext cx="2775322" cy="1359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9E1909-9992-4C7C-85C7-AAD474992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57" y="1442733"/>
            <a:ext cx="864000" cy="864000"/>
          </a:xfrm>
          <a:prstGeom prst="rect">
            <a:avLst/>
          </a:prstGeom>
        </p:spPr>
      </p:pic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5365425E-F35D-45E4-85F0-FFD330EB6762}"/>
              </a:ext>
            </a:extLst>
          </p:cNvPr>
          <p:cNvSpPr txBox="1">
            <a:spLocks/>
          </p:cNvSpPr>
          <p:nvPr/>
        </p:nvSpPr>
        <p:spPr>
          <a:xfrm>
            <a:off x="5252064" y="5901760"/>
            <a:ext cx="4714417" cy="2946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1pPr>
            <a:lvl2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─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2pPr>
            <a:lvl3pPr marL="7429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00749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Developing technologies and processes for productivity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EA7DE0FE-FB10-4C55-8627-9A7AC45C1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9732" y="1223294"/>
            <a:ext cx="7827468" cy="44700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2DFA8D2-7274-4030-A5B6-F68C4DB80BB4}"/>
              </a:ext>
            </a:extLst>
          </p:cNvPr>
          <p:cNvGrpSpPr/>
          <p:nvPr/>
        </p:nvGrpSpPr>
        <p:grpSpPr>
          <a:xfrm>
            <a:off x="4540825" y="4435538"/>
            <a:ext cx="6754610" cy="917220"/>
            <a:chOff x="4206933" y="5138205"/>
            <a:chExt cx="7515850" cy="1020590"/>
          </a:xfrm>
        </p:grpSpPr>
        <p:pic>
          <p:nvPicPr>
            <p:cNvPr id="75778" name="Picture 2" descr="InCom Group (@InCom_Group) | Twitter">
              <a:extLst>
                <a:ext uri="{FF2B5EF4-FFF2-40B4-BE49-F238E27FC236}">
                  <a16:creationId xmlns:a16="http://schemas.microsoft.com/office/drawing/2014/main" id="{6405A144-8866-4983-AAB8-3A95E775D4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30" b="37673"/>
            <a:stretch/>
          </p:blipFill>
          <p:spPr bwMode="auto">
            <a:xfrm>
              <a:off x="7609273" y="5286938"/>
              <a:ext cx="2019602" cy="668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A4547CA-7C24-4787-BF93-E68B21E00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90190" y="5138205"/>
              <a:ext cx="2676372" cy="1020590"/>
            </a:xfrm>
            <a:prstGeom prst="rect">
              <a:avLst/>
            </a:prstGeom>
          </p:spPr>
        </p:pic>
        <p:sp>
          <p:nvSpPr>
            <p:cNvPr id="23" name="Text Placeholder 5">
              <a:extLst>
                <a:ext uri="{FF2B5EF4-FFF2-40B4-BE49-F238E27FC236}">
                  <a16:creationId xmlns:a16="http://schemas.microsoft.com/office/drawing/2014/main" id="{D937F4C9-9267-4DDF-8B44-CEF011ECE0E1}"/>
                </a:ext>
              </a:extLst>
            </p:cNvPr>
            <p:cNvSpPr txBox="1">
              <a:spLocks/>
            </p:cNvSpPr>
            <p:nvPr/>
          </p:nvSpPr>
          <p:spPr>
            <a:xfrm>
              <a:off x="7073989" y="5246873"/>
              <a:ext cx="527857" cy="74857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1pPr>
              <a:lvl2pPr marL="5143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─"/>
                <a:defRPr sz="14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2pPr>
              <a:lvl3pPr marL="74295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5400" dirty="0">
                  <a:solidFill>
                    <a:srgbClr val="D40F7D"/>
                  </a:solidFill>
                  <a:latin typeface="+mj-lt"/>
                </a:rPr>
                <a:t>+</a:t>
              </a:r>
            </a:p>
          </p:txBody>
        </p:sp>
        <p:sp>
          <p:nvSpPr>
            <p:cNvPr id="32" name="Text Placeholder 5">
              <a:extLst>
                <a:ext uri="{FF2B5EF4-FFF2-40B4-BE49-F238E27FC236}">
                  <a16:creationId xmlns:a16="http://schemas.microsoft.com/office/drawing/2014/main" id="{E8441619-7DA8-4488-B46A-87FB2D25BB20}"/>
                </a:ext>
              </a:extLst>
            </p:cNvPr>
            <p:cNvSpPr txBox="1">
              <a:spLocks/>
            </p:cNvSpPr>
            <p:nvPr/>
          </p:nvSpPr>
          <p:spPr>
            <a:xfrm>
              <a:off x="9636302" y="5246873"/>
              <a:ext cx="527857" cy="74857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1pPr>
              <a:lvl2pPr marL="5143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─"/>
                <a:defRPr sz="14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2pPr>
              <a:lvl3pPr marL="74295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5400" dirty="0">
                  <a:solidFill>
                    <a:srgbClr val="D40F7D"/>
                  </a:solidFill>
                  <a:latin typeface="+mj-lt"/>
                </a:rPr>
                <a:t>=</a:t>
              </a:r>
            </a:p>
          </p:txBody>
        </p:sp>
        <p:sp>
          <p:nvSpPr>
            <p:cNvPr id="33" name="Title 7">
              <a:extLst>
                <a:ext uri="{FF2B5EF4-FFF2-40B4-BE49-F238E27FC236}">
                  <a16:creationId xmlns:a16="http://schemas.microsoft.com/office/drawing/2014/main" id="{A20B40BF-7BFA-46F9-9458-5A8129781A24}"/>
                </a:ext>
              </a:extLst>
            </p:cNvPr>
            <p:cNvSpPr txBox="1">
              <a:spLocks/>
            </p:cNvSpPr>
            <p:nvPr/>
          </p:nvSpPr>
          <p:spPr>
            <a:xfrm>
              <a:off x="10200303" y="5295702"/>
              <a:ext cx="1522480" cy="84023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i="0" kern="1200" cap="all" baseline="0">
                  <a:solidFill>
                    <a:schemeClr val="tx1"/>
                  </a:solidFill>
                  <a:latin typeface="Oswald SemiBold" pitchFamily="2" charset="77"/>
                  <a:ea typeface="+mj-ea"/>
                  <a:cs typeface="Arial Narrow" panose="020B0604020202020204" pitchFamily="34" charset="0"/>
                </a:defRPr>
              </a:lvl1pPr>
            </a:lstStyle>
            <a:p>
              <a:r>
                <a:rPr lang="en-US" sz="2400" dirty="0"/>
                <a:t>GLOBAL </a:t>
              </a:r>
            </a:p>
            <a:p>
              <a:r>
                <a:rPr lang="en-US" sz="2400" dirty="0"/>
                <a:t>ALLIANCE</a:t>
              </a:r>
            </a:p>
          </p:txBody>
        </p:sp>
        <p:sp>
          <p:nvSpPr>
            <p:cNvPr id="34" name="Text Placeholder 5">
              <a:extLst>
                <a:ext uri="{FF2B5EF4-FFF2-40B4-BE49-F238E27FC236}">
                  <a16:creationId xmlns:a16="http://schemas.microsoft.com/office/drawing/2014/main" id="{1FEEF019-E555-4CD7-A628-8A2F557AF1A0}"/>
                </a:ext>
              </a:extLst>
            </p:cNvPr>
            <p:cNvSpPr txBox="1">
              <a:spLocks/>
            </p:cNvSpPr>
            <p:nvPr/>
          </p:nvSpPr>
          <p:spPr>
            <a:xfrm>
              <a:off x="4206933" y="5196638"/>
              <a:ext cx="204993" cy="19812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1pPr>
              <a:lvl2pPr marL="5143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─"/>
                <a:defRPr sz="14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2pPr>
              <a:lvl3pPr marL="74295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Roboto Light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800" dirty="0">
                  <a:solidFill>
                    <a:srgbClr val="D40F7D"/>
                  </a:solidFill>
                  <a:latin typeface="+mj-lt"/>
                </a:rPr>
                <a:t>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9110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F4D0C48-80CC-49CE-AF1D-4DAA13985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ADF4-F3ED-5D42-A185-A67E02F1AFF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F0158D3-477E-4C51-BB5F-904DAD90E9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8850" name="x__x0000_i1035">
            <a:extLst>
              <a:ext uri="{FF2B5EF4-FFF2-40B4-BE49-F238E27FC236}">
                <a16:creationId xmlns:a16="http://schemas.microsoft.com/office/drawing/2014/main" id="{7700E7EF-8BE3-4CDF-AB01-BDAB64520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616" y="703488"/>
            <a:ext cx="3575035" cy="177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14">
            <a:extLst>
              <a:ext uri="{FF2B5EF4-FFF2-40B4-BE49-F238E27FC236}">
                <a16:creationId xmlns:a16="http://schemas.microsoft.com/office/drawing/2014/main" id="{2C2066F7-CA6A-4468-B77F-7FA8BF00C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616" y="4451079"/>
            <a:ext cx="3575035" cy="174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11">
            <a:extLst>
              <a:ext uri="{FF2B5EF4-FFF2-40B4-BE49-F238E27FC236}">
                <a16:creationId xmlns:a16="http://schemas.microsoft.com/office/drawing/2014/main" id="{03A428AF-EC95-426C-8F0B-B4CA8376D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616" y="2653733"/>
            <a:ext cx="3575035" cy="163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5E4E47F-DF23-47AD-A4A9-09829847B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579" y="1196935"/>
            <a:ext cx="7341014" cy="4464130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33EE21FF-B799-4D15-81EE-FF923B7EC2C6}"/>
              </a:ext>
            </a:extLst>
          </p:cNvPr>
          <p:cNvSpPr txBox="1">
            <a:spLocks/>
          </p:cNvSpPr>
          <p:nvPr/>
        </p:nvSpPr>
        <p:spPr>
          <a:xfrm>
            <a:off x="365556" y="359134"/>
            <a:ext cx="11457432" cy="4247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Oswald SemiBold" pitchFamily="2" charset="77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sz="2400" dirty="0"/>
              <a:t>ULTRASPAR</a:t>
            </a:r>
          </a:p>
        </p:txBody>
      </p:sp>
    </p:spTree>
    <p:extLst>
      <p:ext uri="{BB962C8B-B14F-4D97-AF65-F5344CB8AC3E}">
        <p14:creationId xmlns:p14="http://schemas.microsoft.com/office/powerpoint/2010/main" val="3430522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D2AA1-748D-4861-8876-A2229321F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10" y="428196"/>
            <a:ext cx="15158991" cy="812530"/>
          </a:xfrm>
        </p:spPr>
        <p:txBody>
          <a:bodyPr/>
          <a:lstStyle/>
          <a:p>
            <a:r>
              <a:rPr lang="en-US" dirty="0">
                <a:latin typeface="Oswald SemiBold" panose="00000700000000000000" pitchFamily="2" charset="0"/>
              </a:rPr>
              <a:t>Fiberglas</a:t>
            </a:r>
            <a:r>
              <a:rPr lang="en-US" baseline="30000" dirty="0">
                <a:latin typeface="Oswald SemiBold" panose="00000700000000000000" pitchFamily="2" charset="0"/>
              </a:rPr>
              <a:t>™</a:t>
            </a:r>
            <a:r>
              <a:rPr lang="en-US" dirty="0">
                <a:latin typeface="Oswald SemiBold" panose="00000700000000000000" pitchFamily="2" charset="0"/>
              </a:rPr>
              <a:t> rebar</a:t>
            </a:r>
            <a:br>
              <a:rPr lang="en-US" dirty="0">
                <a:latin typeface="Oswald SemiBold" panose="00000700000000000000" pitchFamily="2" charset="0"/>
              </a:rPr>
            </a:br>
            <a:r>
              <a:rPr lang="en-US" sz="2400" dirty="0">
                <a:solidFill>
                  <a:srgbClr val="D40F7D"/>
                </a:solidFill>
                <a:latin typeface="Oswald SemiBold" panose="00000700000000000000" pitchFamily="2" charset="0"/>
              </a:rPr>
              <a:t>KEY-BENEFITS</a:t>
            </a:r>
            <a:endParaRPr lang="en-US" dirty="0">
              <a:solidFill>
                <a:srgbClr val="D40F7D"/>
              </a:solidFill>
              <a:latin typeface="Oswald SemiBold" panose="000007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0DD15-170D-46CE-96BA-EC0363E74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ADF4-F3ED-5D42-A185-A67E02F1AFF4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64FE07-CA40-2BA6-C8BE-6659DE030E41}"/>
              </a:ext>
            </a:extLst>
          </p:cNvPr>
          <p:cNvGrpSpPr/>
          <p:nvPr/>
        </p:nvGrpSpPr>
        <p:grpSpPr>
          <a:xfrm>
            <a:off x="1006688" y="1535764"/>
            <a:ext cx="1857999" cy="1775968"/>
            <a:chOff x="356031" y="2372649"/>
            <a:chExt cx="1868695" cy="17759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6765388-E3F6-BF11-D38D-8D351002B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009" y="2372649"/>
              <a:ext cx="943200" cy="9432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5972B56-6462-6BB2-D8A1-352F70770BA6}"/>
                </a:ext>
              </a:extLst>
            </p:cNvPr>
            <p:cNvSpPr txBox="1"/>
            <p:nvPr/>
          </p:nvSpPr>
          <p:spPr>
            <a:xfrm>
              <a:off x="356031" y="3409951"/>
              <a:ext cx="12820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D8117D"/>
                  </a:solidFill>
                  <a:latin typeface="+mj-lt"/>
                  <a:ea typeface="ROBOTO MEDIUM" panose="02000000000000000000" pitchFamily="2" charset="0"/>
                  <a:cs typeface="ROBOTO MEDIUM" panose="02000000000000000000" pitchFamily="2" charset="0"/>
                </a:rPr>
                <a:t>STRONGER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870C255-6666-134A-4425-94D4CC4363CD}"/>
                </a:ext>
              </a:extLst>
            </p:cNvPr>
            <p:cNvSpPr txBox="1"/>
            <p:nvPr/>
          </p:nvSpPr>
          <p:spPr>
            <a:xfrm>
              <a:off x="381624" y="3810062"/>
              <a:ext cx="18431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2x tensile strength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78F8CF-701F-B6E6-1B6C-EE64415FAF1D}"/>
              </a:ext>
            </a:extLst>
          </p:cNvPr>
          <p:cNvGrpSpPr/>
          <p:nvPr/>
        </p:nvGrpSpPr>
        <p:grpSpPr>
          <a:xfrm>
            <a:off x="3215682" y="1511246"/>
            <a:ext cx="1205724" cy="1785089"/>
            <a:chOff x="3094456" y="2363527"/>
            <a:chExt cx="1205721" cy="178508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D041A8-DDB5-43C3-B5B5-AC6614F8B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5213" y="2363527"/>
              <a:ext cx="943200" cy="9432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1D6ACBC-0F8F-CC37-B986-9B1FECE6D27B}"/>
                </a:ext>
              </a:extLst>
            </p:cNvPr>
            <p:cNvSpPr txBox="1"/>
            <p:nvPr/>
          </p:nvSpPr>
          <p:spPr>
            <a:xfrm>
              <a:off x="3094456" y="3409953"/>
              <a:ext cx="10438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D8117D"/>
                  </a:solidFill>
                  <a:latin typeface="+mj-lt"/>
                  <a:ea typeface="ROBOTO MEDIUM" panose="02000000000000000000" pitchFamily="2" charset="0"/>
                  <a:cs typeface="ROBOTO MEDIUM" panose="02000000000000000000" pitchFamily="2" charset="0"/>
                </a:rPr>
                <a:t>LIGHTER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4353C2E-94D1-9BC0-00FB-5E43BF22ECE5}"/>
                </a:ext>
              </a:extLst>
            </p:cNvPr>
            <p:cNvSpPr txBox="1"/>
            <p:nvPr/>
          </p:nvSpPr>
          <p:spPr>
            <a:xfrm>
              <a:off x="3120049" y="3810062"/>
              <a:ext cx="11801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4-7x lighter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9C1D267-63B9-9C5F-BCD6-45C8E8B6EC73}"/>
              </a:ext>
            </a:extLst>
          </p:cNvPr>
          <p:cNvGrpSpPr/>
          <p:nvPr/>
        </p:nvGrpSpPr>
        <p:grpSpPr>
          <a:xfrm>
            <a:off x="1016272" y="3849557"/>
            <a:ext cx="1915909" cy="2070283"/>
            <a:chOff x="3302570" y="1123268"/>
            <a:chExt cx="1436932" cy="155271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1AD638-E35B-8320-34D7-425569B29C26}"/>
                </a:ext>
              </a:extLst>
            </p:cNvPr>
            <p:cNvSpPr txBox="1"/>
            <p:nvPr/>
          </p:nvSpPr>
          <p:spPr>
            <a:xfrm>
              <a:off x="3302570" y="1918552"/>
              <a:ext cx="1436932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D8117D"/>
                  </a:solidFill>
                  <a:latin typeface="+mj-lt"/>
                  <a:ea typeface="ROBOTO MEDIUM" panose="02000000000000000000" pitchFamily="2" charset="0"/>
                  <a:cs typeface="ROBOTO MEDIUM" panose="02000000000000000000" pitchFamily="2" charset="0"/>
                </a:rPr>
                <a:t>NONCONDUCTIVE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51FF700-D70C-9CEB-407C-250DE95E52E3}"/>
                </a:ext>
              </a:extLst>
            </p:cNvPr>
            <p:cNvSpPr txBox="1"/>
            <p:nvPr/>
          </p:nvSpPr>
          <p:spPr>
            <a:xfrm>
              <a:off x="3302570" y="2237399"/>
              <a:ext cx="1322718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Electrical isolator</a:t>
              </a:r>
            </a:p>
            <a:p>
              <a:r>
                <a:rPr lang="en-US" sz="1600" dirty="0"/>
                <a:t>Thermal insulator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3465F5-346F-9719-1FED-3F6F034C6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611" y="1123268"/>
              <a:ext cx="702000" cy="7020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0F4F17-122B-D2F6-6B3F-DFAEF2E19B16}"/>
              </a:ext>
            </a:extLst>
          </p:cNvPr>
          <p:cNvGrpSpPr/>
          <p:nvPr/>
        </p:nvGrpSpPr>
        <p:grpSpPr>
          <a:xfrm>
            <a:off x="3212816" y="3852066"/>
            <a:ext cx="1787670" cy="1778860"/>
            <a:chOff x="3212318" y="1094638"/>
            <a:chExt cx="1340752" cy="13341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A817FF-77C1-AA68-A867-8B1B2BE8F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5973" y="1094638"/>
              <a:ext cx="691850" cy="70273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2495252-BB67-7FE1-FAB4-BF040C7BFA86}"/>
                </a:ext>
              </a:extLst>
            </p:cNvPr>
            <p:cNvGrpSpPr/>
            <p:nvPr/>
          </p:nvGrpSpPr>
          <p:grpSpPr>
            <a:xfrm>
              <a:off x="3212318" y="1874786"/>
              <a:ext cx="1340752" cy="553997"/>
              <a:chOff x="3094456" y="3409952"/>
              <a:chExt cx="1787668" cy="73866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42A5F1-4A92-93E2-D98D-AFD223595DA7}"/>
                  </a:ext>
                </a:extLst>
              </p:cNvPr>
              <p:cNvSpPr txBox="1"/>
              <p:nvPr/>
            </p:nvSpPr>
            <p:spPr>
              <a:xfrm>
                <a:off x="3094456" y="3409952"/>
                <a:ext cx="17876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D8117D"/>
                    </a:solidFill>
                    <a:latin typeface="+mj-lt"/>
                    <a:ea typeface="ROBOTO MEDIUM" panose="02000000000000000000" pitchFamily="2" charset="0"/>
                    <a:cs typeface="ROBOTO MEDIUM" panose="02000000000000000000" pitchFamily="2" charset="0"/>
                  </a:rPr>
                  <a:t>MORE DURABLE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55D15B-E8AF-BF2D-BCF6-1DCBEC9FAAF5}"/>
                  </a:ext>
                </a:extLst>
              </p:cNvPr>
              <p:cNvSpPr txBox="1"/>
              <p:nvPr/>
            </p:nvSpPr>
            <p:spPr>
              <a:xfrm>
                <a:off x="3120049" y="3810062"/>
                <a:ext cx="14622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Corrosion free</a:t>
                </a:r>
              </a:p>
            </p:txBody>
          </p:sp>
        </p:grp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384D9B3-C199-8AD6-29CF-F35827605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711" y="1316766"/>
            <a:ext cx="6098757" cy="447927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1A5FA5-79C3-89FE-89D6-037999B6A0BE}"/>
              </a:ext>
            </a:extLst>
          </p:cNvPr>
          <p:cNvSpPr/>
          <p:nvPr/>
        </p:nvSpPr>
        <p:spPr>
          <a:xfrm>
            <a:off x="8976321" y="1327507"/>
            <a:ext cx="2732148" cy="16764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D9C0FF-8EC7-B832-709B-3D379D3C3FC0}"/>
              </a:ext>
            </a:extLst>
          </p:cNvPr>
          <p:cNvSpPr txBox="1"/>
          <p:nvPr/>
        </p:nvSpPr>
        <p:spPr>
          <a:xfrm>
            <a:off x="9121264" y="1511245"/>
            <a:ext cx="2430474" cy="1323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solidFill>
                  <a:schemeClr val="accent1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+ PRODUCTIVITY</a:t>
            </a:r>
          </a:p>
          <a:p>
            <a:r>
              <a:rPr lang="en-US" sz="2667" b="1" dirty="0">
                <a:solidFill>
                  <a:schemeClr val="accent1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+ DURABILITY</a:t>
            </a:r>
          </a:p>
          <a:p>
            <a:r>
              <a:rPr lang="en-US" sz="2667" b="1" dirty="0">
                <a:solidFill>
                  <a:schemeClr val="accent1"/>
                </a:solidFill>
                <a:latin typeface="+mj-lt"/>
                <a:ea typeface="ROBOTO MEDIUM" panose="02000000000000000000" pitchFamily="2" charset="0"/>
                <a:cs typeface="ROBOTO MEDIUM" panose="02000000000000000000" pitchFamily="2" charset="0"/>
              </a:rPr>
              <a:t>+ SAFETY</a:t>
            </a:r>
          </a:p>
        </p:txBody>
      </p:sp>
    </p:spTree>
    <p:extLst>
      <p:ext uri="{BB962C8B-B14F-4D97-AF65-F5344CB8AC3E}">
        <p14:creationId xmlns:p14="http://schemas.microsoft.com/office/powerpoint/2010/main" val="1602713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23F03DB-727B-4720-B8AD-6F073EAFFAE0}"/>
              </a:ext>
            </a:extLst>
          </p:cNvPr>
          <p:cNvSpPr txBox="1">
            <a:spLocks/>
          </p:cNvSpPr>
          <p:nvPr/>
        </p:nvSpPr>
        <p:spPr>
          <a:xfrm>
            <a:off x="370205" y="1363280"/>
            <a:ext cx="4312920" cy="381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196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45718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2000" b="1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2pPr>
            <a:lvl3pPr marL="9143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3pPr>
            <a:lvl4pPr marL="137154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4pPr>
            <a:lvl5pPr marL="182872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2859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D40F7D"/>
                </a:solidFill>
              </a:rPr>
              <a:t>MATEENBAR™ FIBERGLAS™ REBAR</a:t>
            </a:r>
            <a:endParaRPr lang="en-US" sz="2000" dirty="0"/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600" dirty="0">
                <a:solidFill>
                  <a:srgbClr val="000000"/>
                </a:solidFill>
                <a:ea typeface="Roboto Light" panose="02000000000000000000" pitchFamily="2" charset="0"/>
              </a:rPr>
              <a:t>Structural applications</a:t>
            </a:r>
            <a:endParaRPr lang="en-US" sz="1600" b="0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85761" indent="-285744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0" dirty="0">
                <a:latin typeface="Roboto Light" panose="02000000000000000000" pitchFamily="2" charset="0"/>
                <a:ea typeface="Roboto Light" panose="02000000000000000000" pitchFamily="2" charset="0"/>
              </a:rPr>
              <a:t>High-performance, structural, lightweight, corrosion free concrete reinforcement</a:t>
            </a:r>
            <a:endParaRPr lang="en-US" sz="2000" b="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6D3F6-2CE8-4CFF-8033-D500FD881F13}"/>
              </a:ext>
            </a:extLst>
          </p:cNvPr>
          <p:cNvSpPr txBox="1">
            <a:spLocks/>
          </p:cNvSpPr>
          <p:nvPr/>
        </p:nvSpPr>
        <p:spPr>
          <a:xfrm>
            <a:off x="457200" y="4343401"/>
            <a:ext cx="4312920" cy="381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ts val="1960"/>
              </a:lnSpc>
              <a:spcBef>
                <a:spcPts val="400"/>
              </a:spcBef>
              <a:buFont typeface="Arial" panose="020B0604020202020204" pitchFamily="34" charset="0"/>
              <a:buNone/>
              <a:defRPr lang="en-US" sz="1800" b="1" i="0" kern="1200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16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D40F7D"/>
                </a:solidFill>
              </a:rPr>
              <a:t>PINKBAR</a:t>
            </a:r>
            <a:r>
              <a:rPr lang="en-US" baseline="30000" dirty="0">
                <a:solidFill>
                  <a:srgbClr val="D40F7D"/>
                </a:solidFill>
              </a:rPr>
              <a:t>® </a:t>
            </a:r>
            <a:r>
              <a:rPr lang="en-US" dirty="0">
                <a:solidFill>
                  <a:srgbClr val="D40F7D"/>
                </a:solidFill>
              </a:rPr>
              <a:t>FIBERGLAS™ REBAR</a:t>
            </a:r>
            <a:endParaRPr lang="en-US" baseline="30000" dirty="0">
              <a:solidFill>
                <a:srgbClr val="D40F7D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600" dirty="0">
                <a:solidFill>
                  <a:srgbClr val="000000"/>
                </a:solidFill>
                <a:ea typeface="Roboto Light" panose="02000000000000000000" pitchFamily="2" charset="0"/>
              </a:rPr>
              <a:t>Residential &amp; Commercial applications</a:t>
            </a:r>
          </a:p>
          <a:p>
            <a:pPr marL="285761" indent="-285744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0" dirty="0">
                <a:latin typeface="Roboto Light" panose="02000000000000000000" pitchFamily="2" charset="0"/>
                <a:ea typeface="Roboto Light" panose="02000000000000000000" pitchFamily="2" charset="0"/>
              </a:rPr>
              <a:t>Smarter solution for more productive job-sites and more durable slab-on-ground applications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02E42FF-27A7-4609-A985-F56546AB70A9}"/>
              </a:ext>
            </a:extLst>
          </p:cNvPr>
          <p:cNvSpPr txBox="1">
            <a:spLocks/>
          </p:cNvSpPr>
          <p:nvPr/>
        </p:nvSpPr>
        <p:spPr>
          <a:xfrm>
            <a:off x="359979" y="233283"/>
            <a:ext cx="11365296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all" baseline="0">
                <a:solidFill>
                  <a:schemeClr val="tx1"/>
                </a:solidFill>
                <a:latin typeface="Oswald SemiBold" pitchFamily="2" charset="77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US" dirty="0">
                <a:latin typeface="Oswald SemiBold" panose="00000700000000000000" pitchFamily="2" charset="0"/>
              </a:rPr>
              <a:t>Fiberglas™ REBAR</a:t>
            </a:r>
          </a:p>
          <a:p>
            <a:r>
              <a:rPr lang="en-US" sz="2400" dirty="0">
                <a:solidFill>
                  <a:srgbClr val="D8117D"/>
                </a:solidFill>
                <a:latin typeface="Oswald SemiBold" panose="00000700000000000000" pitchFamily="2" charset="0"/>
              </a:rPr>
              <a:t>PRODUCTS DESIGNED FOR STRUCTURAL, RESIDENTIAL AND COMMERCIAL APPLICATIONS</a:t>
            </a:r>
          </a:p>
        </p:txBody>
      </p:sp>
      <p:pic>
        <p:nvPicPr>
          <p:cNvPr id="20" name="Picture 19" descr="A group of people around a track&#10;&#10;Description generated with very high confidence">
            <a:extLst>
              <a:ext uri="{FF2B5EF4-FFF2-40B4-BE49-F238E27FC236}">
                <a16:creationId xmlns:a16="http://schemas.microsoft.com/office/drawing/2014/main" id="{A3D01481-8A29-4771-B811-665FFFEBC2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1301" y="1679737"/>
            <a:ext cx="1981200" cy="1833892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AA31800-5D0B-461E-868B-26CA9B46109A}"/>
              </a:ext>
            </a:extLst>
          </p:cNvPr>
          <p:cNvCxnSpPr>
            <a:cxnSpLocks/>
          </p:cNvCxnSpPr>
          <p:nvPr/>
        </p:nvCxnSpPr>
        <p:spPr>
          <a:xfrm flipH="1">
            <a:off x="457201" y="3833872"/>
            <a:ext cx="11268075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pic>
        <p:nvPicPr>
          <p:cNvPr id="26" name="Picture 1" descr="IMG_1047.jpeg">
            <a:extLst>
              <a:ext uri="{FF2B5EF4-FFF2-40B4-BE49-F238E27FC236}">
                <a16:creationId xmlns:a16="http://schemas.microsoft.com/office/drawing/2014/main" id="{6B58D14B-9367-4547-9352-8970DDD770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53407" y="1692807"/>
            <a:ext cx="1977272" cy="183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A picture containing ground, outdoor, sky, building&#10;&#10;Description generated with very high confidence">
            <a:extLst>
              <a:ext uri="{FF2B5EF4-FFF2-40B4-BE49-F238E27FC236}">
                <a16:creationId xmlns:a16="http://schemas.microsoft.com/office/drawing/2014/main" id="{A1529327-E45E-43F7-9CCD-173955BE36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7320" y="4343402"/>
            <a:ext cx="1981200" cy="18317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0989317-E905-414E-9DC5-78B73967FD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8003" y="4280309"/>
            <a:ext cx="1977272" cy="18948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02CE214-ADE9-4195-AF20-79E12BB838F3}"/>
              </a:ext>
            </a:extLst>
          </p:cNvPr>
          <p:cNvSpPr txBox="1"/>
          <p:nvPr/>
        </p:nvSpPr>
        <p:spPr>
          <a:xfrm>
            <a:off x="7665229" y="3219718"/>
            <a:ext cx="1977272" cy="29391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srgbClr val="FFFFFF"/>
                </a:solidFill>
              </a:rPr>
              <a:t>Bridge Decks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C5F827-0616-4A98-AE1C-B6F03263C5A8}"/>
              </a:ext>
            </a:extLst>
          </p:cNvPr>
          <p:cNvSpPr txBox="1"/>
          <p:nvPr/>
        </p:nvSpPr>
        <p:spPr>
          <a:xfrm>
            <a:off x="9753407" y="3210193"/>
            <a:ext cx="1977272" cy="31141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srgbClr val="FFFFFF"/>
                </a:solidFill>
              </a:rPr>
              <a:t>Sea Walls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146C63-C31A-4317-B2FC-352A746CA148}"/>
              </a:ext>
            </a:extLst>
          </p:cNvPr>
          <p:cNvSpPr txBox="1"/>
          <p:nvPr/>
        </p:nvSpPr>
        <p:spPr>
          <a:xfrm>
            <a:off x="7698389" y="5884653"/>
            <a:ext cx="1968561" cy="296824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srgbClr val="FFFFFF"/>
                </a:solidFill>
              </a:rPr>
              <a:t>Agricultural Pads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339B0A-42B2-4D33-A25A-B69949F4057E}"/>
              </a:ext>
            </a:extLst>
          </p:cNvPr>
          <p:cNvSpPr txBox="1"/>
          <p:nvPr/>
        </p:nvSpPr>
        <p:spPr>
          <a:xfrm>
            <a:off x="9858111" y="5878287"/>
            <a:ext cx="1867164" cy="296824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srgbClr val="FFFFFF"/>
                </a:solidFill>
              </a:rPr>
              <a:t>Driveways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684A7-7A7F-4E90-B1DD-885676B0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ADF4-F3ED-5D42-A185-A67E02F1AFF4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8E6F1-E88A-A55E-944A-07D844DDB2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0" y="4365613"/>
            <a:ext cx="2480069" cy="1821505"/>
          </a:xfrm>
          <a:prstGeom prst="rect">
            <a:avLst/>
          </a:prstGeom>
        </p:spPr>
      </p:pic>
      <p:pic>
        <p:nvPicPr>
          <p:cNvPr id="7" name="Picture 6" descr="A picture containing outdoor, tree, ground, person&#10;&#10;Description automatically generated">
            <a:extLst>
              <a:ext uri="{FF2B5EF4-FFF2-40B4-BE49-F238E27FC236}">
                <a16:creationId xmlns:a16="http://schemas.microsoft.com/office/drawing/2014/main" id="{7EF66D04-17A7-EA44-BCD4-78F5E3163D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95"/>
          <a:stretch/>
        </p:blipFill>
        <p:spPr>
          <a:xfrm>
            <a:off x="4923414" y="1701947"/>
            <a:ext cx="2479943" cy="18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42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899DD5B-D7DF-4EA6-819B-3B3C56DD18F5}"/>
              </a:ext>
            </a:extLst>
          </p:cNvPr>
          <p:cNvSpPr/>
          <p:nvPr/>
        </p:nvSpPr>
        <p:spPr>
          <a:xfrm>
            <a:off x="365556" y="1307591"/>
            <a:ext cx="3694176" cy="4791455"/>
          </a:xfrm>
          <a:prstGeom prst="rect">
            <a:avLst/>
          </a:prstGeom>
          <a:solidFill>
            <a:srgbClr val="389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32" name="Title 7">
            <a:extLst>
              <a:ext uri="{FF2B5EF4-FFF2-40B4-BE49-F238E27FC236}">
                <a16:creationId xmlns:a16="http://schemas.microsoft.com/office/drawing/2014/main" id="{2EEE4465-09A8-4771-9CCB-1257EDBE9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56" y="359134"/>
            <a:ext cx="11457432" cy="424732"/>
          </a:xfrm>
        </p:spPr>
        <p:txBody>
          <a:bodyPr/>
          <a:lstStyle/>
          <a:p>
            <a:r>
              <a:rPr lang="en-US" sz="2400" dirty="0"/>
              <a:t>Sustainability at our core</a:t>
            </a:r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090BA646-98ED-4F12-AEC3-03B63AABE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1414" y="6400801"/>
            <a:ext cx="420549" cy="274320"/>
          </a:xfrm>
        </p:spPr>
        <p:txBody>
          <a:bodyPr/>
          <a:lstStyle/>
          <a:p>
            <a:fld id="{C923ADF4-F3ED-5D42-A185-A67E02F1AFF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66F63A8-D0E1-4F2A-B7EF-448BBABDF492}"/>
              </a:ext>
            </a:extLst>
          </p:cNvPr>
          <p:cNvSpPr txBox="1">
            <a:spLocks/>
          </p:cNvSpPr>
          <p:nvPr/>
        </p:nvSpPr>
        <p:spPr>
          <a:xfrm>
            <a:off x="365760" y="704088"/>
            <a:ext cx="11457432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cap="all" baseline="0">
                <a:solidFill>
                  <a:schemeClr val="accent1"/>
                </a:solidFill>
                <a:latin typeface="Oswald SemiBold" pitchFamily="2" charset="0"/>
                <a:ea typeface="+mn-ea"/>
                <a:cs typeface="+mn-cs"/>
              </a:defRPr>
            </a:lvl1pPr>
            <a:lvl2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─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2pPr>
            <a:lvl3pPr marL="7429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Leading the industry to tackle the challenges we face </a:t>
            </a:r>
            <a:endParaRPr lang="en-US" dirty="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E6AB6D84-EFFE-4AF6-A7AF-6BD2CC55B8F7}"/>
              </a:ext>
            </a:extLst>
          </p:cNvPr>
          <p:cNvSpPr txBox="1">
            <a:spLocks/>
          </p:cNvSpPr>
          <p:nvPr/>
        </p:nvSpPr>
        <p:spPr>
          <a:xfrm>
            <a:off x="512757" y="3830608"/>
            <a:ext cx="3526942" cy="18876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1pPr>
            <a:lvl2pPr marL="514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─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2pPr>
            <a:lvl3pPr marL="7429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Proven track-record of continuous progress with ever ambitious targets</a:t>
            </a:r>
          </a:p>
          <a:p>
            <a:r>
              <a:rPr lang="en-US" dirty="0">
                <a:solidFill>
                  <a:schemeClr val="bg1"/>
                </a:solidFill>
              </a:rPr>
              <a:t>Going to the next-level through wind-specific initiatives to help our customers achieve their commitments</a:t>
            </a:r>
          </a:p>
          <a:p>
            <a:r>
              <a:rPr lang="en-US" dirty="0">
                <a:solidFill>
                  <a:schemeClr val="bg1"/>
                </a:solidFill>
              </a:rPr>
              <a:t>Beyond a supplier… a materials engineering partner to design and build better blades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9D35BB8-24DB-487C-9EE9-B19DB451BC0C}"/>
              </a:ext>
            </a:extLst>
          </p:cNvPr>
          <p:cNvSpPr txBox="1"/>
          <p:nvPr/>
        </p:nvSpPr>
        <p:spPr>
          <a:xfrm>
            <a:off x="527041" y="2645485"/>
            <a:ext cx="2890963" cy="4985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123234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HOW WE </a:t>
            </a:r>
          </a:p>
          <a:p>
            <a:pPr marL="0" marR="0" lvl="0" indent="0" defTabSz="1232345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POWER</a:t>
            </a:r>
            <a:r>
              <a:rPr lang="en-GB" b="1" kern="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GB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Calibri" panose="020F0502020204030204" pitchFamily="34" charset="0"/>
              </a:rPr>
              <a:t>GREENER BLADES</a:t>
            </a:r>
            <a:endParaRPr lang="en-GB" b="1" kern="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ABDBB731-9E31-4F35-AC4B-6213AA0979EB}"/>
              </a:ext>
            </a:extLst>
          </p:cNvPr>
          <p:cNvSpPr txBox="1">
            <a:spLocks/>
          </p:cNvSpPr>
          <p:nvPr/>
        </p:nvSpPr>
        <p:spPr>
          <a:xfrm>
            <a:off x="458055" y="3307419"/>
            <a:ext cx="3338749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Oswald SemiBold" pitchFamily="2" charset="77"/>
                <a:ea typeface="+mj-ea"/>
                <a:cs typeface="Arial Narrow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kern="0" cap="none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Sustainability at our core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ABE33A40-B9ED-40A0-A8D4-7C3047D9C5E8}"/>
              </a:ext>
            </a:extLst>
          </p:cNvPr>
          <p:cNvSpPr txBox="1">
            <a:spLocks/>
          </p:cNvSpPr>
          <p:nvPr/>
        </p:nvSpPr>
        <p:spPr>
          <a:xfrm>
            <a:off x="445167" y="2364555"/>
            <a:ext cx="3338749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Oswald SemiBold" pitchFamily="2" charset="77"/>
                <a:ea typeface="+mj-ea"/>
                <a:cs typeface="Arial Narrow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200" b="0" kern="0" cap="none" spc="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OWENS CORNING WIND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BCF6F1D9-3AB8-4A7C-ADEB-3F67D4A2E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7184" y="1307592"/>
            <a:ext cx="4658277" cy="1472184"/>
          </a:xfrm>
          <a:ln w="19050"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Green house gas emission reduction</a:t>
            </a:r>
          </a:p>
          <a:p>
            <a:r>
              <a:rPr lang="en-US" dirty="0"/>
              <a:t>Reducing the carbon impact of OC’s wind products</a:t>
            </a:r>
          </a:p>
          <a:p>
            <a:r>
              <a:rPr lang="en-US" dirty="0"/>
              <a:t>Leveraging local supply chains when available and exploring transportation efficiencies</a:t>
            </a:r>
          </a:p>
        </p:txBody>
      </p:sp>
      <p:sp>
        <p:nvSpPr>
          <p:cNvPr id="46" name="Content Placeholder 6">
            <a:extLst>
              <a:ext uri="{FF2B5EF4-FFF2-40B4-BE49-F238E27FC236}">
                <a16:creationId xmlns:a16="http://schemas.microsoft.com/office/drawing/2014/main" id="{FFF86BA6-4C5E-4EBE-AA79-2607DD9B2817}"/>
              </a:ext>
            </a:extLst>
          </p:cNvPr>
          <p:cNvSpPr txBox="1">
            <a:spLocks/>
          </p:cNvSpPr>
          <p:nvPr/>
        </p:nvSpPr>
        <p:spPr>
          <a:xfrm>
            <a:off x="4247184" y="2967080"/>
            <a:ext cx="4658277" cy="146776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1pPr>
            <a:lvl2pPr marL="5143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2pPr>
            <a:lvl3pPr marL="7429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Full-chain waste reduction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Reducing waste throughout the full value chain from blade making to:</a:t>
            </a:r>
          </a:p>
          <a:p>
            <a:pPr lvl="1">
              <a:spcBef>
                <a:spcPts val="100"/>
              </a:spcBef>
              <a:spcAft>
                <a:spcPts val="300"/>
              </a:spcAft>
            </a:pPr>
            <a:r>
              <a:rPr lang="en-US" dirty="0"/>
              <a:t>OC</a:t>
            </a:r>
            <a:r>
              <a:rPr lang="en-US" baseline="30000" dirty="0"/>
              <a:t>®</a:t>
            </a:r>
            <a:r>
              <a:rPr lang="en-US" dirty="0"/>
              <a:t> Kits &amp; Preforms </a:t>
            </a:r>
            <a:r>
              <a:rPr lang="en-US" b="1" dirty="0">
                <a:solidFill>
                  <a:schemeClr val="accent1"/>
                </a:solidFill>
              </a:rPr>
              <a:t>+</a:t>
            </a:r>
            <a:r>
              <a:rPr lang="en-US" dirty="0"/>
              <a:t> </a:t>
            </a:r>
            <a:r>
              <a:rPr lang="en-US" dirty="0">
                <a:latin typeface="+mn-lt"/>
              </a:rPr>
              <a:t>ULTRASHAPE</a:t>
            </a:r>
            <a:r>
              <a:rPr lang="pt-BR" baseline="30000" dirty="0">
                <a:latin typeface="+mn-lt"/>
              </a:rPr>
              <a:t>™</a:t>
            </a:r>
            <a:endParaRPr lang="en-US" baseline="30000" dirty="0">
              <a:latin typeface="+mn-lt"/>
            </a:endParaRPr>
          </a:p>
          <a:p>
            <a:pPr lvl="1">
              <a:spcBef>
                <a:spcPts val="100"/>
              </a:spcBef>
              <a:spcAft>
                <a:spcPts val="300"/>
              </a:spcAft>
            </a:pPr>
            <a:r>
              <a:rPr lang="en-US" dirty="0"/>
              <a:t>Fabrics</a:t>
            </a:r>
          </a:p>
          <a:p>
            <a:pPr lvl="1">
              <a:spcBef>
                <a:spcPts val="100"/>
              </a:spcBef>
              <a:spcAft>
                <a:spcPts val="300"/>
              </a:spcAft>
            </a:pPr>
            <a:r>
              <a:rPr lang="en-US" dirty="0"/>
              <a:t>Glass making</a:t>
            </a:r>
          </a:p>
        </p:txBody>
      </p:sp>
      <p:sp>
        <p:nvSpPr>
          <p:cNvPr id="47" name="Content Placeholder 7">
            <a:extLst>
              <a:ext uri="{FF2B5EF4-FFF2-40B4-BE49-F238E27FC236}">
                <a16:creationId xmlns:a16="http://schemas.microsoft.com/office/drawing/2014/main" id="{22E95531-420F-4065-9DA6-573577CC10AF}"/>
              </a:ext>
            </a:extLst>
          </p:cNvPr>
          <p:cNvSpPr txBox="1">
            <a:spLocks/>
          </p:cNvSpPr>
          <p:nvPr/>
        </p:nvSpPr>
        <p:spPr>
          <a:xfrm>
            <a:off x="4247184" y="4626569"/>
            <a:ext cx="4658277" cy="1472184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1pPr>
            <a:lvl2pPr marL="5143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2pPr>
            <a:lvl3pPr marL="51435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Designing for the future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Materials to enable a fully recyclable blade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Strategically optimizing the amount of high CO</a:t>
            </a:r>
            <a:r>
              <a:rPr lang="en-US" baseline="-25000" dirty="0"/>
              <a:t>2</a:t>
            </a:r>
            <a:r>
              <a:rPr lang="en-US" dirty="0"/>
              <a:t> intense materials (i.e. CF) through new concepts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Leveraging higher modulus glasses versus E-glass to reduce amount of materials needed in a blade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dirty="0"/>
          </a:p>
        </p:txBody>
      </p:sp>
      <p:sp>
        <p:nvSpPr>
          <p:cNvPr id="48" name="Content Placeholder 6">
            <a:extLst>
              <a:ext uri="{FF2B5EF4-FFF2-40B4-BE49-F238E27FC236}">
                <a16:creationId xmlns:a16="http://schemas.microsoft.com/office/drawing/2014/main" id="{AED31AB1-917E-4FBC-8B73-A51E23266C33}"/>
              </a:ext>
            </a:extLst>
          </p:cNvPr>
          <p:cNvSpPr txBox="1">
            <a:spLocks/>
          </p:cNvSpPr>
          <p:nvPr/>
        </p:nvSpPr>
        <p:spPr>
          <a:xfrm>
            <a:off x="9097049" y="1307592"/>
            <a:ext cx="2724913" cy="4791456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1pPr>
            <a:lvl2pPr marL="5143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─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2pPr>
            <a:lvl3pPr marL="7429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OC Wind </a:t>
            </a:r>
            <a:r>
              <a:rPr lang="en-US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 Sustainability </a:t>
            </a:r>
          </a:p>
          <a:p>
            <a:pPr marL="0" indent="0">
              <a:buNone/>
            </a:pPr>
            <a:r>
              <a:rPr lang="en-US" dirty="0"/>
              <a:t>OC is a recognized industry leader in sustainability and recently launched our 3</a:t>
            </a:r>
            <a:r>
              <a:rPr lang="en-US" baseline="30000" dirty="0"/>
              <a:t>rd</a:t>
            </a:r>
            <a:r>
              <a:rPr lang="en-US" dirty="0"/>
              <a:t> set of sustainability goals for 2030.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Included in these goals by 2030:</a:t>
            </a:r>
          </a:p>
          <a:p>
            <a:r>
              <a:rPr lang="en-US" dirty="0"/>
              <a:t>Reduce absolute green house gas emissions by </a:t>
            </a:r>
            <a:r>
              <a:rPr lang="en-US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HALF</a:t>
            </a:r>
          </a:p>
          <a:p>
            <a:r>
              <a:rPr lang="en-US" dirty="0"/>
              <a:t>Switch to </a:t>
            </a:r>
            <a:r>
              <a:rPr lang="en-US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100% renewable electricity</a:t>
            </a:r>
          </a:p>
          <a:p>
            <a:r>
              <a:rPr lang="en-US" dirty="0"/>
              <a:t>Send </a:t>
            </a:r>
            <a:r>
              <a:rPr lang="en-US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zero waste </a:t>
            </a:r>
            <a:r>
              <a:rPr lang="en-US" dirty="0"/>
              <a:t>to landfill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5FEA26-2ED2-4541-A787-F5427C1AAA5C}"/>
              </a:ext>
            </a:extLst>
          </p:cNvPr>
          <p:cNvSpPr txBox="1"/>
          <p:nvPr/>
        </p:nvSpPr>
        <p:spPr>
          <a:xfrm>
            <a:off x="9947934" y="2590400"/>
            <a:ext cx="18090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Double</a:t>
            </a: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dirty="0"/>
              <a:t>the positive impact of our </a:t>
            </a:r>
            <a:r>
              <a:rPr lang="en-US" sz="14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PRODUCTS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D490878-A96E-4BC8-B765-8FDB3CC973DF}"/>
              </a:ext>
            </a:extLst>
          </p:cNvPr>
          <p:cNvSpPr txBox="1"/>
          <p:nvPr/>
        </p:nvSpPr>
        <p:spPr>
          <a:xfrm>
            <a:off x="9947934" y="3440717"/>
            <a:ext cx="18804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Halve</a:t>
            </a:r>
            <a:r>
              <a:rPr lang="en-US" sz="14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dirty="0"/>
              <a:t>the</a:t>
            </a:r>
            <a:r>
              <a:rPr lang="en-US" sz="14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dirty="0"/>
              <a:t>negative</a:t>
            </a:r>
            <a:r>
              <a:rPr lang="en-US" sz="14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dirty="0"/>
              <a:t>impact</a:t>
            </a:r>
            <a:r>
              <a:rPr lang="en-US" sz="14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400" dirty="0"/>
              <a:t>of our </a:t>
            </a:r>
            <a:r>
              <a:rPr lang="en-US" sz="14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OPERATIONS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9D0B87EC-C3C5-4513-BF88-C3D7EEC12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686" y="2622927"/>
            <a:ext cx="673611" cy="67361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CEC0E83-430A-43AE-B5B5-BB49C5109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5686" y="3473244"/>
            <a:ext cx="673611" cy="673611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FDB4D4D-5B5E-477A-80EB-51A837B2D33A}"/>
              </a:ext>
            </a:extLst>
          </p:cNvPr>
          <p:cNvCxnSpPr/>
          <p:nvPr/>
        </p:nvCxnSpPr>
        <p:spPr>
          <a:xfrm>
            <a:off x="4237245" y="2879166"/>
            <a:ext cx="4654296" cy="0"/>
          </a:xfrm>
          <a:prstGeom prst="line">
            <a:avLst/>
          </a:prstGeom>
          <a:ln w="19050">
            <a:solidFill>
              <a:srgbClr val="389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A0AD8D1-32F3-4D99-804A-9A5A8716AAD4}"/>
              </a:ext>
            </a:extLst>
          </p:cNvPr>
          <p:cNvCxnSpPr/>
          <p:nvPr/>
        </p:nvCxnSpPr>
        <p:spPr>
          <a:xfrm>
            <a:off x="4241226" y="4559012"/>
            <a:ext cx="4654296" cy="0"/>
          </a:xfrm>
          <a:prstGeom prst="line">
            <a:avLst/>
          </a:prstGeom>
          <a:ln w="19050">
            <a:solidFill>
              <a:srgbClr val="389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60DE67D-D87E-4718-A108-A5BD6D299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57" y="1467471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72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BB39C4FB-AAA2-4D5B-93BD-811FE8C1651C}"/>
              </a:ext>
            </a:extLst>
          </p:cNvPr>
          <p:cNvGrpSpPr/>
          <p:nvPr/>
        </p:nvGrpSpPr>
        <p:grpSpPr>
          <a:xfrm>
            <a:off x="-8671" y="0"/>
            <a:ext cx="6096000" cy="6858000"/>
            <a:chOff x="-8671" y="0"/>
            <a:chExt cx="6096000" cy="685800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8160414-B9DD-42B4-AAD0-A39B02934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671" y="0"/>
              <a:ext cx="6096000" cy="6858000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30BBE5C-9093-489C-BC3C-5418C6622A51}"/>
                </a:ext>
              </a:extLst>
            </p:cNvPr>
            <p:cNvGrpSpPr/>
            <p:nvPr/>
          </p:nvGrpSpPr>
          <p:grpSpPr>
            <a:xfrm>
              <a:off x="742938" y="191091"/>
              <a:ext cx="1826210" cy="1831568"/>
              <a:chOff x="1435023" y="718920"/>
              <a:chExt cx="3243211" cy="3252727"/>
            </a:xfrm>
          </p:grpSpPr>
          <p:pic>
            <p:nvPicPr>
              <p:cNvPr id="60420" name="Picture 4" descr="Download Earth Globe Europe Africa Emoji Image in PNG | Emoji Island">
                <a:extLst>
                  <a:ext uri="{FF2B5EF4-FFF2-40B4-BE49-F238E27FC236}">
                    <a16:creationId xmlns:a16="http://schemas.microsoft.com/office/drawing/2014/main" id="{E64A2062-4FAD-4949-AC06-499B4A5496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5023" y="718920"/>
                <a:ext cx="3182251" cy="32527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9CADB07-3DAF-4622-AAC2-343A8589EE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73459" y="2345283"/>
                <a:ext cx="1004775" cy="1442498"/>
              </a:xfrm>
              <a:prstGeom prst="rect">
                <a:avLst/>
              </a:prstGeom>
            </p:spPr>
          </p:pic>
        </p:grp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96C33A4F-3DAB-4C0B-BEFC-9FA5F7D1F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185" y="544944"/>
            <a:ext cx="2309464" cy="1255728"/>
          </a:xfrm>
        </p:spPr>
        <p:txBody>
          <a:bodyPr/>
          <a:lstStyle/>
          <a:p>
            <a:r>
              <a:rPr lang="en-US" dirty="0"/>
              <a:t>100% </a:t>
            </a:r>
            <a:br>
              <a:rPr lang="en-US" dirty="0"/>
            </a:br>
            <a:r>
              <a:rPr lang="en-US" dirty="0"/>
              <a:t>RENEWABLE </a:t>
            </a:r>
            <a:br>
              <a:rPr lang="en-US" dirty="0"/>
            </a:br>
            <a:r>
              <a:rPr lang="en-US" dirty="0"/>
              <a:t>ELECTRICITY</a:t>
            </a:r>
            <a:endParaRPr lang="pt-BR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A55A4F-0F7A-49B9-B756-172815856E66}"/>
              </a:ext>
            </a:extLst>
          </p:cNvPr>
          <p:cNvGrpSpPr/>
          <p:nvPr/>
        </p:nvGrpSpPr>
        <p:grpSpPr>
          <a:xfrm>
            <a:off x="842627" y="2345880"/>
            <a:ext cx="4453475" cy="1692771"/>
            <a:chOff x="1052785" y="2907610"/>
            <a:chExt cx="4453475" cy="169277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E4158BB-9D36-4CD1-8933-F6089B0E523E}"/>
                </a:ext>
              </a:extLst>
            </p:cNvPr>
            <p:cNvSpPr txBox="1"/>
            <p:nvPr/>
          </p:nvSpPr>
          <p:spPr>
            <a:xfrm>
              <a:off x="1052785" y="2907610"/>
              <a:ext cx="3025611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sz="1600" b="1" dirty="0">
                  <a:latin typeface="Roboto" panose="02000000000000000000" pitchFamily="2" charset="0"/>
                  <a:ea typeface="Roboto" panose="02000000000000000000" pitchFamily="2" charset="0"/>
                </a:rPr>
                <a:t>Owens Corning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F7ABBE-9575-4A23-A5A4-A744A276B807}"/>
                </a:ext>
              </a:extLst>
            </p:cNvPr>
            <p:cNvSpPr txBox="1"/>
            <p:nvPr/>
          </p:nvSpPr>
          <p:spPr>
            <a:xfrm>
              <a:off x="3632687" y="3246164"/>
              <a:ext cx="1873573" cy="13542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sz="4000" b="1" dirty="0">
                  <a:solidFill>
                    <a:srgbClr val="D40F7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~60% </a:t>
              </a:r>
            </a:p>
            <a:p>
              <a:pPr algn="l"/>
              <a:r>
                <a:rPr lang="pt-BR" sz="1400" dirty="0">
                  <a:latin typeface="Roboto" panose="02000000000000000000" pitchFamily="2" charset="0"/>
                  <a:ea typeface="Roboto" panose="02000000000000000000" pitchFamily="2" charset="0"/>
                </a:rPr>
                <a:t>o</a:t>
              </a:r>
              <a:r>
                <a:rPr lang="en-US" sz="1400" dirty="0">
                  <a:latin typeface="Roboto" panose="02000000000000000000" pitchFamily="2" charset="0"/>
                  <a:ea typeface="Roboto" panose="02000000000000000000" pitchFamily="2" charset="0"/>
                </a:rPr>
                <a:t>f our electricity source is renewable in the U.S alone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2780D8-0894-4313-87C0-79C4805939CD}"/>
                </a:ext>
              </a:extLst>
            </p:cNvPr>
            <p:cNvSpPr txBox="1"/>
            <p:nvPr/>
          </p:nvSpPr>
          <p:spPr>
            <a:xfrm>
              <a:off x="1065809" y="3237335"/>
              <a:ext cx="2566878" cy="13542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sz="4000" b="1" dirty="0">
                  <a:solidFill>
                    <a:srgbClr val="D40F7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~$2 </a:t>
              </a:r>
              <a:r>
                <a:rPr lang="en-US" sz="2400" b="1" dirty="0">
                  <a:solidFill>
                    <a:srgbClr val="D40F7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billion</a:t>
              </a:r>
              <a:r>
                <a:rPr lang="en-US" sz="2800" b="1" dirty="0">
                  <a:solidFill>
                    <a:srgbClr val="D40F7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lang="en-US" sz="4000" b="1" dirty="0">
                <a:solidFill>
                  <a:srgbClr val="D40F7D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algn="l"/>
              <a:r>
                <a:rPr lang="en-US" sz="1400" dirty="0">
                  <a:latin typeface="Roboto" panose="02000000000000000000" pitchFamily="2" charset="0"/>
                  <a:ea typeface="Roboto" panose="02000000000000000000" pitchFamily="2" charset="0"/>
                </a:rPr>
                <a:t>of our roofing &amp; insulation fiberglas</a:t>
              </a:r>
              <a:r>
                <a:rPr lang="pt-BR" sz="1400" dirty="0">
                  <a:latin typeface="Roboto" panose="02000000000000000000" pitchFamily="2" charset="0"/>
                  <a:ea typeface="Roboto" panose="02000000000000000000" pitchFamily="2" charset="0"/>
                </a:rPr>
                <a:t>™</a:t>
              </a:r>
              <a:r>
                <a:rPr lang="en-US" sz="1400" dirty="0">
                  <a:latin typeface="Roboto" panose="02000000000000000000" pitchFamily="2" charset="0"/>
                  <a:ea typeface="Roboto" panose="02000000000000000000" pitchFamily="2" charset="0"/>
                </a:rPr>
                <a:t> products sales are 100% Wind Power certified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D1D06C-F7A2-47D6-89E6-71CBEFA6750E}"/>
              </a:ext>
            </a:extLst>
          </p:cNvPr>
          <p:cNvGrpSpPr/>
          <p:nvPr/>
        </p:nvGrpSpPr>
        <p:grpSpPr>
          <a:xfrm>
            <a:off x="837768" y="4225051"/>
            <a:ext cx="4543013" cy="1883641"/>
            <a:chOff x="1020612" y="4678556"/>
            <a:chExt cx="4543013" cy="188364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50F312-851D-421C-B94C-C064E67C0C37}"/>
                </a:ext>
              </a:extLst>
            </p:cNvPr>
            <p:cNvSpPr txBox="1"/>
            <p:nvPr/>
          </p:nvSpPr>
          <p:spPr>
            <a:xfrm>
              <a:off x="1037900" y="4992537"/>
              <a:ext cx="2033384" cy="15696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sz="4000" b="1" dirty="0">
                  <a:solidFill>
                    <a:srgbClr val="D40F7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100%</a:t>
              </a:r>
            </a:p>
            <a:p>
              <a:pPr algn="l"/>
              <a:r>
                <a:rPr lang="en-US" sz="1400" dirty="0">
                  <a:latin typeface="Roboto" panose="02000000000000000000" pitchFamily="2" charset="0"/>
                  <a:ea typeface="Roboto" panose="02000000000000000000" pitchFamily="2" charset="0"/>
                </a:rPr>
                <a:t>of our electricity source is renewable in </a:t>
              </a:r>
              <a:r>
                <a:rPr lang="en-US" sz="1400" dirty="0" err="1">
                  <a:latin typeface="Roboto" panose="02000000000000000000" pitchFamily="2" charset="0"/>
                  <a:ea typeface="Roboto" panose="02000000000000000000" pitchFamily="2" charset="0"/>
                </a:rPr>
                <a:t>Zele</a:t>
              </a:r>
              <a:r>
                <a:rPr lang="en-US" sz="1400" dirty="0">
                  <a:latin typeface="Roboto" panose="02000000000000000000" pitchFamily="2" charset="0"/>
                  <a:ea typeface="Roboto" panose="02000000000000000000" pitchFamily="2" charset="0"/>
                </a:rPr>
                <a:t>, Belgium</a:t>
              </a:r>
            </a:p>
            <a:p>
              <a:pPr algn="l"/>
              <a:r>
                <a:rPr lang="pt-BR" sz="1400" dirty="0">
                  <a:latin typeface="Roboto" panose="02000000000000000000" pitchFamily="2" charset="0"/>
                  <a:ea typeface="Roboto" panose="02000000000000000000" pitchFamily="2" charset="0"/>
                </a:rPr>
                <a:t>(p</a:t>
              </a:r>
              <a:r>
                <a:rPr lang="en-US" sz="1400" dirty="0" err="1">
                  <a:latin typeface="Roboto" panose="02000000000000000000" pitchFamily="2" charset="0"/>
                  <a:ea typeface="Roboto" panose="02000000000000000000" pitchFamily="2" charset="0"/>
                </a:rPr>
                <a:t>lant</a:t>
              </a:r>
              <a:r>
                <a:rPr lang="en-US" sz="1400" dirty="0">
                  <a:latin typeface="Roboto" panose="02000000000000000000" pitchFamily="2" charset="0"/>
                  <a:ea typeface="Roboto" panose="02000000000000000000" pitchFamily="2" charset="0"/>
                </a:rPr>
                <a:t> &amp; wind lab)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95DC94-65BB-4DBB-BC24-EC96842D1EFC}"/>
                </a:ext>
              </a:extLst>
            </p:cNvPr>
            <p:cNvSpPr txBox="1"/>
            <p:nvPr/>
          </p:nvSpPr>
          <p:spPr>
            <a:xfrm>
              <a:off x="3479461" y="4961430"/>
              <a:ext cx="2084164" cy="15696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sz="4000" b="1" dirty="0">
                  <a:solidFill>
                    <a:srgbClr val="D40F7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100%</a:t>
              </a:r>
            </a:p>
            <a:p>
              <a:pPr algn="l"/>
              <a:r>
                <a:rPr lang="en-US" sz="1400" dirty="0">
                  <a:latin typeface="Roboto" panose="02000000000000000000" pitchFamily="2" charset="0"/>
                  <a:ea typeface="Roboto" panose="02000000000000000000" pitchFamily="2" charset="0"/>
                </a:rPr>
                <a:t>of our electricity source is renewable in </a:t>
              </a:r>
            </a:p>
            <a:p>
              <a:pPr algn="l"/>
              <a:r>
                <a:rPr lang="en-US" sz="1400" dirty="0">
                  <a:latin typeface="Roboto" panose="02000000000000000000" pitchFamily="2" charset="0"/>
                  <a:ea typeface="Roboto" panose="02000000000000000000" pitchFamily="2" charset="0"/>
                </a:rPr>
                <a:t>San Vicente, Spain </a:t>
              </a:r>
            </a:p>
            <a:p>
              <a:pPr algn="l"/>
              <a:r>
                <a:rPr lang="pt-BR" sz="1400" dirty="0">
                  <a:latin typeface="Roboto" panose="02000000000000000000" pitchFamily="2" charset="0"/>
                  <a:ea typeface="Roboto" panose="02000000000000000000" pitchFamily="2" charset="0"/>
                </a:rPr>
                <a:t>(</a:t>
              </a:r>
              <a:r>
                <a:rPr lang="en-US" sz="1400" dirty="0">
                  <a:latin typeface="Roboto" panose="02000000000000000000" pitchFamily="2" charset="0"/>
                  <a:ea typeface="Roboto" panose="02000000000000000000" pitchFamily="2" charset="0"/>
                </a:rPr>
                <a:t>plant)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C7A657-13AA-44B6-BEA7-294266176327}"/>
                </a:ext>
              </a:extLst>
            </p:cNvPr>
            <p:cNvSpPr txBox="1"/>
            <p:nvPr/>
          </p:nvSpPr>
          <p:spPr>
            <a:xfrm>
              <a:off x="1020612" y="4678556"/>
              <a:ext cx="3979076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sz="1600" b="1" dirty="0">
                  <a:latin typeface="Roboto" panose="02000000000000000000" pitchFamily="2" charset="0"/>
                  <a:ea typeface="Roboto" panose="02000000000000000000" pitchFamily="2" charset="0"/>
                </a:rPr>
                <a:t>Owens Corning Wind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E3686DE-0C07-4F5A-88E7-B886DDC2ED92}"/>
              </a:ext>
            </a:extLst>
          </p:cNvPr>
          <p:cNvGrpSpPr/>
          <p:nvPr/>
        </p:nvGrpSpPr>
        <p:grpSpPr>
          <a:xfrm>
            <a:off x="6060822" y="0"/>
            <a:ext cx="6096000" cy="6858000"/>
            <a:chOff x="6060822" y="0"/>
            <a:chExt cx="6096000" cy="685800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D1A0EE9-51D7-48A8-B9B1-21C6C2F51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6060822" y="0"/>
              <a:ext cx="6096000" cy="68580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882FC07-A12F-4863-90D3-1A4C9EC86506}"/>
                </a:ext>
              </a:extLst>
            </p:cNvPr>
            <p:cNvGrpSpPr/>
            <p:nvPr/>
          </p:nvGrpSpPr>
          <p:grpSpPr>
            <a:xfrm>
              <a:off x="6685484" y="864716"/>
              <a:ext cx="5075592" cy="5289058"/>
              <a:chOff x="6685484" y="864716"/>
              <a:chExt cx="5075592" cy="5289058"/>
            </a:xfrm>
          </p:grpSpPr>
          <p:pic>
            <p:nvPicPr>
              <p:cNvPr id="60418" name="Picture 2" descr="zebra">
                <a:extLst>
                  <a:ext uri="{FF2B5EF4-FFF2-40B4-BE49-F238E27FC236}">
                    <a16:creationId xmlns:a16="http://schemas.microsoft.com/office/drawing/2014/main" id="{365917E7-5B70-4B5E-BF03-0464FE2D10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5484" y="864716"/>
                <a:ext cx="2914408" cy="19096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FF73AAD-1C9A-498C-A14C-AD05F5026875}"/>
                  </a:ext>
                </a:extLst>
              </p:cNvPr>
              <p:cNvSpPr txBox="1"/>
              <p:nvPr/>
            </p:nvSpPr>
            <p:spPr>
              <a:xfrm>
                <a:off x="6685484" y="3107190"/>
                <a:ext cx="2921701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l"/>
                <a:r>
                  <a:rPr lang="en-US" sz="1600" b="1" dirty="0">
                    <a:latin typeface="Roboto" panose="02000000000000000000" pitchFamily="2" charset="0"/>
                    <a:ea typeface="Roboto" panose="02000000000000000000" pitchFamily="2" charset="0"/>
                  </a:rPr>
                  <a:t>In partnership with:</a:t>
                </a:r>
              </a:p>
            </p:txBody>
          </p:sp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C73D8711-3C71-437C-A6CC-83F51D2B9F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23494" y="1225403"/>
                <a:ext cx="2037582" cy="125572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i="0" kern="1200" cap="all" baseline="0">
                    <a:solidFill>
                      <a:schemeClr val="tx1"/>
                    </a:solidFill>
                    <a:latin typeface="Oswald SemiBold" pitchFamily="2" charset="77"/>
                    <a:ea typeface="+mj-ea"/>
                    <a:cs typeface="Arial Narrow" panose="020B0604020202020204" pitchFamily="34" charset="0"/>
                  </a:defRPr>
                </a:lvl1pPr>
              </a:lstStyle>
              <a:p>
                <a:r>
                  <a:rPr lang="en-US" dirty="0"/>
                  <a:t>100% </a:t>
                </a:r>
                <a:br>
                  <a:rPr lang="en-US" dirty="0"/>
                </a:br>
                <a:r>
                  <a:rPr lang="en-US" dirty="0"/>
                  <a:t>recyclable </a:t>
                </a:r>
                <a:br>
                  <a:rPr lang="en-US" dirty="0"/>
                </a:br>
                <a:r>
                  <a:rPr lang="en-US" dirty="0"/>
                  <a:t>blade</a:t>
                </a:r>
                <a:endParaRPr lang="pt-BR" dirty="0"/>
              </a:p>
            </p:txBody>
          </p:sp>
          <p:pic>
            <p:nvPicPr>
              <p:cNvPr id="6" name="Picture 4" descr="File:Arkema Innovative Chemistry.svg - Wikimedia Commons">
                <a:extLst>
                  <a:ext uri="{FF2B5EF4-FFF2-40B4-BE49-F238E27FC236}">
                    <a16:creationId xmlns:a16="http://schemas.microsoft.com/office/drawing/2014/main" id="{DAC0543B-59C7-482E-9CCA-C002C5D6A2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8175" y="3995404"/>
                <a:ext cx="1666727" cy="3385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22" name="Picture 6" descr="Plateforme Canoe ENPlateforme CANOE – Centre R&amp;D Composites &amp; Matériaux  Avancés en Nouvelle Aquitaine (Bordeaux, Pessac, Pau, Lacq)">
                <a:extLst>
                  <a:ext uri="{FF2B5EF4-FFF2-40B4-BE49-F238E27FC236}">
                    <a16:creationId xmlns:a16="http://schemas.microsoft.com/office/drawing/2014/main" id="{0766F68D-A29C-48BC-BCD5-94A91982A4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442" b="30205"/>
              <a:stretch/>
            </p:blipFill>
            <p:spPr bwMode="auto">
              <a:xfrm>
                <a:off x="8615867" y="3662280"/>
                <a:ext cx="1275473" cy="7825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FB7BF1E-E4B1-40DD-8707-3AA82D69F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08390" y="4981392"/>
                <a:ext cx="1040308" cy="117238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DB927B8-A7B6-4F0B-8604-8EE344AB41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42098" y="5102518"/>
                <a:ext cx="1234433" cy="930131"/>
              </a:xfrm>
              <a:prstGeom prst="rect">
                <a:avLst/>
              </a:prstGeom>
            </p:spPr>
          </p:pic>
          <p:pic>
            <p:nvPicPr>
              <p:cNvPr id="60426" name="Picture 10" descr="SUEZ Water Technologies &amp; Solutions – Harrington Industrial Plastics">
                <a:extLst>
                  <a:ext uri="{FF2B5EF4-FFF2-40B4-BE49-F238E27FC236}">
                    <a16:creationId xmlns:a16="http://schemas.microsoft.com/office/drawing/2014/main" id="{9724F209-2E4C-465D-9955-F5C5B77E52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6941" y="4981392"/>
                <a:ext cx="1554135" cy="9324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28" name="Picture 12" descr="yH5BAEAAAAALAAAAAABAAEAAAIBRAA7 - Engie Logo">
                <a:extLst>
                  <a:ext uri="{FF2B5EF4-FFF2-40B4-BE49-F238E27FC236}">
                    <a16:creationId xmlns:a16="http://schemas.microsoft.com/office/drawing/2014/main" id="{8E852A8D-2B4D-49D8-9629-83256F2173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780" b="29735"/>
              <a:stretch/>
            </p:blipFill>
            <p:spPr bwMode="auto">
              <a:xfrm>
                <a:off x="10001750" y="3822492"/>
                <a:ext cx="1722468" cy="6629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C95F8A46-5334-4DFB-BEB0-D9CCE48B67D7}"/>
              </a:ext>
            </a:extLst>
          </p:cNvPr>
          <p:cNvSpPr txBox="1"/>
          <p:nvPr/>
        </p:nvSpPr>
        <p:spPr>
          <a:xfrm>
            <a:off x="855651" y="6312321"/>
            <a:ext cx="397907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… and we are not done yet.</a:t>
            </a:r>
          </a:p>
        </p:txBody>
      </p:sp>
    </p:spTree>
    <p:extLst>
      <p:ext uri="{BB962C8B-B14F-4D97-AF65-F5344CB8AC3E}">
        <p14:creationId xmlns:p14="http://schemas.microsoft.com/office/powerpoint/2010/main" val="2331264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tangle 4"/>
          <p:cNvSpPr/>
          <p:nvPr/>
        </p:nvSpPr>
        <p:spPr>
          <a:xfrm>
            <a:off x="381000" y="6248400"/>
            <a:ext cx="609600" cy="60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377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Roboto Light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9D5D68-5183-4C46-84F0-45D16D88D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31" y="284892"/>
            <a:ext cx="1828800" cy="18288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C752145-DB3C-44C1-A61D-256C8D914C67}"/>
              </a:ext>
            </a:extLst>
          </p:cNvPr>
          <p:cNvGrpSpPr/>
          <p:nvPr/>
        </p:nvGrpSpPr>
        <p:grpSpPr>
          <a:xfrm>
            <a:off x="3021668" y="2168430"/>
            <a:ext cx="8546750" cy="2561796"/>
            <a:chOff x="5543403" y="727945"/>
            <a:chExt cx="3365619" cy="1573157"/>
          </a:xfrm>
        </p:grpSpPr>
        <p:sp>
          <p:nvSpPr>
            <p:cNvPr id="13" name="CaixaDeTexto 50">
              <a:extLst>
                <a:ext uri="{FF2B5EF4-FFF2-40B4-BE49-F238E27FC236}">
                  <a16:creationId xmlns:a16="http://schemas.microsoft.com/office/drawing/2014/main" id="{E50E7788-DF52-42CD-9978-4F70FD0E4F6D}"/>
                </a:ext>
              </a:extLst>
            </p:cNvPr>
            <p:cNvSpPr txBox="1"/>
            <p:nvPr/>
          </p:nvSpPr>
          <p:spPr>
            <a:xfrm>
              <a:off x="5612995" y="975202"/>
              <a:ext cx="3260721" cy="737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lnSpc>
                  <a:spcPct val="90000"/>
                </a:lnSpc>
                <a:defRPr/>
              </a:pPr>
              <a:r>
                <a:rPr lang="pt-BR" sz="2000" dirty="0">
                  <a:latin typeface="Roboto" panose="02000000000000000000" pitchFamily="2" charset="0"/>
                  <a:ea typeface="Roboto" panose="02000000000000000000" pitchFamily="2" charset="0"/>
                  <a:cs typeface="Segoe UI" panose="020B0502040204020203" pitchFamily="34" charset="0"/>
                </a:rPr>
                <a:t>Gerente Comercial Américas, e Gerente de contas Wind Global</a:t>
              </a:r>
            </a:p>
            <a:p>
              <a:pPr defTabSz="914377">
                <a:lnSpc>
                  <a:spcPct val="90000"/>
                </a:lnSpc>
                <a:defRPr/>
              </a:pPr>
              <a:endParaRPr lang="pt-BR" sz="2000" dirty="0"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endParaRPr>
            </a:p>
            <a:p>
              <a:pPr defTabSz="914377">
                <a:lnSpc>
                  <a:spcPct val="90000"/>
                </a:lnSpc>
                <a:defRPr/>
              </a:pPr>
              <a:endParaRPr lang="pt-BR" sz="2000" dirty="0"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endParaRPr>
            </a:p>
            <a:p>
              <a:pPr defTabSz="914377">
                <a:lnSpc>
                  <a:spcPct val="90000"/>
                </a:lnSpc>
                <a:defRPr/>
              </a:pPr>
              <a:r>
                <a:rPr lang="pt-BR" sz="2000" dirty="0">
                  <a:latin typeface="Roboto" panose="02000000000000000000" pitchFamily="2" charset="0"/>
                  <a:ea typeface="Roboto" panose="02000000000000000000" pitchFamily="2" charset="0"/>
                  <a:cs typeface="Segoe UI" panose="020B0502040204020203" pitchFamily="34" charset="0"/>
                </a:rPr>
                <a:t> </a:t>
              </a:r>
            </a:p>
          </p:txBody>
        </p:sp>
        <p:sp>
          <p:nvSpPr>
            <p:cNvPr id="14" name="CaixaDeTexto 50">
              <a:extLst>
                <a:ext uri="{FF2B5EF4-FFF2-40B4-BE49-F238E27FC236}">
                  <a16:creationId xmlns:a16="http://schemas.microsoft.com/office/drawing/2014/main" id="{7AF1CAB0-4849-4CFF-9397-8DE3BE4F0867}"/>
                </a:ext>
              </a:extLst>
            </p:cNvPr>
            <p:cNvSpPr txBox="1"/>
            <p:nvPr/>
          </p:nvSpPr>
          <p:spPr>
            <a:xfrm>
              <a:off x="5627164" y="1333231"/>
              <a:ext cx="2924782" cy="226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lnSpc>
                  <a:spcPct val="90000"/>
                </a:lnSpc>
                <a:defRPr/>
              </a:pPr>
              <a:r>
                <a:rPr lang="pt-BR" sz="2000" b="1" dirty="0">
                  <a:latin typeface="Roboto" panose="02000000000000000000" pitchFamily="2" charset="0"/>
                  <a:ea typeface="Roboto" panose="02000000000000000000" pitchFamily="2" charset="0"/>
                  <a:cs typeface="Segoe UI" panose="020B0502040204020203" pitchFamily="34" charset="0"/>
                </a:rPr>
                <a:t>Owens Corning</a:t>
              </a:r>
              <a:endParaRPr lang="pt-BR" sz="2000" dirty="0"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7" name="CaixaDeTexto 50">
              <a:extLst>
                <a:ext uri="{FF2B5EF4-FFF2-40B4-BE49-F238E27FC236}">
                  <a16:creationId xmlns:a16="http://schemas.microsoft.com/office/drawing/2014/main" id="{58506824-0513-4D76-83BD-CF2C2681D51E}"/>
                </a:ext>
              </a:extLst>
            </p:cNvPr>
            <p:cNvSpPr txBox="1"/>
            <p:nvPr/>
          </p:nvSpPr>
          <p:spPr>
            <a:xfrm>
              <a:off x="5600984" y="727945"/>
              <a:ext cx="2376264" cy="283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lnSpc>
                  <a:spcPct val="90000"/>
                </a:lnSpc>
                <a:defRPr/>
              </a:pPr>
              <a:r>
                <a:rPr lang="pt-BR" sz="2667" dirty="0">
                  <a:solidFill>
                    <a:srgbClr val="D40F7D"/>
                  </a:solidFill>
                  <a:latin typeface="+mj-lt"/>
                  <a:ea typeface="Roboto" panose="02000000000000000000" pitchFamily="2" charset="0"/>
                  <a:cs typeface="Segoe UI" panose="020B0502040204020203" pitchFamily="34" charset="0"/>
                </a:rPr>
                <a:t>BRUNO VARANDAS</a:t>
              </a:r>
            </a:p>
          </p:txBody>
        </p:sp>
        <p:sp>
          <p:nvSpPr>
            <p:cNvPr id="20" name="CaixaDeTexto 50">
              <a:extLst>
                <a:ext uri="{FF2B5EF4-FFF2-40B4-BE49-F238E27FC236}">
                  <a16:creationId xmlns:a16="http://schemas.microsoft.com/office/drawing/2014/main" id="{8B52D1E2-FFA1-4668-877A-E0F8D3129125}"/>
                </a:ext>
              </a:extLst>
            </p:cNvPr>
            <p:cNvSpPr txBox="1"/>
            <p:nvPr/>
          </p:nvSpPr>
          <p:spPr>
            <a:xfrm>
              <a:off x="5543403" y="1700081"/>
              <a:ext cx="3365619" cy="601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D40F7D"/>
                  </a:solidFill>
                  <a:latin typeface="Roboto" panose="02000000000000000000" pitchFamily="2" charset="0"/>
                  <a:ea typeface="Roboto" panose="02000000000000000000" pitchFamily="2" charset="0"/>
                  <a:cs typeface="Segoe UI" panose="020B0502040204020203" pitchFamily="34" charset="0"/>
                </a:rPr>
                <a:t>+</a:t>
              </a:r>
              <a:r>
                <a:rPr lang="pt-BR" sz="1600" dirty="0">
                  <a:latin typeface="Roboto" panose="02000000000000000000" pitchFamily="2" charset="0"/>
                  <a:ea typeface="Roboto" panose="02000000000000000000" pitchFamily="2" charset="0"/>
                  <a:cs typeface="Segoe UI" panose="020B0502040204020203" pitchFamily="34" charset="0"/>
                </a:rPr>
                <a:t> Administrador de Empresas pela universidade de Sorocaba</a:t>
              </a:r>
            </a:p>
            <a:p>
              <a:pPr defTabSz="914377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D40F7D"/>
                  </a:solidFill>
                  <a:latin typeface="Roboto" panose="02000000000000000000" pitchFamily="2" charset="0"/>
                  <a:ea typeface="Roboto" panose="02000000000000000000" pitchFamily="2" charset="0"/>
                  <a:cs typeface="Segoe UI" panose="020B0502040204020203" pitchFamily="34" charset="0"/>
                </a:rPr>
                <a:t>+</a:t>
              </a:r>
              <a:r>
                <a:rPr lang="pt-BR" sz="1600" dirty="0">
                  <a:latin typeface="Roboto" panose="02000000000000000000" pitchFamily="2" charset="0"/>
                  <a:ea typeface="Roboto" panose="02000000000000000000" pitchFamily="2" charset="0"/>
                  <a:cs typeface="Segoe UI" panose="020B0502040204020203" pitchFamily="34" charset="0"/>
                </a:rPr>
                <a:t> MBA em Negócios Internacionais pela ESAMC</a:t>
              </a:r>
            </a:p>
            <a:p>
              <a:pPr defTabSz="914377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D40F7D"/>
                  </a:solidFill>
                  <a:latin typeface="Roboto" panose="02000000000000000000" pitchFamily="2" charset="0"/>
                  <a:ea typeface="Roboto" panose="02000000000000000000" pitchFamily="2" charset="0"/>
                  <a:cs typeface="Segoe UI" panose="020B0502040204020203" pitchFamily="34" charset="0"/>
                </a:rPr>
                <a:t>+</a:t>
              </a:r>
              <a:r>
                <a:rPr lang="pt-BR" sz="1600" dirty="0">
                  <a:latin typeface="Roboto" panose="02000000000000000000" pitchFamily="2" charset="0"/>
                  <a:ea typeface="Roboto" panose="02000000000000000000" pitchFamily="2" charset="0"/>
                  <a:cs typeface="Segoe UI" panose="020B0502040204020203" pitchFamily="34" charset="0"/>
                </a:rPr>
                <a:t> Pós Graduando em materiais polímeros e compósitos pelo IPT</a:t>
              </a:r>
            </a:p>
            <a:p>
              <a:pPr defTabSz="914377">
                <a:lnSpc>
                  <a:spcPct val="90000"/>
                </a:lnSpc>
                <a:defRPr/>
              </a:pPr>
              <a:r>
                <a:rPr lang="pt-BR" sz="1600" b="1" dirty="0">
                  <a:solidFill>
                    <a:srgbClr val="D40F7D"/>
                  </a:solidFill>
                  <a:latin typeface="Roboto" panose="02000000000000000000" pitchFamily="2" charset="0"/>
                  <a:ea typeface="Roboto" panose="02000000000000000000" pitchFamily="2" charset="0"/>
                  <a:cs typeface="Segoe UI" panose="020B0502040204020203" pitchFamily="34" charset="0"/>
                </a:rPr>
                <a:t>+</a:t>
              </a:r>
              <a:r>
                <a:rPr lang="pt-BR" sz="1600" dirty="0">
                  <a:latin typeface="Roboto" panose="02000000000000000000" pitchFamily="2" charset="0"/>
                  <a:ea typeface="Roboto" panose="02000000000000000000" pitchFamily="2" charset="0"/>
                  <a:cs typeface="Segoe UI" panose="020B0502040204020203" pitchFamily="34" charset="0"/>
                </a:rPr>
                <a:t> Mais de 18 anos de experiência em Energia Eólica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DDF5FAE-1A8F-4F17-B94F-F363AAA08A64}"/>
                </a:ext>
              </a:extLst>
            </p:cNvPr>
            <p:cNvCxnSpPr/>
            <p:nvPr/>
          </p:nvCxnSpPr>
          <p:spPr>
            <a:xfrm>
              <a:off x="5721402" y="1607965"/>
              <a:ext cx="2736304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6" name="Picture 2" descr="Bruno Varandas">
            <a:extLst>
              <a:ext uri="{FF2B5EF4-FFF2-40B4-BE49-F238E27FC236}">
                <a16:creationId xmlns:a16="http://schemas.microsoft.com/office/drawing/2014/main" id="{6C3DB097-B1BE-4351-9692-3BA969560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34" y="2151652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432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8FA0AAE-CE27-488C-A9D5-D89DCE392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1C3CB-7BE7-CC40-A0E9-2CF612B9F2C1}" type="slidenum">
              <a:rPr lang="en-US" smtClean="0"/>
              <a:t>20</a:t>
            </a:fld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149EC9F-9071-4960-8B66-9748679C10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FB98F0A-37DB-486F-951A-89DE867B5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709"/>
            <a:ext cx="12192000" cy="592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76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D92023-BC66-4214-B43E-67DF0C96B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1B37A-AA53-4E4A-96AC-441124AE6E7F}" type="slidenum">
              <a:rPr lang="en-US" smtClean="0"/>
              <a:t>21</a:t>
            </a:fld>
            <a:endParaRPr lang="en-US"/>
          </a:p>
        </p:txBody>
      </p:sp>
      <p:pic>
        <p:nvPicPr>
          <p:cNvPr id="12" name="Imagem 11" descr="Uma imagem contendo edifício, beisebol&#10;&#10;Descrição gerada automaticamente">
            <a:extLst>
              <a:ext uri="{FF2B5EF4-FFF2-40B4-BE49-F238E27FC236}">
                <a16:creationId xmlns:a16="http://schemas.microsoft.com/office/drawing/2014/main" id="{D6428531-4AE3-4B02-A1E9-83365020E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2930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771A0A3-0C32-4A1C-8555-860507C64E3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3317" y="5036228"/>
            <a:ext cx="5205127" cy="20806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CAB247E-2A40-4C0D-BCFF-BF046C80F051}"/>
              </a:ext>
            </a:extLst>
          </p:cNvPr>
          <p:cNvSpPr txBox="1"/>
          <p:nvPr/>
        </p:nvSpPr>
        <p:spPr>
          <a:xfrm>
            <a:off x="330347" y="5390101"/>
            <a:ext cx="178367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pt-BR" sz="5400" dirty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027204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B334C-5162-4FCD-82A6-BB7C8C32D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ADF4-F3ED-5D42-A185-A67E02F1AFF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74918206-8492-40AB-9C78-21667906C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87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B334C-5162-4FCD-82A6-BB7C8C32D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3ADF4-F3ED-5D42-A185-A67E02F1AFF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805C7475-E04F-45B2-A8B6-635972B5B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17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6485C9BD-EC39-447E-A616-AEC3991EC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1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50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35 Powerful Photos That Tell a Story | The Jotform Blog">
            <a:extLst>
              <a:ext uri="{FF2B5EF4-FFF2-40B4-BE49-F238E27FC236}">
                <a16:creationId xmlns:a16="http://schemas.microsoft.com/office/drawing/2014/main" id="{2A67CBC3-C08D-4C98-A929-82DBB0707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59620"/>
            <a:ext cx="11963309" cy="468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49C735-63C2-488A-8089-34CDBBFD6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3793465"/>
            <a:ext cx="9312703" cy="1421928"/>
          </a:xfrm>
        </p:spPr>
        <p:txBody>
          <a:bodyPr/>
          <a:lstStyle/>
          <a:p>
            <a:r>
              <a:rPr lang="en-US" dirty="0"/>
              <a:t>What </a:t>
            </a:r>
            <a:r>
              <a:rPr lang="en-US" dirty="0">
                <a:solidFill>
                  <a:schemeClr val="accent1"/>
                </a:solidFill>
              </a:rPr>
              <a:t>nice</a:t>
            </a:r>
            <a:r>
              <a:rPr lang="en-US" dirty="0"/>
              <a:t> story we have 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created </a:t>
            </a:r>
            <a:r>
              <a:rPr lang="en-US" dirty="0"/>
              <a:t>so far</a:t>
            </a:r>
          </a:p>
        </p:txBody>
      </p:sp>
    </p:spTree>
    <p:extLst>
      <p:ext uri="{BB962C8B-B14F-4D97-AF65-F5344CB8AC3E}">
        <p14:creationId xmlns:p14="http://schemas.microsoft.com/office/powerpoint/2010/main" val="1559726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1">
            <a:extLst>
              <a:ext uri="{FF2B5EF4-FFF2-40B4-BE49-F238E27FC236}">
                <a16:creationId xmlns:a16="http://schemas.microsoft.com/office/drawing/2014/main" id="{F1A07782-B109-4555-9378-1BFAF74AEA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2080293"/>
              </p:ext>
            </p:extLst>
          </p:nvPr>
        </p:nvGraphicFramePr>
        <p:xfrm>
          <a:off x="7460481" y="1198378"/>
          <a:ext cx="5472143" cy="3352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Title 1">
            <a:extLst>
              <a:ext uri="{FF2B5EF4-FFF2-40B4-BE49-F238E27FC236}">
                <a16:creationId xmlns:a16="http://schemas.microsoft.com/office/drawing/2014/main" id="{E9FBE1A8-4451-43A5-A9AC-C49238FDC49E}"/>
              </a:ext>
            </a:extLst>
          </p:cNvPr>
          <p:cNvSpPr txBox="1">
            <a:spLocks/>
          </p:cNvSpPr>
          <p:nvPr/>
        </p:nvSpPr>
        <p:spPr>
          <a:xfrm>
            <a:off x="356032" y="233273"/>
            <a:ext cx="11182504" cy="78295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1"/>
                </a:solidFill>
                <a:latin typeface="Oswald SemiBold" pitchFamily="2" charset="77"/>
                <a:ea typeface="+mj-ea"/>
                <a:cs typeface="Arial Narrow" panose="020B0604020202020204" pitchFamily="34" charset="0"/>
              </a:defRPr>
            </a:lvl1pPr>
          </a:lstStyle>
          <a:p>
            <a:pPr defTabSz="914377">
              <a:defRPr/>
            </a:pPr>
            <a:r>
              <a:rPr lang="en-US" sz="3200">
                <a:solidFill>
                  <a:srgbClr val="000000"/>
                </a:solidFill>
              </a:rPr>
              <a:t>Wind Market is </a:t>
            </a:r>
            <a:r>
              <a:rPr lang="en-US" sz="3200">
                <a:solidFill>
                  <a:schemeClr val="accent1"/>
                </a:solidFill>
              </a:rPr>
              <a:t>growing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CD8745B1-6F9A-4C8D-8D28-BE1147F2E401}"/>
              </a:ext>
            </a:extLst>
          </p:cNvPr>
          <p:cNvSpPr txBox="1"/>
          <p:nvPr/>
        </p:nvSpPr>
        <p:spPr>
          <a:xfrm>
            <a:off x="10032438" y="6481098"/>
            <a:ext cx="166579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FONTE</a:t>
            </a:r>
            <a:r>
              <a:rPr lang="pt-BR" sz="1067" b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: </a:t>
            </a:r>
            <a:r>
              <a:rPr lang="pt-BR" sz="1067" dirty="0" err="1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Abeeólica</a:t>
            </a:r>
            <a:endParaRPr lang="en-US" sz="1067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D65BFC5C-3005-4734-AD31-C9294CE3BC0D}"/>
              </a:ext>
            </a:extLst>
          </p:cNvPr>
          <p:cNvSpPr txBox="1">
            <a:spLocks/>
          </p:cNvSpPr>
          <p:nvPr/>
        </p:nvSpPr>
        <p:spPr>
          <a:xfrm>
            <a:off x="1037554" y="932416"/>
            <a:ext cx="5759175" cy="45140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spcBef>
                <a:spcPts val="1333"/>
              </a:spcBef>
              <a:buNone/>
              <a:defRPr/>
            </a:pPr>
            <a:r>
              <a:rPr lang="en-US" dirty="0">
                <a:solidFill>
                  <a:srgbClr val="000000"/>
                </a:solidFill>
                <a:latin typeface="Roboto "/>
              </a:rPr>
              <a:t>Total Installed Capacity (GW) vs Fabrics Consumption</a:t>
            </a: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CCD8E529-2730-41CE-BAAB-1667485BAE64}"/>
              </a:ext>
            </a:extLst>
          </p:cNvPr>
          <p:cNvSpPr txBox="1">
            <a:spLocks/>
          </p:cNvSpPr>
          <p:nvPr/>
        </p:nvSpPr>
        <p:spPr>
          <a:xfrm>
            <a:off x="7903000" y="948982"/>
            <a:ext cx="4634564" cy="4514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Roboto Light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spcBef>
                <a:spcPts val="1333"/>
              </a:spcBef>
              <a:buNone/>
              <a:defRPr/>
            </a:pPr>
            <a:r>
              <a:rPr lang="en-US" dirty="0">
                <a:solidFill>
                  <a:srgbClr val="000000"/>
                </a:solidFill>
                <a:latin typeface="Roboto "/>
              </a:rPr>
              <a:t>Brazilian Electric Matrix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084C756-9FD1-4CFC-9A19-9C219584BAE2}"/>
              </a:ext>
            </a:extLst>
          </p:cNvPr>
          <p:cNvSpPr txBox="1"/>
          <p:nvPr/>
        </p:nvSpPr>
        <p:spPr>
          <a:xfrm>
            <a:off x="9575823" y="2182951"/>
            <a:ext cx="1446516" cy="1364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867" b="1" dirty="0">
                <a:solidFill>
                  <a:srgbClr val="D30F7D"/>
                </a:solidFill>
                <a:latin typeface="Oswald SemiBold" pitchFamily="2" charset="77"/>
              </a:rPr>
              <a:t>186</a:t>
            </a:r>
          </a:p>
          <a:p>
            <a:pPr algn="r"/>
            <a:r>
              <a:rPr lang="en-US" sz="2400" b="1" dirty="0">
                <a:solidFill>
                  <a:srgbClr val="D30F7D"/>
                </a:solidFill>
                <a:latin typeface="Oswald SemiBold" pitchFamily="2" charset="77"/>
              </a:rPr>
              <a:t>GW</a:t>
            </a:r>
          </a:p>
        </p:txBody>
      </p:sp>
      <p:sp>
        <p:nvSpPr>
          <p:cNvPr id="60" name="CaixaDeTexto 20">
            <a:extLst>
              <a:ext uri="{FF2B5EF4-FFF2-40B4-BE49-F238E27FC236}">
                <a16:creationId xmlns:a16="http://schemas.microsoft.com/office/drawing/2014/main" id="{B40E44A8-DC7C-451A-B1F9-4E46E44DC071}"/>
              </a:ext>
            </a:extLst>
          </p:cNvPr>
          <p:cNvSpPr txBox="1"/>
          <p:nvPr/>
        </p:nvSpPr>
        <p:spPr>
          <a:xfrm>
            <a:off x="487410" y="4824990"/>
            <a:ext cx="110511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Clr>
                <a:srgbClr val="D30F7D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D30F7D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US$ 36 bi </a:t>
            </a:r>
            <a:r>
              <a:rPr lang="en-US" sz="16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invested between 2011 and 2021</a:t>
            </a:r>
          </a:p>
          <a:p>
            <a:pPr marL="380990" indent="-380990">
              <a:buClr>
                <a:srgbClr val="D30F7D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28.8Million</a:t>
            </a:r>
            <a:r>
              <a:rPr lang="en-US" sz="16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of households per month can be supplier – </a:t>
            </a:r>
            <a:r>
              <a:rPr lang="en-US" sz="1600" dirty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86.4Million</a:t>
            </a:r>
            <a:r>
              <a:rPr lang="en-US" sz="16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of benefited inhabitants</a:t>
            </a:r>
          </a:p>
          <a:p>
            <a:pPr marL="380990" indent="-380990">
              <a:buClr>
                <a:srgbClr val="D30F7D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Between 2011 and 2020, wind power moved </a:t>
            </a:r>
            <a:r>
              <a:rPr lang="en-US" sz="1600" dirty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R$ 321Billion </a:t>
            </a:r>
            <a:r>
              <a:rPr lang="en-US" sz="16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 economy – R$ 111Billion on direct investments</a:t>
            </a:r>
          </a:p>
          <a:p>
            <a:pPr marL="380990" indent="-380990">
              <a:buClr>
                <a:srgbClr val="D30F7D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21.2Million</a:t>
            </a:r>
            <a:r>
              <a:rPr lang="en-US" sz="16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tons of CO2 avoided in 2021</a:t>
            </a:r>
          </a:p>
          <a:p>
            <a:pPr marL="380990" indent="-380990">
              <a:buClr>
                <a:srgbClr val="D30F7D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Brazil  has become again, a very important hub of exporting wind blades (</a:t>
            </a:r>
            <a:r>
              <a:rPr lang="en-US" sz="1600" dirty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30%</a:t>
            </a:r>
            <a:r>
              <a:rPr lang="en-US" sz="16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in 2021)</a:t>
            </a:r>
          </a:p>
          <a:p>
            <a:pPr marL="380990" indent="-380990">
              <a:buClr>
                <a:srgbClr val="D30F7D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Brazil will have about </a:t>
            </a:r>
            <a:r>
              <a:rPr lang="en-US" sz="1600" dirty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37GW</a:t>
            </a: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 of wind power installed capacity until 2026</a:t>
            </a:r>
          </a:p>
          <a:p>
            <a:pPr marL="380990" indent="-380990">
              <a:buClr>
                <a:srgbClr val="D30F7D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Offshore is coming – first projects expected to start on </a:t>
            </a:r>
            <a:r>
              <a:rPr lang="en-US" sz="1600" dirty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2027</a:t>
            </a:r>
            <a:endParaRPr lang="en-US" sz="16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aphicFrame>
        <p:nvGraphicFramePr>
          <p:cNvPr id="12" name="Content Placeholder 10">
            <a:extLst>
              <a:ext uri="{FF2B5EF4-FFF2-40B4-BE49-F238E27FC236}">
                <a16:creationId xmlns:a16="http://schemas.microsoft.com/office/drawing/2014/main" id="{90C9B1E8-C352-4416-98CD-54D2318892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3876392"/>
              </p:ext>
            </p:extLst>
          </p:nvPr>
        </p:nvGraphicFramePr>
        <p:xfrm>
          <a:off x="474468" y="1173835"/>
          <a:ext cx="7374911" cy="3625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8873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9C735-63C2-488A-8089-34CDBBFD6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58918"/>
            <a:ext cx="9312703" cy="3416320"/>
          </a:xfrm>
        </p:spPr>
        <p:txBody>
          <a:bodyPr/>
          <a:lstStyle/>
          <a:p>
            <a:r>
              <a:rPr lang="en-US" b="0" dirty="0">
                <a:solidFill>
                  <a:schemeClr val="accent1"/>
                </a:solidFill>
              </a:rPr>
              <a:t>Future?</a:t>
            </a:r>
            <a:br>
              <a:rPr lang="en-US" b="0" dirty="0">
                <a:solidFill>
                  <a:schemeClr val="accent1"/>
                </a:solidFill>
              </a:rPr>
            </a:br>
            <a:br>
              <a:rPr lang="en-US" b="0" dirty="0"/>
            </a:br>
            <a:r>
              <a:rPr lang="en-US" dirty="0"/>
              <a:t>Is not something we enter,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the future </a:t>
            </a:r>
            <a:br>
              <a:rPr lang="en-US" dirty="0"/>
            </a:br>
            <a:r>
              <a:rPr lang="en-US" dirty="0"/>
              <a:t>is something we create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6802" name="Picture 2" descr="Para navegar no futuro, planejar hoje é preciso!">
            <a:extLst>
              <a:ext uri="{FF2B5EF4-FFF2-40B4-BE49-F238E27FC236}">
                <a16:creationId xmlns:a16="http://schemas.microsoft.com/office/drawing/2014/main" id="{3849BC09-42D8-45AA-B610-906899925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04" y="1722891"/>
            <a:ext cx="4017814" cy="424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794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914A99-1282-46DC-AA61-8A84804DBE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821"/>
          <a:stretch/>
        </p:blipFill>
        <p:spPr>
          <a:xfrm>
            <a:off x="0" y="-15829"/>
            <a:ext cx="12192000" cy="46757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64ED7E1-3649-C14A-BA0D-D3D2F182DE4F}"/>
              </a:ext>
            </a:extLst>
          </p:cNvPr>
          <p:cNvSpPr/>
          <p:nvPr/>
        </p:nvSpPr>
        <p:spPr>
          <a:xfrm>
            <a:off x="6103302" y="0"/>
            <a:ext cx="2036837" cy="4667575"/>
          </a:xfrm>
          <a:prstGeom prst="rect">
            <a:avLst/>
          </a:prstGeom>
          <a:solidFill>
            <a:srgbClr val="009AC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BA4BB4-E0F9-6A4C-B118-9594F7D2F2A6}"/>
              </a:ext>
            </a:extLst>
          </p:cNvPr>
          <p:cNvSpPr/>
          <p:nvPr/>
        </p:nvSpPr>
        <p:spPr>
          <a:xfrm>
            <a:off x="10155163" y="0"/>
            <a:ext cx="2036837" cy="4667575"/>
          </a:xfrm>
          <a:prstGeom prst="rect">
            <a:avLst/>
          </a:prstGeom>
          <a:solidFill>
            <a:srgbClr val="38984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4BB32F-CA48-5341-931C-A8642C033AFC}"/>
              </a:ext>
            </a:extLst>
          </p:cNvPr>
          <p:cNvSpPr/>
          <p:nvPr/>
        </p:nvSpPr>
        <p:spPr>
          <a:xfrm>
            <a:off x="8140140" y="0"/>
            <a:ext cx="2023482" cy="4667575"/>
          </a:xfrm>
          <a:prstGeom prst="rect">
            <a:avLst/>
          </a:prstGeom>
          <a:solidFill>
            <a:srgbClr val="00749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8288B7-BA97-AB44-8567-DAA7CE62C520}"/>
              </a:ext>
            </a:extLst>
          </p:cNvPr>
          <p:cNvSpPr txBox="1"/>
          <p:nvPr/>
        </p:nvSpPr>
        <p:spPr>
          <a:xfrm>
            <a:off x="278558" y="4945832"/>
            <a:ext cx="5538450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As the world and climate change, so do we – together, as partners we adapt to deliver a material difference in the world.</a:t>
            </a:r>
          </a:p>
          <a:p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Together we make the impossible, possible: lighter, stronger, more-durable, more cost-effective.</a:t>
            </a:r>
          </a:p>
          <a:p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This is </a:t>
            </a:r>
            <a:r>
              <a:rPr lang="en-US" sz="1400" dirty="0">
                <a:latin typeface="+mj-lt"/>
                <a:ea typeface="Roboto" panose="02000000000000000000" pitchFamily="2" charset="0"/>
              </a:rPr>
              <a:t>HOW WE </a:t>
            </a:r>
            <a:r>
              <a:rPr lang="en-US" sz="1400" dirty="0">
                <a:solidFill>
                  <a:schemeClr val="accent1"/>
                </a:solidFill>
                <a:latin typeface="+mj-lt"/>
                <a:ea typeface="Roboto" panose="02000000000000000000" pitchFamily="2" charset="0"/>
              </a:rPr>
              <a:t>POWER THE FUTURE 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of sustainable energy.</a:t>
            </a:r>
          </a:p>
          <a:p>
            <a:pPr algn="l"/>
            <a:endParaRPr lang="en-US" sz="12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62E44D-8C8F-4F3B-9615-D4C0B2358DB1}"/>
              </a:ext>
            </a:extLst>
          </p:cNvPr>
          <p:cNvCxnSpPr/>
          <p:nvPr/>
        </p:nvCxnSpPr>
        <p:spPr>
          <a:xfrm>
            <a:off x="6096000" y="4910327"/>
            <a:ext cx="0" cy="1737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4F21D51-08EE-45FE-907D-C68FE027815E}"/>
              </a:ext>
            </a:extLst>
          </p:cNvPr>
          <p:cNvSpPr txBox="1"/>
          <p:nvPr/>
        </p:nvSpPr>
        <p:spPr>
          <a:xfrm>
            <a:off x="6537663" y="5240397"/>
            <a:ext cx="524144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OWENS CORNING WIND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800" b="1" dirty="0">
                <a:latin typeface="+mj-lt"/>
                <a:ea typeface="Roboto" panose="02000000000000000000" pitchFamily="2" charset="0"/>
              </a:rPr>
              <a:t>MATERIALS ENGINEERING PARTNER</a:t>
            </a:r>
          </a:p>
          <a:p>
            <a:r>
              <a:rPr lang="en-US" sz="2000" dirty="0">
                <a:solidFill>
                  <a:schemeClr val="accent1"/>
                </a:solidFill>
                <a:latin typeface="+mj-lt"/>
                <a:ea typeface="Roboto" panose="02000000000000000000" pitchFamily="2" charset="0"/>
              </a:rPr>
              <a:t>TO DESIGN &amp; BUILD BETTER BLADES</a:t>
            </a:r>
            <a:endParaRPr lang="en-US" sz="16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831521-267D-4519-903C-DC6DC2B439FD}"/>
              </a:ext>
            </a:extLst>
          </p:cNvPr>
          <p:cNvGrpSpPr/>
          <p:nvPr/>
        </p:nvGrpSpPr>
        <p:grpSpPr>
          <a:xfrm>
            <a:off x="0" y="1316334"/>
            <a:ext cx="5519124" cy="1981630"/>
            <a:chOff x="0" y="1316334"/>
            <a:chExt cx="5519124" cy="19816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0B38E4D-D59B-4BD6-A7F7-A2A85728E5DC}"/>
                </a:ext>
              </a:extLst>
            </p:cNvPr>
            <p:cNvSpPr/>
            <p:nvPr/>
          </p:nvSpPr>
          <p:spPr>
            <a:xfrm>
              <a:off x="0" y="1316334"/>
              <a:ext cx="4360985" cy="12359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err="1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E560462-69B7-4A80-936B-A165A697E944}"/>
                </a:ext>
              </a:extLst>
            </p:cNvPr>
            <p:cNvSpPr/>
            <p:nvPr/>
          </p:nvSpPr>
          <p:spPr>
            <a:xfrm>
              <a:off x="1158139" y="2062017"/>
              <a:ext cx="4360985" cy="12359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err="1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545CB00-73DF-4CC9-A2B2-D1A4F14C0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34" y="1444044"/>
            <a:ext cx="4666482" cy="177948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110F97F-0B68-43A0-AF53-2737A11903D7}"/>
              </a:ext>
            </a:extLst>
          </p:cNvPr>
          <p:cNvGrpSpPr/>
          <p:nvPr/>
        </p:nvGrpSpPr>
        <p:grpSpPr>
          <a:xfrm>
            <a:off x="6095567" y="1245401"/>
            <a:ext cx="6105087" cy="2176772"/>
            <a:chOff x="6095567" y="1245401"/>
            <a:chExt cx="6105087" cy="21767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F8B5D3D-4CCA-4C98-9E3F-D027ABE045B6}"/>
                </a:ext>
              </a:extLst>
            </p:cNvPr>
            <p:cNvGrpSpPr/>
            <p:nvPr/>
          </p:nvGrpSpPr>
          <p:grpSpPr>
            <a:xfrm>
              <a:off x="6095567" y="1245401"/>
              <a:ext cx="6105087" cy="2176772"/>
              <a:chOff x="6082683" y="2496312"/>
              <a:chExt cx="6105087" cy="217677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FAF28C0-0639-3D4C-833A-691A3D4863CD}"/>
                  </a:ext>
                </a:extLst>
              </p:cNvPr>
              <p:cNvSpPr txBox="1"/>
              <p:nvPr/>
            </p:nvSpPr>
            <p:spPr>
              <a:xfrm>
                <a:off x="10159391" y="3675888"/>
                <a:ext cx="2028379" cy="997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1232345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b="1" kern="0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Calibri" panose="020F0502020204030204" pitchFamily="34" charset="0"/>
                  </a:rPr>
                  <a:t>GREENER</a:t>
                </a:r>
              </a:p>
              <a:p>
                <a:pPr marL="0" marR="0" lvl="0" indent="0" algn="ctr" defTabSz="1232345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b="1" kern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endParaRPr>
              </a:p>
              <a:p>
                <a:pPr marL="0" marR="0" lvl="0" indent="0" algn="ctr" defTabSz="1232345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b="1" kern="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Calibri" panose="020F0502020204030204" pitchFamily="34" charset="0"/>
                  </a:rPr>
                  <a:t>Sustainability at our core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F687913-51BF-9345-A97F-98C3ACE6CF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100000"/>
              </a:blip>
              <a:stretch>
                <a:fillRect/>
              </a:stretch>
            </p:blipFill>
            <p:spPr>
              <a:xfrm>
                <a:off x="6633909" y="2496312"/>
                <a:ext cx="866128" cy="866128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A383FA4-91A0-BB4F-AA08-C4B23F17E980}"/>
                  </a:ext>
                </a:extLst>
              </p:cNvPr>
              <p:cNvSpPr txBox="1"/>
              <p:nvPr/>
            </p:nvSpPr>
            <p:spPr>
              <a:xfrm>
                <a:off x="6082683" y="3675888"/>
                <a:ext cx="2036240" cy="997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1232345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b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Calibri" panose="020F0502020204030204" pitchFamily="34" charset="0"/>
                  </a:rPr>
                  <a:t>LONGER BLADES</a:t>
                </a:r>
                <a:endParaRPr lang="en-GB" b="1" kern="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Calibri" panose="020F0502020204030204" pitchFamily="34" charset="0"/>
                </a:endParaRPr>
              </a:p>
              <a:p>
                <a:pPr marL="0" marR="0" lvl="0" indent="0" algn="ctr" defTabSz="1232345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endParaRPr>
              </a:p>
              <a:p>
                <a:pPr marL="0" marR="0" lvl="0" indent="0" algn="ctr" defTabSz="1232345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b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Calibri" panose="020F0502020204030204" pitchFamily="34" charset="0"/>
                  </a:rPr>
                  <a:t>Redefining higher modulus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A4AC2AE-59E2-7544-916E-33CA349B6F84}"/>
                  </a:ext>
                </a:extLst>
              </p:cNvPr>
              <p:cNvSpPr txBox="1"/>
              <p:nvPr/>
            </p:nvSpPr>
            <p:spPr>
              <a:xfrm>
                <a:off x="8127381" y="3675888"/>
                <a:ext cx="2036240" cy="997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1232345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b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Roboto" panose="02000000000000000000" pitchFamily="2" charset="0"/>
                    <a:cs typeface="Calibri" panose="020F0502020204030204" pitchFamily="34" charset="0"/>
                  </a:rPr>
                  <a:t>LOWER CYCLE TIME</a:t>
                </a:r>
              </a:p>
              <a:p>
                <a:pPr marL="0" marR="0" lvl="0" indent="0" algn="ctr" defTabSz="1232345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b="1" kern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endParaRPr>
              </a:p>
              <a:p>
                <a:pPr marL="0" marR="0" lvl="0" indent="0" algn="ctr" defTabSz="1232345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b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Calibri" panose="020F0502020204030204" pitchFamily="34" charset="0"/>
                  </a:rPr>
                  <a:t>Driving customer</a:t>
                </a:r>
                <a:r>
                  <a:rPr lang="en-GB" b="1" kern="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Calibri" panose="020F0502020204030204" pitchFamily="34" charset="0"/>
                  </a:rPr>
                  <a:t> productivity</a:t>
                </a:r>
                <a:endParaRPr kumimoji="0" lang="en-GB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ECE561D-BE6D-4139-BDE3-A4E4148FD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6384" y="1245401"/>
              <a:ext cx="864000" cy="864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EB8708-1599-4E82-AE15-75B6D66FA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41282" y="1245401"/>
              <a:ext cx="864000" cy="86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18338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9A15Nz7SIqEj8ULHzA8t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9A15Nz7SIqEj8ULHzA8t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9A15Nz7SIqEj8ULHzA8t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9A15Nz7SIqEj8ULHzA8t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9A15Nz7SIqEj8ULHzA8t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9A15Nz7SIqEj8ULHzA8t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9A15Nz7SIqEj8ULHzA8t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9A15Nz7SIqEj8ULHzA8t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9A15Nz7SIqEj8ULHzA8t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9A15Nz7SIqEj8ULHzA8t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t1mRY4tTDWbNUmm5Kd93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9A15Nz7SIqEj8ULHzA8t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9A15Nz7SIqEj8ULHzA8t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9A15Nz7SIqEj8ULHzA8t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9A15Nz7SIqEj8ULHzA8t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t1mRY4tTDWbNUmm5Kd93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Tv9qnESSL.cB7srh54bg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Tv9qnESSL.cB7srh54bg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Tv9qnESSL.cB7srh54bgw"/>
</p:tagLst>
</file>

<file path=ppt/theme/theme1.xml><?xml version="1.0" encoding="utf-8"?>
<a:theme xmlns:a="http://schemas.openxmlformats.org/drawingml/2006/main" name="How We Power">
  <a:themeElements>
    <a:clrScheme name="Owens Corning Brand  1">
      <a:dk1>
        <a:srgbClr val="000000"/>
      </a:dk1>
      <a:lt1>
        <a:srgbClr val="FFFFFF"/>
      </a:lt1>
      <a:dk2>
        <a:srgbClr val="44546A"/>
      </a:dk2>
      <a:lt2>
        <a:srgbClr val="EAEAEA"/>
      </a:lt2>
      <a:accent1>
        <a:srgbClr val="D70F7D"/>
      </a:accent1>
      <a:accent2>
        <a:srgbClr val="969696"/>
      </a:accent2>
      <a:accent3>
        <a:srgbClr val="009ACA"/>
      </a:accent3>
      <a:accent4>
        <a:srgbClr val="389848"/>
      </a:accent4>
      <a:accent5>
        <a:srgbClr val="FFC000"/>
      </a:accent5>
      <a:accent6>
        <a:srgbClr val="954F72"/>
      </a:accent6>
      <a:hlink>
        <a:srgbClr val="0563C1"/>
      </a:hlink>
      <a:folHlink>
        <a:srgbClr val="CE1126"/>
      </a:folHlink>
    </a:clrScheme>
    <a:fontScheme name="OC Brand Refresh">
      <a:majorFont>
        <a:latin typeface="Oswald Semi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E9A9A0E2-5A61-4397-8850-159F6E76F7B0}" vid="{6A22C916-4B9A-4D67-85EA-71DC0A2D8A90}"/>
    </a:ext>
  </a:extLst>
</a:theme>
</file>

<file path=ppt/theme/theme2.xml><?xml version="1.0" encoding="utf-8"?>
<a:theme xmlns:a="http://schemas.openxmlformats.org/drawingml/2006/main" name="1_How We Power">
  <a:themeElements>
    <a:clrScheme name="Owens Corning Brand  1">
      <a:dk1>
        <a:srgbClr val="000000"/>
      </a:dk1>
      <a:lt1>
        <a:srgbClr val="FFFFFF"/>
      </a:lt1>
      <a:dk2>
        <a:srgbClr val="44546A"/>
      </a:dk2>
      <a:lt2>
        <a:srgbClr val="EAEAEA"/>
      </a:lt2>
      <a:accent1>
        <a:srgbClr val="D70F7D"/>
      </a:accent1>
      <a:accent2>
        <a:srgbClr val="969696"/>
      </a:accent2>
      <a:accent3>
        <a:srgbClr val="009ACA"/>
      </a:accent3>
      <a:accent4>
        <a:srgbClr val="389848"/>
      </a:accent4>
      <a:accent5>
        <a:srgbClr val="FFC000"/>
      </a:accent5>
      <a:accent6>
        <a:srgbClr val="954F72"/>
      </a:accent6>
      <a:hlink>
        <a:srgbClr val="0563C1"/>
      </a:hlink>
      <a:folHlink>
        <a:srgbClr val="CE1126"/>
      </a:folHlink>
    </a:clrScheme>
    <a:fontScheme name="OC Brand Refresh">
      <a:majorFont>
        <a:latin typeface="Oswald Semi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E9A9A0E2-5A61-4397-8850-159F6E76F7B0}" vid="{6A22C916-4B9A-4D67-85EA-71DC0A2D8A9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wens Corning Brand ">
    <a:dk1>
      <a:srgbClr val="000000"/>
    </a:dk1>
    <a:lt1>
      <a:srgbClr val="FFFFFF"/>
    </a:lt1>
    <a:dk2>
      <a:srgbClr val="959595"/>
    </a:dk2>
    <a:lt2>
      <a:srgbClr val="E7E6E6"/>
    </a:lt2>
    <a:accent1>
      <a:srgbClr val="D30F7D"/>
    </a:accent1>
    <a:accent2>
      <a:srgbClr val="E6E7E8"/>
    </a:accent2>
    <a:accent3>
      <a:srgbClr val="009AC7"/>
    </a:accent3>
    <a:accent4>
      <a:srgbClr val="46BF48"/>
    </a:accent4>
    <a:accent5>
      <a:srgbClr val="000000"/>
    </a:accent5>
    <a:accent6>
      <a:srgbClr val="454545"/>
    </a:accent6>
    <a:hlink>
      <a:srgbClr val="D30F7D"/>
    </a:hlink>
    <a:folHlink>
      <a:srgbClr val="E6E7E8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26A3F9E8337F439E4D535DA2DCBECA" ma:contentTypeVersion="0" ma:contentTypeDescription="Create a new document." ma:contentTypeScope="" ma:versionID="694cf5ce01e53ea1832af663394930e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��< ? x m l   v e r s i o n = " 1 . 0 "   e n c o d i n g = " u t f - 1 6 " ? > < A r r a y O f P r o b l e m   x m l n s : x s i = " h t t p : / / w w w . w 3 . o r g / 2 0 0 1 / X M L S c h e m a - i n s t a n c e "   x m l n s : x s d = " h t t p : / / w w w . w 3 . o r g / 2 0 0 1 / X M L S c h e m a " / > 
</file>

<file path=customXml/itemProps1.xml><?xml version="1.0" encoding="utf-8"?>
<ds:datastoreItem xmlns:ds="http://schemas.openxmlformats.org/officeDocument/2006/customXml" ds:itemID="{6458567E-8BC4-4C07-97A0-C2DD3B2261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E3B836-E50A-4E97-9529-72A9DB09D07C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FDD4C4A-5EAC-4CA0-ADFD-843AAD337C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D70DF932-43BC-4FD4-83F0-CCC1AF66EF65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17565</TotalTime>
  <Words>1300</Words>
  <Application>Microsoft Office PowerPoint</Application>
  <PresentationFormat>Widescreen</PresentationFormat>
  <Paragraphs>287</Paragraphs>
  <Slides>21</Slides>
  <Notes>12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Century Gothic</vt:lpstr>
      <vt:lpstr>Oswald SemiBold</vt:lpstr>
      <vt:lpstr>Roboto</vt:lpstr>
      <vt:lpstr>Roboto </vt:lpstr>
      <vt:lpstr>Roboto Light</vt:lpstr>
      <vt:lpstr>Wingdings</vt:lpstr>
      <vt:lpstr>How We Power</vt:lpstr>
      <vt:lpstr>1_How We Power</vt:lpstr>
      <vt:lpstr>think-cell Slide</vt:lpstr>
      <vt:lpstr>Winds of change</vt:lpstr>
      <vt:lpstr>Apresentação do PowerPoint</vt:lpstr>
      <vt:lpstr>Apresentação do PowerPoint</vt:lpstr>
      <vt:lpstr>Apresentação do PowerPoint</vt:lpstr>
      <vt:lpstr>Apresentação do PowerPoint</vt:lpstr>
      <vt:lpstr>What nice story we have  created so far</vt:lpstr>
      <vt:lpstr>Apresentação do PowerPoint</vt:lpstr>
      <vt:lpstr>Future?  Is not something we enter, the future  is something we create</vt:lpstr>
      <vt:lpstr>Apresentação do PowerPoint</vt:lpstr>
      <vt:lpstr>Owens Corning wind focus areas</vt:lpstr>
      <vt:lpstr>Redefining higher modulus &amp; materials science</vt:lpstr>
      <vt:lpstr>Apresentação do PowerPoint</vt:lpstr>
      <vt:lpstr>Apresentação do PowerPoint</vt:lpstr>
      <vt:lpstr>Apresentação do PowerPoint</vt:lpstr>
      <vt:lpstr>Apresentação do PowerPoint</vt:lpstr>
      <vt:lpstr>Fiberglas™ rebar KEY-BENEFITS</vt:lpstr>
      <vt:lpstr>Apresentação do PowerPoint</vt:lpstr>
      <vt:lpstr>Sustainability at our core</vt:lpstr>
      <vt:lpstr>100%  RENEWABLE  ELECTRICITY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Caio.Tralba@owenscorning.com;Patrick.Sullivan@owenscorning.com</dc:creator>
  <cp:keywords>howwepowernow; composites</cp:keywords>
  <dc:description/>
  <cp:lastModifiedBy>Varandas, Bruno</cp:lastModifiedBy>
  <cp:revision>344</cp:revision>
  <cp:lastPrinted>2022-08-18T03:29:22Z</cp:lastPrinted>
  <dcterms:created xsi:type="dcterms:W3CDTF">2018-12-26T17:33:15Z</dcterms:created>
  <dcterms:modified xsi:type="dcterms:W3CDTF">2022-08-18T03:29:24Z</dcterms:modified>
  <cp:category>Owens Corning Wind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0x0101009926A3F9E8337F439E4D535DA2DCBECA</vt:lpwstr>
  </property>
  <property fmtid="{D5CDD505-2E9C-101B-9397-08002B2CF9AE}" pid="3" name="TitusGUID">
    <vt:lpwstr>4b00cbde-e17a-420d-a288-08381f77cf2f</vt:lpwstr>
  </property>
  <property fmtid="{D5CDD505-2E9C-101B-9397-08002B2CF9AE}" pid="4" name="TitusCorpClassification">
    <vt:lpwstr>Not Applicable</vt:lpwstr>
  </property>
</Properties>
</file>