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5.xml" ContentType="application/vnd.openxmlformats-officedocument.presentationml.notesSlide+xml"/>
  <Override PartName="/ppt/charts/chart2.xml" ContentType="application/vnd.openxmlformats-officedocument.drawingml.chart+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3.xml" ContentType="application/vnd.openxmlformats-officedocument.drawingml.chart+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7"/>
  </p:notesMasterIdLst>
  <p:handoutMasterIdLst>
    <p:handoutMasterId r:id="rId38"/>
  </p:handoutMasterIdLst>
  <p:sldIdLst>
    <p:sldId id="385" r:id="rId5"/>
    <p:sldId id="363" r:id="rId6"/>
    <p:sldId id="640" r:id="rId7"/>
    <p:sldId id="663" r:id="rId8"/>
    <p:sldId id="453" r:id="rId9"/>
    <p:sldId id="653" r:id="rId10"/>
    <p:sldId id="455" r:id="rId11"/>
    <p:sldId id="664" r:id="rId12"/>
    <p:sldId id="404" r:id="rId13"/>
    <p:sldId id="405" r:id="rId14"/>
    <p:sldId id="665" r:id="rId15"/>
    <p:sldId id="2134804235" r:id="rId16"/>
    <p:sldId id="2134804243" r:id="rId17"/>
    <p:sldId id="2134804239" r:id="rId18"/>
    <p:sldId id="2134804240" r:id="rId19"/>
    <p:sldId id="2134804241" r:id="rId20"/>
    <p:sldId id="666" r:id="rId21"/>
    <p:sldId id="374" r:id="rId22"/>
    <p:sldId id="376" r:id="rId23"/>
    <p:sldId id="390" r:id="rId24"/>
    <p:sldId id="377" r:id="rId25"/>
    <p:sldId id="378" r:id="rId26"/>
    <p:sldId id="379" r:id="rId27"/>
    <p:sldId id="389" r:id="rId28"/>
    <p:sldId id="438" r:id="rId29"/>
    <p:sldId id="469" r:id="rId30"/>
    <p:sldId id="509" r:id="rId31"/>
    <p:sldId id="513" r:id="rId32"/>
    <p:sldId id="609" r:id="rId33"/>
    <p:sldId id="467" r:id="rId34"/>
    <p:sldId id="381" r:id="rId35"/>
    <p:sldId id="387" r:id="rId36"/>
  </p:sldIdLst>
  <p:sldSz cx="12192000" cy="6858000"/>
  <p:notesSz cx="6858000"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7464" userDrawn="1">
          <p15:clr>
            <a:srgbClr val="A4A3A4"/>
          </p15:clr>
        </p15:guide>
        <p15:guide id="2" orient="horz" pos="264" userDrawn="1">
          <p15:clr>
            <a:srgbClr val="A4A3A4"/>
          </p15:clr>
        </p15:guide>
        <p15:guide id="3" orient="horz" pos="3456" userDrawn="1">
          <p15:clr>
            <a:srgbClr val="A4A3A4"/>
          </p15:clr>
        </p15:guide>
        <p15:guide id="4" pos="257"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min" initials=""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CA212"/>
    <a:srgbClr val="96C115"/>
    <a:srgbClr val="E5E8E9"/>
    <a:srgbClr val="62646D"/>
    <a:srgbClr val="808080"/>
    <a:srgbClr val="D69398"/>
    <a:srgbClr val="00577E"/>
    <a:srgbClr val="8FDCFF"/>
    <a:srgbClr val="BD042B"/>
    <a:srgbClr val="3378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53" autoAdjust="0"/>
    <p:restoredTop sz="94660"/>
  </p:normalViewPr>
  <p:slideViewPr>
    <p:cSldViewPr snapToGrid="0" showGuides="1">
      <p:cViewPr varScale="1">
        <p:scale>
          <a:sx n="78" d="100"/>
          <a:sy n="78" d="100"/>
        </p:scale>
        <p:origin x="43" y="187"/>
      </p:cViewPr>
      <p:guideLst>
        <p:guide pos="7464"/>
        <p:guide orient="horz" pos="264"/>
        <p:guide orient="horz" pos="3456"/>
        <p:guide pos="257"/>
      </p:guideLst>
    </p:cSldViewPr>
  </p:slideViewPr>
  <p:notesTextViewPr>
    <p:cViewPr>
      <p:scale>
        <a:sx n="1" d="1"/>
        <a:sy n="1" d="1"/>
      </p:scale>
      <p:origin x="0" y="0"/>
    </p:cViewPr>
  </p:notesTextViewPr>
  <p:notesViewPr>
    <p:cSldViewPr snapToGrid="0">
      <p:cViewPr varScale="1">
        <p:scale>
          <a:sx n="88" d="100"/>
          <a:sy n="88" d="100"/>
        </p:scale>
        <p:origin x="382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de-DE" dirty="0"/>
              <a:t>Lambda </a:t>
            </a:r>
            <a:r>
              <a:rPr lang="de-DE" baseline="0" dirty="0" err="1"/>
              <a:t>wetting</a:t>
            </a:r>
            <a:r>
              <a:rPr lang="de-DE" baseline="0" dirty="0"/>
              <a:t> </a:t>
            </a:r>
            <a:r>
              <a:rPr lang="de-DE" baseline="0" dirty="0" err="1"/>
              <a:t>curves</a:t>
            </a:r>
            <a:endParaRPr lang="de-DE"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Eco50</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Sheet1!$A$2:$A$6</c:f>
              <c:strCache>
                <c:ptCount val="5"/>
                <c:pt idx="0">
                  <c:v>Dry</c:v>
                </c:pt>
                <c:pt idx="1">
                  <c:v>30 Days</c:v>
                </c:pt>
                <c:pt idx="2">
                  <c:v>60 Days</c:v>
                </c:pt>
                <c:pt idx="3">
                  <c:v>120 Days</c:v>
                </c:pt>
                <c:pt idx="4">
                  <c:v>180 Days</c:v>
                </c:pt>
              </c:strCache>
            </c:strRef>
          </c:cat>
          <c:val>
            <c:numRef>
              <c:f>Sheet1!$B$2:$B$6</c:f>
              <c:numCache>
                <c:formatCode>General</c:formatCode>
                <c:ptCount val="5"/>
                <c:pt idx="0">
                  <c:v>2.8000000000000001E-2</c:v>
                </c:pt>
                <c:pt idx="1">
                  <c:v>2.8400000000000002E-2</c:v>
                </c:pt>
                <c:pt idx="2">
                  <c:v>2.9000000000000001E-2</c:v>
                </c:pt>
                <c:pt idx="3">
                  <c:v>0.03</c:v>
                </c:pt>
                <c:pt idx="4">
                  <c:v>3.1E-2</c:v>
                </c:pt>
              </c:numCache>
            </c:numRef>
          </c:val>
          <c:smooth val="0"/>
          <c:extLst>
            <c:ext xmlns:c16="http://schemas.microsoft.com/office/drawing/2014/chart" uri="{C3380CC4-5D6E-409C-BE32-E72D297353CC}">
              <c16:uniqueId val="{00000000-6009-4836-88B5-40B231715A64}"/>
            </c:ext>
          </c:extLst>
        </c:ser>
        <c:ser>
          <c:idx val="1"/>
          <c:order val="1"/>
          <c:tx>
            <c:strRef>
              <c:f>Sheet1!$C$1</c:f>
              <c:strCache>
                <c:ptCount val="1"/>
                <c:pt idx="0">
                  <c:v>PU</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Sheet1!$A$2:$A$6</c:f>
              <c:strCache>
                <c:ptCount val="5"/>
                <c:pt idx="0">
                  <c:v>Dry</c:v>
                </c:pt>
                <c:pt idx="1">
                  <c:v>30 Days</c:v>
                </c:pt>
                <c:pt idx="2">
                  <c:v>60 Days</c:v>
                </c:pt>
                <c:pt idx="3">
                  <c:v>120 Days</c:v>
                </c:pt>
                <c:pt idx="4">
                  <c:v>180 Days</c:v>
                </c:pt>
              </c:strCache>
            </c:strRef>
          </c:cat>
          <c:val>
            <c:numRef>
              <c:f>Sheet1!$C$2:$C$6</c:f>
              <c:numCache>
                <c:formatCode>General</c:formatCode>
                <c:ptCount val="5"/>
                <c:pt idx="0">
                  <c:v>2.2100000000000002E-2</c:v>
                </c:pt>
                <c:pt idx="1">
                  <c:v>3.5299999999999998E-2</c:v>
                </c:pt>
                <c:pt idx="2">
                  <c:v>7.4999999999999997E-2</c:v>
                </c:pt>
                <c:pt idx="3">
                  <c:v>9.7000000000000003E-2</c:v>
                </c:pt>
              </c:numCache>
            </c:numRef>
          </c:val>
          <c:smooth val="0"/>
          <c:extLst>
            <c:ext xmlns:c16="http://schemas.microsoft.com/office/drawing/2014/chart" uri="{C3380CC4-5D6E-409C-BE32-E72D297353CC}">
              <c16:uniqueId val="{00000001-6009-4836-88B5-40B231715A64}"/>
            </c:ext>
          </c:extLst>
        </c:ser>
        <c:ser>
          <c:idx val="2"/>
          <c:order val="2"/>
          <c:tx>
            <c:strRef>
              <c:f>Sheet1!$D$1</c:f>
              <c:strCache>
                <c:ptCount val="1"/>
                <c:pt idx="0">
                  <c:v>XPS</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Sheet1!$A$2:$A$6</c:f>
              <c:strCache>
                <c:ptCount val="5"/>
                <c:pt idx="0">
                  <c:v>Dry</c:v>
                </c:pt>
                <c:pt idx="1">
                  <c:v>30 Days</c:v>
                </c:pt>
                <c:pt idx="2">
                  <c:v>60 Days</c:v>
                </c:pt>
                <c:pt idx="3">
                  <c:v>120 Days</c:v>
                </c:pt>
                <c:pt idx="4">
                  <c:v>180 Days</c:v>
                </c:pt>
              </c:strCache>
            </c:strRef>
          </c:cat>
          <c:val>
            <c:numRef>
              <c:f>Sheet1!$D$2:$D$6</c:f>
              <c:numCache>
                <c:formatCode>General</c:formatCode>
                <c:ptCount val="5"/>
                <c:pt idx="0">
                  <c:v>3.1220000000000001E-2</c:v>
                </c:pt>
                <c:pt idx="1">
                  <c:v>3.1300000000000001E-2</c:v>
                </c:pt>
                <c:pt idx="2">
                  <c:v>3.3000000000000002E-2</c:v>
                </c:pt>
                <c:pt idx="3">
                  <c:v>3.6999999999999998E-2</c:v>
                </c:pt>
                <c:pt idx="4">
                  <c:v>4.3999999999999997E-2</c:v>
                </c:pt>
              </c:numCache>
            </c:numRef>
          </c:val>
          <c:smooth val="0"/>
          <c:extLst>
            <c:ext xmlns:c16="http://schemas.microsoft.com/office/drawing/2014/chart" uri="{C3380CC4-5D6E-409C-BE32-E72D297353CC}">
              <c16:uniqueId val="{00000002-6009-4836-88B5-40B231715A64}"/>
            </c:ext>
          </c:extLst>
        </c:ser>
        <c:dLbls>
          <c:showLegendKey val="0"/>
          <c:showVal val="0"/>
          <c:showCatName val="0"/>
          <c:showSerName val="0"/>
          <c:showPercent val="0"/>
          <c:showBubbleSize val="0"/>
        </c:dLbls>
        <c:marker val="1"/>
        <c:smooth val="0"/>
        <c:axId val="1328864352"/>
        <c:axId val="1328859776"/>
      </c:lineChart>
      <c:catAx>
        <c:axId val="1328864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28859776"/>
        <c:crosses val="autoZero"/>
        <c:auto val="1"/>
        <c:lblAlgn val="ctr"/>
        <c:lblOffset val="100"/>
        <c:noMultiLvlLbl val="0"/>
      </c:catAx>
      <c:valAx>
        <c:axId val="13288597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288643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rgbClr val="0097D7"/>
            </a:solidFill>
          </c:spPr>
          <c:invertIfNegative val="0"/>
          <c:dLbls>
            <c:spPr>
              <a:noFill/>
              <a:ln>
                <a:noFill/>
              </a:ln>
              <a:effectLst/>
            </c:spPr>
            <c:txPr>
              <a:bodyPr/>
              <a:lstStyle/>
              <a:p>
                <a:pPr>
                  <a:defRPr>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Tabelle1!$B$5:$G$5</c:f>
              <c:strCache>
                <c:ptCount val="6"/>
                <c:pt idx="0">
                  <c:v>GR100</c:v>
                </c:pt>
                <c:pt idx="1">
                  <c:v>GR115</c:v>
                </c:pt>
                <c:pt idx="2">
                  <c:v>GR250</c:v>
                </c:pt>
                <c:pt idx="3">
                  <c:v>PVC80</c:v>
                </c:pt>
                <c:pt idx="4">
                  <c:v>PVC60</c:v>
                </c:pt>
                <c:pt idx="5">
                  <c:v>Balsa</c:v>
                </c:pt>
              </c:strCache>
            </c:strRef>
          </c:cat>
          <c:val>
            <c:numRef>
              <c:f>Tabelle1!$B$6:$G$6</c:f>
              <c:numCache>
                <c:formatCode>General</c:formatCode>
                <c:ptCount val="6"/>
                <c:pt idx="0">
                  <c:v>100</c:v>
                </c:pt>
                <c:pt idx="1">
                  <c:v>93</c:v>
                </c:pt>
                <c:pt idx="2">
                  <c:v>62</c:v>
                </c:pt>
                <c:pt idx="3">
                  <c:v>80</c:v>
                </c:pt>
                <c:pt idx="4">
                  <c:v>84</c:v>
                </c:pt>
                <c:pt idx="5">
                  <c:v>310</c:v>
                </c:pt>
              </c:numCache>
            </c:numRef>
          </c:val>
          <c:extLst>
            <c:ext xmlns:c16="http://schemas.microsoft.com/office/drawing/2014/chart" uri="{C3380CC4-5D6E-409C-BE32-E72D297353CC}">
              <c16:uniqueId val="{00000000-8278-4465-986B-E7E6579A32F1}"/>
            </c:ext>
          </c:extLst>
        </c:ser>
        <c:dLbls>
          <c:showLegendKey val="0"/>
          <c:showVal val="0"/>
          <c:showCatName val="0"/>
          <c:showSerName val="0"/>
          <c:showPercent val="0"/>
          <c:showBubbleSize val="0"/>
        </c:dLbls>
        <c:gapWidth val="150"/>
        <c:axId val="604628824"/>
        <c:axId val="814383712"/>
      </c:barChart>
      <c:catAx>
        <c:axId val="604628824"/>
        <c:scaling>
          <c:orientation val="minMax"/>
        </c:scaling>
        <c:delete val="0"/>
        <c:axPos val="b"/>
        <c:numFmt formatCode="General" sourceLinked="0"/>
        <c:majorTickMark val="out"/>
        <c:minorTickMark val="none"/>
        <c:tickLblPos val="nextTo"/>
        <c:txPr>
          <a:bodyPr/>
          <a:lstStyle/>
          <a:p>
            <a:pPr>
              <a:defRPr>
                <a:latin typeface="Arial" panose="020B0604020202020204" pitchFamily="34" charset="0"/>
                <a:cs typeface="Arial" panose="020B0604020202020204" pitchFamily="34" charset="0"/>
              </a:defRPr>
            </a:pPr>
            <a:endParaRPr lang="en-US"/>
          </a:p>
        </c:txPr>
        <c:crossAx val="814383712"/>
        <c:crosses val="autoZero"/>
        <c:auto val="1"/>
        <c:lblAlgn val="ctr"/>
        <c:lblOffset val="100"/>
        <c:noMultiLvlLbl val="0"/>
      </c:catAx>
      <c:valAx>
        <c:axId val="814383712"/>
        <c:scaling>
          <c:orientation val="minMax"/>
        </c:scaling>
        <c:delete val="0"/>
        <c:axPos val="l"/>
        <c:title>
          <c:tx>
            <c:rich>
              <a:bodyPr rot="-5400000" vert="horz"/>
              <a:lstStyle/>
              <a:p>
                <a:pPr>
                  <a:defRPr/>
                </a:pPr>
                <a:r>
                  <a:rPr lang="en-US" dirty="0">
                    <a:latin typeface="Arial" panose="020B0604020202020204" pitchFamily="34" charset="0"/>
                    <a:cs typeface="Arial" panose="020B0604020202020204" pitchFamily="34" charset="0"/>
                  </a:rPr>
                  <a:t>percentage (%)</a:t>
                </a:r>
              </a:p>
            </c:rich>
          </c:tx>
          <c:layout>
            <c:manualLayout>
              <c:xMode val="edge"/>
              <c:yMode val="edge"/>
              <c:x val="1.1111111111111112E-2"/>
              <c:y val="0.27863626421697285"/>
            </c:manualLayout>
          </c:layout>
          <c:overlay val="0"/>
        </c:title>
        <c:numFmt formatCode="General" sourceLinked="1"/>
        <c:majorTickMark val="out"/>
        <c:minorTickMark val="none"/>
        <c:tickLblPos val="nextTo"/>
        <c:txPr>
          <a:bodyPr/>
          <a:lstStyle/>
          <a:p>
            <a:pPr>
              <a:defRPr>
                <a:solidFill>
                  <a:schemeClr val="tx1"/>
                </a:solidFill>
                <a:latin typeface="Arial" panose="020B0604020202020204" pitchFamily="34" charset="0"/>
                <a:cs typeface="Arial" panose="020B0604020202020204" pitchFamily="34" charset="0"/>
              </a:defRPr>
            </a:pPr>
            <a:endParaRPr lang="en-US"/>
          </a:p>
        </c:txPr>
        <c:crossAx val="604628824"/>
        <c:crosses val="autoZero"/>
        <c:crossBetween val="between"/>
      </c:valAx>
      <c:spPr>
        <a:noFill/>
      </c:spPr>
    </c:plotArea>
    <c:plotVisOnly val="1"/>
    <c:dispBlanksAs val="gap"/>
    <c:showDLblsOverMax val="0"/>
  </c:chart>
  <c:spPr>
    <a:noFill/>
    <a:ln>
      <a:no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7.6809264559406704E-2"/>
          <c:y val="4.7009148108092098E-2"/>
          <c:w val="0.8851967079072639"/>
          <c:h val="0.85165736690892468"/>
        </c:manualLayout>
      </c:layout>
      <c:bar3DChart>
        <c:barDir val="col"/>
        <c:grouping val="clustered"/>
        <c:varyColors val="0"/>
        <c:ser>
          <c:idx val="0"/>
          <c:order val="0"/>
          <c:spPr>
            <a:solidFill>
              <a:srgbClr val="0097D7"/>
            </a:solidFill>
          </c:spPr>
          <c:invertIfNegative val="0"/>
          <c:dLbls>
            <c:spPr>
              <a:noFill/>
              <a:ln>
                <a:noFill/>
              </a:ln>
              <a:effectLst/>
            </c:spPr>
            <c:txPr>
              <a:bodyPr/>
              <a:lstStyle/>
              <a:p>
                <a:pPr>
                  <a:defRPr sz="1200" b="1">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Diagramm!$C$7:$H$7</c:f>
              <c:strCache>
                <c:ptCount val="6"/>
                <c:pt idx="0">
                  <c:v>GR80</c:v>
                </c:pt>
                <c:pt idx="1">
                  <c:v>GR115</c:v>
                </c:pt>
                <c:pt idx="2">
                  <c:v>GR200</c:v>
                </c:pt>
                <c:pt idx="3">
                  <c:v>GR250</c:v>
                </c:pt>
                <c:pt idx="4">
                  <c:v>MDF680</c:v>
                </c:pt>
                <c:pt idx="5">
                  <c:v>PU430</c:v>
                </c:pt>
              </c:strCache>
            </c:strRef>
          </c:cat>
          <c:val>
            <c:numRef>
              <c:f>Diagramm!$C$8:$H$8</c:f>
              <c:numCache>
                <c:formatCode>General</c:formatCode>
                <c:ptCount val="6"/>
                <c:pt idx="1">
                  <c:v>175</c:v>
                </c:pt>
                <c:pt idx="2">
                  <c:v>420</c:v>
                </c:pt>
                <c:pt idx="3">
                  <c:v>560</c:v>
                </c:pt>
                <c:pt idx="4">
                  <c:v>1065</c:v>
                </c:pt>
                <c:pt idx="5">
                  <c:v>1395</c:v>
                </c:pt>
              </c:numCache>
            </c:numRef>
          </c:val>
          <c:extLst>
            <c:ext xmlns:c16="http://schemas.microsoft.com/office/drawing/2014/chart" uri="{C3380CC4-5D6E-409C-BE32-E72D297353CC}">
              <c16:uniqueId val="{00000000-5331-4378-AD6B-1EB42AB1E2B7}"/>
            </c:ext>
          </c:extLst>
        </c:ser>
        <c:ser>
          <c:idx val="1"/>
          <c:order val="1"/>
          <c:spPr>
            <a:solidFill>
              <a:srgbClr val="96C115"/>
            </a:solidFill>
            <a:ln>
              <a:noFill/>
            </a:ln>
          </c:spPr>
          <c:invertIfNegative val="0"/>
          <c:dLbls>
            <c:spPr>
              <a:noFill/>
              <a:ln>
                <a:noFill/>
              </a:ln>
              <a:effectLst/>
            </c:spPr>
            <c:txPr>
              <a:bodyPr/>
              <a:lstStyle/>
              <a:p>
                <a:pPr>
                  <a:defRPr sz="1200" b="1">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Diagramm!$C$7:$H$7</c:f>
              <c:strCache>
                <c:ptCount val="6"/>
                <c:pt idx="0">
                  <c:v>GR80</c:v>
                </c:pt>
                <c:pt idx="1">
                  <c:v>GR115</c:v>
                </c:pt>
                <c:pt idx="2">
                  <c:v>GR200</c:v>
                </c:pt>
                <c:pt idx="3">
                  <c:v>GR250</c:v>
                </c:pt>
                <c:pt idx="4">
                  <c:v>MDF680</c:v>
                </c:pt>
                <c:pt idx="5">
                  <c:v>PU430</c:v>
                </c:pt>
              </c:strCache>
            </c:strRef>
          </c:cat>
          <c:val>
            <c:numRef>
              <c:f>Diagramm!$C$9:$H$9</c:f>
              <c:numCache>
                <c:formatCode>General</c:formatCode>
                <c:ptCount val="6"/>
                <c:pt idx="0">
                  <c:v>370</c:v>
                </c:pt>
                <c:pt idx="1">
                  <c:v>635</c:v>
                </c:pt>
                <c:pt idx="2">
                  <c:v>1470</c:v>
                </c:pt>
                <c:pt idx="3">
                  <c:v>1790</c:v>
                </c:pt>
              </c:numCache>
            </c:numRef>
          </c:val>
          <c:extLst>
            <c:ext xmlns:c16="http://schemas.microsoft.com/office/drawing/2014/chart" uri="{C3380CC4-5D6E-409C-BE32-E72D297353CC}">
              <c16:uniqueId val="{00000001-5331-4378-AD6B-1EB42AB1E2B7}"/>
            </c:ext>
          </c:extLst>
        </c:ser>
        <c:dLbls>
          <c:showLegendKey val="0"/>
          <c:showVal val="0"/>
          <c:showCatName val="0"/>
          <c:showSerName val="0"/>
          <c:showPercent val="0"/>
          <c:showBubbleSize val="0"/>
        </c:dLbls>
        <c:gapWidth val="150"/>
        <c:shape val="cylinder"/>
        <c:axId val="319229160"/>
        <c:axId val="319224064"/>
        <c:axId val="0"/>
      </c:bar3DChart>
      <c:catAx>
        <c:axId val="319229160"/>
        <c:scaling>
          <c:orientation val="minMax"/>
        </c:scaling>
        <c:delete val="0"/>
        <c:axPos val="b"/>
        <c:numFmt formatCode="General" sourceLinked="0"/>
        <c:majorTickMark val="out"/>
        <c:minorTickMark val="none"/>
        <c:tickLblPos val="nextTo"/>
        <c:txPr>
          <a:bodyPr/>
          <a:lstStyle/>
          <a:p>
            <a:pPr>
              <a:defRPr>
                <a:latin typeface="Arial" panose="020B0604020202020204" pitchFamily="34" charset="0"/>
                <a:cs typeface="Arial" panose="020B0604020202020204" pitchFamily="34" charset="0"/>
              </a:defRPr>
            </a:pPr>
            <a:endParaRPr lang="en-US"/>
          </a:p>
        </c:txPr>
        <c:crossAx val="319224064"/>
        <c:crosses val="autoZero"/>
        <c:auto val="1"/>
        <c:lblAlgn val="ctr"/>
        <c:lblOffset val="100"/>
        <c:noMultiLvlLbl val="0"/>
      </c:catAx>
      <c:valAx>
        <c:axId val="319224064"/>
        <c:scaling>
          <c:orientation val="minMax"/>
          <c:max val="2000"/>
        </c:scaling>
        <c:delete val="0"/>
        <c:axPos val="l"/>
        <c:majorGridlines/>
        <c:numFmt formatCode="General" sourceLinked="1"/>
        <c:majorTickMark val="out"/>
        <c:minorTickMark val="none"/>
        <c:tickLblPos val="nextTo"/>
        <c:txPr>
          <a:bodyPr/>
          <a:lstStyle/>
          <a:p>
            <a:pPr>
              <a:defRPr>
                <a:latin typeface="Arial" panose="020B0604020202020204" pitchFamily="34" charset="0"/>
                <a:cs typeface="Arial" panose="020B0604020202020204" pitchFamily="34" charset="0"/>
              </a:defRPr>
            </a:pPr>
            <a:endParaRPr lang="en-US"/>
          </a:p>
        </c:txPr>
        <c:crossAx val="319229160"/>
        <c:crosses val="autoZero"/>
        <c:crossBetween val="between"/>
        <c:majorUnit val="400"/>
      </c:valAx>
    </c:plotArea>
    <c:plotVisOnly val="1"/>
    <c:dispBlanksAs val="gap"/>
    <c:showDLblsOverMax val="0"/>
  </c:chart>
  <c:spPr>
    <a:noFill/>
    <a:ln>
      <a:noFill/>
    </a:ln>
  </c:sp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469BB2-F49D-45C2-90DF-2F45EDAA5C3B}" type="doc">
      <dgm:prSet loTypeId="urn:microsoft.com/office/officeart/2009/layout/CircleArrowProcess" loCatId="cycle" qsTypeId="urn:microsoft.com/office/officeart/2005/8/quickstyle/simple1" qsCatId="simple" csTypeId="urn:microsoft.com/office/officeart/2005/8/colors/accent1_2" csCatId="accent1" phldr="1"/>
      <dgm:spPr/>
      <dgm:t>
        <a:bodyPr/>
        <a:lstStyle/>
        <a:p>
          <a:endParaRPr lang="en-GB"/>
        </a:p>
      </dgm:t>
    </dgm:pt>
    <dgm:pt modelId="{8A3548E3-ADB3-4E03-A677-358FB8FA9511}">
      <dgm:prSet phldrT="[Text]" custT="1"/>
      <dgm:spPr/>
      <dgm:t>
        <a:bodyPr/>
        <a:lstStyle/>
        <a:p>
          <a:r>
            <a:rPr lang="de-DE" sz="900" b="1" dirty="0">
              <a:solidFill>
                <a:srgbClr val="0097D7"/>
              </a:solidFill>
            </a:rPr>
            <a:t>Efficiency</a:t>
          </a:r>
          <a:endParaRPr lang="en-GB" sz="900" b="1" dirty="0">
            <a:solidFill>
              <a:srgbClr val="0097D7"/>
            </a:solidFill>
          </a:endParaRPr>
        </a:p>
      </dgm:t>
    </dgm:pt>
    <dgm:pt modelId="{7211F944-366D-4193-BC1A-4F0DBD7AE54F}" type="parTrans" cxnId="{BE1B1961-25B6-4268-8546-9875A1BB4CB6}">
      <dgm:prSet/>
      <dgm:spPr/>
      <dgm:t>
        <a:bodyPr/>
        <a:lstStyle/>
        <a:p>
          <a:endParaRPr lang="en-GB"/>
        </a:p>
      </dgm:t>
    </dgm:pt>
    <dgm:pt modelId="{CBC13A28-9AF8-4452-BC21-84FE9E573B56}" type="sibTrans" cxnId="{BE1B1961-25B6-4268-8546-9875A1BB4CB6}">
      <dgm:prSet/>
      <dgm:spPr/>
      <dgm:t>
        <a:bodyPr/>
        <a:lstStyle/>
        <a:p>
          <a:endParaRPr lang="en-GB"/>
        </a:p>
      </dgm:t>
    </dgm:pt>
    <dgm:pt modelId="{F9F7A6A2-1C14-494D-B1B0-8EB82B5046A2}">
      <dgm:prSet phldrT="[Text]" custT="1"/>
      <dgm:spPr/>
      <dgm:t>
        <a:bodyPr/>
        <a:lstStyle/>
        <a:p>
          <a:r>
            <a:rPr lang="de-DE" sz="900" b="1" dirty="0" err="1">
              <a:solidFill>
                <a:srgbClr val="0097D7"/>
              </a:solidFill>
            </a:rPr>
            <a:t>Sustainability</a:t>
          </a:r>
          <a:endParaRPr lang="en-GB" sz="900" b="1" dirty="0">
            <a:solidFill>
              <a:srgbClr val="0097D7"/>
            </a:solidFill>
          </a:endParaRPr>
        </a:p>
      </dgm:t>
    </dgm:pt>
    <dgm:pt modelId="{1964B0DB-83B8-412C-BA46-7DDAA3A44383}" type="parTrans" cxnId="{E5E25401-4CA4-43CF-9225-C0C5F5EC7AE1}">
      <dgm:prSet/>
      <dgm:spPr/>
      <dgm:t>
        <a:bodyPr/>
        <a:lstStyle/>
        <a:p>
          <a:endParaRPr lang="en-GB"/>
        </a:p>
      </dgm:t>
    </dgm:pt>
    <dgm:pt modelId="{9B57213E-07AD-4F63-B4B1-AF7D0BD42038}" type="sibTrans" cxnId="{E5E25401-4CA4-43CF-9225-C0C5F5EC7AE1}">
      <dgm:prSet/>
      <dgm:spPr/>
      <dgm:t>
        <a:bodyPr/>
        <a:lstStyle/>
        <a:p>
          <a:endParaRPr lang="en-GB"/>
        </a:p>
      </dgm:t>
    </dgm:pt>
    <dgm:pt modelId="{CE7F1BB0-39DE-46FC-81F3-CA90E6969013}">
      <dgm:prSet phldrT="[Text]" custT="1"/>
      <dgm:spPr/>
      <dgm:t>
        <a:bodyPr/>
        <a:lstStyle/>
        <a:p>
          <a:r>
            <a:rPr lang="de-DE" sz="900" b="1" dirty="0" err="1">
              <a:solidFill>
                <a:srgbClr val="0097D7"/>
              </a:solidFill>
            </a:rPr>
            <a:t>Durability</a:t>
          </a:r>
          <a:endParaRPr lang="en-GB" sz="900" b="1" dirty="0">
            <a:solidFill>
              <a:srgbClr val="0097D7"/>
            </a:solidFill>
          </a:endParaRPr>
        </a:p>
      </dgm:t>
    </dgm:pt>
    <dgm:pt modelId="{50F92385-DC08-4377-9ACE-4F2698583517}" type="parTrans" cxnId="{21EE7D74-6143-4967-86D0-C68008CC8EA4}">
      <dgm:prSet/>
      <dgm:spPr/>
      <dgm:t>
        <a:bodyPr/>
        <a:lstStyle/>
        <a:p>
          <a:endParaRPr lang="en-GB"/>
        </a:p>
      </dgm:t>
    </dgm:pt>
    <dgm:pt modelId="{BDD8F512-2B97-4B02-93C1-961E16590ABA}" type="sibTrans" cxnId="{21EE7D74-6143-4967-86D0-C68008CC8EA4}">
      <dgm:prSet/>
      <dgm:spPr/>
      <dgm:t>
        <a:bodyPr/>
        <a:lstStyle/>
        <a:p>
          <a:endParaRPr lang="en-GB"/>
        </a:p>
      </dgm:t>
    </dgm:pt>
    <dgm:pt modelId="{E3EB373C-69AA-4B22-A0AB-7D95E19B005F}">
      <dgm:prSet phldrT="[Text]" custT="1"/>
      <dgm:spPr/>
      <dgm:t>
        <a:bodyPr/>
        <a:lstStyle/>
        <a:p>
          <a:r>
            <a:rPr lang="de-DE" sz="900" b="1" dirty="0" err="1">
              <a:solidFill>
                <a:srgbClr val="0097D7"/>
              </a:solidFill>
            </a:rPr>
            <a:t>Profitability</a:t>
          </a:r>
          <a:r>
            <a:rPr lang="de-DE" sz="900" b="1" dirty="0">
              <a:solidFill>
                <a:srgbClr val="0097D7"/>
              </a:solidFill>
            </a:rPr>
            <a:t> – total </a:t>
          </a:r>
          <a:r>
            <a:rPr lang="de-DE" sz="900" b="1" dirty="0" err="1">
              <a:solidFill>
                <a:srgbClr val="0097D7"/>
              </a:solidFill>
            </a:rPr>
            <a:t>cost</a:t>
          </a:r>
          <a:r>
            <a:rPr lang="de-DE" sz="900" b="1" dirty="0">
              <a:solidFill>
                <a:srgbClr val="0097D7"/>
              </a:solidFill>
            </a:rPr>
            <a:t> </a:t>
          </a:r>
          <a:r>
            <a:rPr lang="de-DE" sz="900" b="1" dirty="0" err="1">
              <a:solidFill>
                <a:srgbClr val="0097D7"/>
              </a:solidFill>
            </a:rPr>
            <a:t>of</a:t>
          </a:r>
          <a:r>
            <a:rPr lang="de-DE" sz="900" b="1" dirty="0">
              <a:solidFill>
                <a:srgbClr val="0097D7"/>
              </a:solidFill>
            </a:rPr>
            <a:t> </a:t>
          </a:r>
          <a:r>
            <a:rPr lang="de-DE" sz="900" b="1" dirty="0" err="1">
              <a:solidFill>
                <a:srgbClr val="0097D7"/>
              </a:solidFill>
            </a:rPr>
            <a:t>ownership</a:t>
          </a:r>
          <a:endParaRPr lang="en-GB" sz="900" b="1" dirty="0">
            <a:solidFill>
              <a:srgbClr val="0097D7"/>
            </a:solidFill>
          </a:endParaRPr>
        </a:p>
      </dgm:t>
    </dgm:pt>
    <dgm:pt modelId="{7314E3F2-A0EA-498C-A55F-62C02CF06E6B}" type="parTrans" cxnId="{E1C3924C-5E13-407B-A288-F7AC196AF63B}">
      <dgm:prSet/>
      <dgm:spPr/>
      <dgm:t>
        <a:bodyPr/>
        <a:lstStyle/>
        <a:p>
          <a:endParaRPr lang="en-GB"/>
        </a:p>
      </dgm:t>
    </dgm:pt>
    <dgm:pt modelId="{7A782E95-EB56-4022-A8BB-EFB8E8659E5F}" type="sibTrans" cxnId="{E1C3924C-5E13-407B-A288-F7AC196AF63B}">
      <dgm:prSet/>
      <dgm:spPr/>
      <dgm:t>
        <a:bodyPr/>
        <a:lstStyle/>
        <a:p>
          <a:endParaRPr lang="en-GB"/>
        </a:p>
      </dgm:t>
    </dgm:pt>
    <dgm:pt modelId="{7CF19D69-DBC0-40C5-9EB2-CA53144BC640}">
      <dgm:prSet phldrT="[Text]" custT="1"/>
      <dgm:spPr/>
      <dgm:t>
        <a:bodyPr/>
        <a:lstStyle/>
        <a:p>
          <a:r>
            <a:rPr lang="de-DE" sz="900" b="1" dirty="0" err="1">
              <a:solidFill>
                <a:srgbClr val="0097D7"/>
              </a:solidFill>
            </a:rPr>
            <a:t>Safety</a:t>
          </a:r>
          <a:r>
            <a:rPr lang="de-DE" sz="900" b="1" dirty="0">
              <a:solidFill>
                <a:srgbClr val="0097D7"/>
              </a:solidFill>
            </a:rPr>
            <a:t> </a:t>
          </a:r>
          <a:r>
            <a:rPr lang="de-DE" sz="900" b="1" dirty="0" err="1">
              <a:solidFill>
                <a:srgbClr val="0097D7"/>
              </a:solidFill>
            </a:rPr>
            <a:t>and</a:t>
          </a:r>
          <a:r>
            <a:rPr lang="de-DE" sz="900" b="1" dirty="0">
              <a:solidFill>
                <a:srgbClr val="0097D7"/>
              </a:solidFill>
            </a:rPr>
            <a:t> Security</a:t>
          </a:r>
          <a:endParaRPr lang="en-GB" sz="900" b="1" dirty="0">
            <a:solidFill>
              <a:srgbClr val="0097D7"/>
            </a:solidFill>
          </a:endParaRPr>
        </a:p>
      </dgm:t>
    </dgm:pt>
    <dgm:pt modelId="{DF96EE2F-258B-40BD-80C2-B3B08DC70DC0}" type="parTrans" cxnId="{2CBE3CAD-3F9A-4C82-BE57-17B5AFA0154C}">
      <dgm:prSet/>
      <dgm:spPr/>
      <dgm:t>
        <a:bodyPr/>
        <a:lstStyle/>
        <a:p>
          <a:endParaRPr lang="en-GB"/>
        </a:p>
      </dgm:t>
    </dgm:pt>
    <dgm:pt modelId="{2A0BDA0A-2EB1-45FF-B988-369C5E0EAA80}" type="sibTrans" cxnId="{2CBE3CAD-3F9A-4C82-BE57-17B5AFA0154C}">
      <dgm:prSet/>
      <dgm:spPr/>
      <dgm:t>
        <a:bodyPr/>
        <a:lstStyle/>
        <a:p>
          <a:endParaRPr lang="en-GB"/>
        </a:p>
      </dgm:t>
    </dgm:pt>
    <dgm:pt modelId="{05053213-AE38-4FF6-B9C0-31861845AF95}" type="pres">
      <dgm:prSet presAssocID="{31469BB2-F49D-45C2-90DF-2F45EDAA5C3B}" presName="Name0" presStyleCnt="0">
        <dgm:presLayoutVars>
          <dgm:chMax val="7"/>
          <dgm:chPref val="7"/>
          <dgm:dir/>
          <dgm:animLvl val="lvl"/>
        </dgm:presLayoutVars>
      </dgm:prSet>
      <dgm:spPr/>
    </dgm:pt>
    <dgm:pt modelId="{20400355-986B-4864-8134-87A7D45367C2}" type="pres">
      <dgm:prSet presAssocID="{8A3548E3-ADB3-4E03-A677-358FB8FA9511}" presName="Accent1" presStyleCnt="0"/>
      <dgm:spPr/>
    </dgm:pt>
    <dgm:pt modelId="{BC4F4F8E-1CCD-47B0-BEE4-11E7D6E9B829}" type="pres">
      <dgm:prSet presAssocID="{8A3548E3-ADB3-4E03-A677-358FB8FA9511}" presName="Accent" presStyleLbl="node1" presStyleIdx="0" presStyleCnt="5" custScaleX="119144" custScaleY="119144"/>
      <dgm:spPr>
        <a:solidFill>
          <a:srgbClr val="96C115"/>
        </a:solidFill>
      </dgm:spPr>
    </dgm:pt>
    <dgm:pt modelId="{7A994E08-E28E-40E8-9ECF-44E2783B2272}" type="pres">
      <dgm:prSet presAssocID="{8A3548E3-ADB3-4E03-A677-358FB8FA9511}" presName="Parent1" presStyleLbl="revTx" presStyleIdx="0" presStyleCnt="5" custScaleX="119144" custScaleY="119144" custLinFactNeighborY="-35211">
        <dgm:presLayoutVars>
          <dgm:chMax val="1"/>
          <dgm:chPref val="1"/>
          <dgm:bulletEnabled val="1"/>
        </dgm:presLayoutVars>
      </dgm:prSet>
      <dgm:spPr/>
    </dgm:pt>
    <dgm:pt modelId="{0E0B1033-9F54-4A6F-92DC-5F2A6793332B}" type="pres">
      <dgm:prSet presAssocID="{F9F7A6A2-1C14-494D-B1B0-8EB82B5046A2}" presName="Accent2" presStyleCnt="0"/>
      <dgm:spPr/>
    </dgm:pt>
    <dgm:pt modelId="{4CC92120-BC84-4AD0-B173-BAA1B304FEAB}" type="pres">
      <dgm:prSet presAssocID="{F9F7A6A2-1C14-494D-B1B0-8EB82B5046A2}" presName="Accent" presStyleLbl="node1" presStyleIdx="1" presStyleCnt="5" custScaleX="119144" custScaleY="119144"/>
      <dgm:spPr>
        <a:solidFill>
          <a:srgbClr val="96C115"/>
        </a:solidFill>
      </dgm:spPr>
    </dgm:pt>
    <dgm:pt modelId="{9165F268-3C18-491F-9638-E92855DE530C}" type="pres">
      <dgm:prSet presAssocID="{F9F7A6A2-1C14-494D-B1B0-8EB82B5046A2}" presName="Parent2" presStyleLbl="revTx" presStyleIdx="1" presStyleCnt="5" custScaleX="119144" custScaleY="119144" custLinFactNeighborX="-6285" custLinFactNeighborY="-10060">
        <dgm:presLayoutVars>
          <dgm:chMax val="1"/>
          <dgm:chPref val="1"/>
          <dgm:bulletEnabled val="1"/>
        </dgm:presLayoutVars>
      </dgm:prSet>
      <dgm:spPr/>
    </dgm:pt>
    <dgm:pt modelId="{AF71754A-C8DD-42F0-98CD-42BE8ED9E361}" type="pres">
      <dgm:prSet presAssocID="{CE7F1BB0-39DE-46FC-81F3-CA90E6969013}" presName="Accent3" presStyleCnt="0"/>
      <dgm:spPr/>
    </dgm:pt>
    <dgm:pt modelId="{DAB31070-DB2E-4689-943E-85A40D2EF7F2}" type="pres">
      <dgm:prSet presAssocID="{CE7F1BB0-39DE-46FC-81F3-CA90E6969013}" presName="Accent" presStyleLbl="node1" presStyleIdx="2" presStyleCnt="5" custScaleX="119144" custScaleY="119144"/>
      <dgm:spPr>
        <a:solidFill>
          <a:srgbClr val="96C115"/>
        </a:solidFill>
      </dgm:spPr>
    </dgm:pt>
    <dgm:pt modelId="{84D1F149-9187-4171-A0CC-D243AEA080FD}" type="pres">
      <dgm:prSet presAssocID="{CE7F1BB0-39DE-46FC-81F3-CA90E6969013}" presName="Parent3" presStyleLbl="revTx" presStyleIdx="2" presStyleCnt="5" custLinFactNeighborX="6285" custLinFactNeighborY="-10060">
        <dgm:presLayoutVars>
          <dgm:chMax val="1"/>
          <dgm:chPref val="1"/>
          <dgm:bulletEnabled val="1"/>
        </dgm:presLayoutVars>
      </dgm:prSet>
      <dgm:spPr/>
    </dgm:pt>
    <dgm:pt modelId="{FBAD2EC9-F4C8-4407-B18B-09E341F91586}" type="pres">
      <dgm:prSet presAssocID="{7CF19D69-DBC0-40C5-9EB2-CA53144BC640}" presName="Accent4" presStyleCnt="0"/>
      <dgm:spPr/>
    </dgm:pt>
    <dgm:pt modelId="{7420A214-CF44-4AE8-9E8B-F58893557F87}" type="pres">
      <dgm:prSet presAssocID="{7CF19D69-DBC0-40C5-9EB2-CA53144BC640}" presName="Accent" presStyleLbl="node1" presStyleIdx="3" presStyleCnt="5"/>
      <dgm:spPr>
        <a:solidFill>
          <a:srgbClr val="96C115"/>
        </a:solidFill>
      </dgm:spPr>
    </dgm:pt>
    <dgm:pt modelId="{641FA441-1AA2-464E-9436-26008EC9625F}" type="pres">
      <dgm:prSet presAssocID="{7CF19D69-DBC0-40C5-9EB2-CA53144BC640}" presName="Parent4" presStyleLbl="revTx" presStyleIdx="3" presStyleCnt="5" custLinFactNeighborX="-2514" custLinFactNeighborY="-7545">
        <dgm:presLayoutVars>
          <dgm:chMax val="1"/>
          <dgm:chPref val="1"/>
          <dgm:bulletEnabled val="1"/>
        </dgm:presLayoutVars>
      </dgm:prSet>
      <dgm:spPr/>
    </dgm:pt>
    <dgm:pt modelId="{8080BCC3-05D6-40FA-A781-4464FE415B01}" type="pres">
      <dgm:prSet presAssocID="{E3EB373C-69AA-4B22-A0AB-7D95E19B005F}" presName="Accent5" presStyleCnt="0"/>
      <dgm:spPr/>
    </dgm:pt>
    <dgm:pt modelId="{4C8ACD3A-430B-435A-AE69-A94EF03827E4}" type="pres">
      <dgm:prSet presAssocID="{E3EB373C-69AA-4B22-A0AB-7D95E19B005F}" presName="Accent" presStyleLbl="node1" presStyleIdx="4" presStyleCnt="5" custScaleX="119144" custScaleY="119144"/>
      <dgm:spPr>
        <a:solidFill>
          <a:srgbClr val="96C115"/>
        </a:solidFill>
      </dgm:spPr>
    </dgm:pt>
    <dgm:pt modelId="{8B4E07E6-F43B-4F49-BDCF-9A9A3E702280}" type="pres">
      <dgm:prSet presAssocID="{E3EB373C-69AA-4B22-A0AB-7D95E19B005F}" presName="Parent5" presStyleLbl="revTx" presStyleIdx="4" presStyleCnt="5" custScaleX="119144" custScaleY="119144" custLinFactNeighborX="5028" custLinFactNeighborY="12575">
        <dgm:presLayoutVars>
          <dgm:chMax val="1"/>
          <dgm:chPref val="1"/>
          <dgm:bulletEnabled val="1"/>
        </dgm:presLayoutVars>
      </dgm:prSet>
      <dgm:spPr/>
    </dgm:pt>
  </dgm:ptLst>
  <dgm:cxnLst>
    <dgm:cxn modelId="{B7FA2701-64E9-40B3-9D34-D1C1CF00C92D}" type="presOf" srcId="{7CF19D69-DBC0-40C5-9EB2-CA53144BC640}" destId="{641FA441-1AA2-464E-9436-26008EC9625F}" srcOrd="0" destOrd="0" presId="urn:microsoft.com/office/officeart/2009/layout/CircleArrowProcess"/>
    <dgm:cxn modelId="{E5E25401-4CA4-43CF-9225-C0C5F5EC7AE1}" srcId="{31469BB2-F49D-45C2-90DF-2F45EDAA5C3B}" destId="{F9F7A6A2-1C14-494D-B1B0-8EB82B5046A2}" srcOrd="1" destOrd="0" parTransId="{1964B0DB-83B8-412C-BA46-7DDAA3A44383}" sibTransId="{9B57213E-07AD-4F63-B4B1-AF7D0BD42038}"/>
    <dgm:cxn modelId="{DECE0B08-4897-4764-944D-97FBC4FB2053}" type="presOf" srcId="{F9F7A6A2-1C14-494D-B1B0-8EB82B5046A2}" destId="{9165F268-3C18-491F-9638-E92855DE530C}" srcOrd="0" destOrd="0" presId="urn:microsoft.com/office/officeart/2009/layout/CircleArrowProcess"/>
    <dgm:cxn modelId="{3010B60E-E9D8-478E-A0AC-F6CDFE8227DE}" type="presOf" srcId="{8A3548E3-ADB3-4E03-A677-358FB8FA9511}" destId="{7A994E08-E28E-40E8-9ECF-44E2783B2272}" srcOrd="0" destOrd="0" presId="urn:microsoft.com/office/officeart/2009/layout/CircleArrowProcess"/>
    <dgm:cxn modelId="{BE1B1961-25B6-4268-8546-9875A1BB4CB6}" srcId="{31469BB2-F49D-45C2-90DF-2F45EDAA5C3B}" destId="{8A3548E3-ADB3-4E03-A677-358FB8FA9511}" srcOrd="0" destOrd="0" parTransId="{7211F944-366D-4193-BC1A-4F0DBD7AE54F}" sibTransId="{CBC13A28-9AF8-4452-BC21-84FE9E573B56}"/>
    <dgm:cxn modelId="{13D27E6B-1FE6-4437-A05A-D2C771CD71C1}" type="presOf" srcId="{E3EB373C-69AA-4B22-A0AB-7D95E19B005F}" destId="{8B4E07E6-F43B-4F49-BDCF-9A9A3E702280}" srcOrd="0" destOrd="0" presId="urn:microsoft.com/office/officeart/2009/layout/CircleArrowProcess"/>
    <dgm:cxn modelId="{E1C3924C-5E13-407B-A288-F7AC196AF63B}" srcId="{31469BB2-F49D-45C2-90DF-2F45EDAA5C3B}" destId="{E3EB373C-69AA-4B22-A0AB-7D95E19B005F}" srcOrd="4" destOrd="0" parTransId="{7314E3F2-A0EA-498C-A55F-62C02CF06E6B}" sibTransId="{7A782E95-EB56-4022-A8BB-EFB8E8659E5F}"/>
    <dgm:cxn modelId="{21EE7D74-6143-4967-86D0-C68008CC8EA4}" srcId="{31469BB2-F49D-45C2-90DF-2F45EDAA5C3B}" destId="{CE7F1BB0-39DE-46FC-81F3-CA90E6969013}" srcOrd="2" destOrd="0" parTransId="{50F92385-DC08-4377-9ACE-4F2698583517}" sibTransId="{BDD8F512-2B97-4B02-93C1-961E16590ABA}"/>
    <dgm:cxn modelId="{7506048B-0E19-419A-B0CB-EAD9132024F7}" type="presOf" srcId="{CE7F1BB0-39DE-46FC-81F3-CA90E6969013}" destId="{84D1F149-9187-4171-A0CC-D243AEA080FD}" srcOrd="0" destOrd="0" presId="urn:microsoft.com/office/officeart/2009/layout/CircleArrowProcess"/>
    <dgm:cxn modelId="{2CBE3CAD-3F9A-4C82-BE57-17B5AFA0154C}" srcId="{31469BB2-F49D-45C2-90DF-2F45EDAA5C3B}" destId="{7CF19D69-DBC0-40C5-9EB2-CA53144BC640}" srcOrd="3" destOrd="0" parTransId="{DF96EE2F-258B-40BD-80C2-B3B08DC70DC0}" sibTransId="{2A0BDA0A-2EB1-45FF-B988-369C5E0EAA80}"/>
    <dgm:cxn modelId="{92C887C4-C747-4191-BBC1-A32D4CDBC5B4}" type="presOf" srcId="{31469BB2-F49D-45C2-90DF-2F45EDAA5C3B}" destId="{05053213-AE38-4FF6-B9C0-31861845AF95}" srcOrd="0" destOrd="0" presId="urn:microsoft.com/office/officeart/2009/layout/CircleArrowProcess"/>
    <dgm:cxn modelId="{42F8FBD8-002D-4357-B400-FA9F7B8391B3}" type="presParOf" srcId="{05053213-AE38-4FF6-B9C0-31861845AF95}" destId="{20400355-986B-4864-8134-87A7D45367C2}" srcOrd="0" destOrd="0" presId="urn:microsoft.com/office/officeart/2009/layout/CircleArrowProcess"/>
    <dgm:cxn modelId="{E112045C-D5DA-429A-8439-0C581DC9203A}" type="presParOf" srcId="{20400355-986B-4864-8134-87A7D45367C2}" destId="{BC4F4F8E-1CCD-47B0-BEE4-11E7D6E9B829}" srcOrd="0" destOrd="0" presId="urn:microsoft.com/office/officeart/2009/layout/CircleArrowProcess"/>
    <dgm:cxn modelId="{0F16606A-4883-4BDE-A452-39A1C5FBF586}" type="presParOf" srcId="{05053213-AE38-4FF6-B9C0-31861845AF95}" destId="{7A994E08-E28E-40E8-9ECF-44E2783B2272}" srcOrd="1" destOrd="0" presId="urn:microsoft.com/office/officeart/2009/layout/CircleArrowProcess"/>
    <dgm:cxn modelId="{40510229-D5D9-4BAC-8057-E9970B2CFE9D}" type="presParOf" srcId="{05053213-AE38-4FF6-B9C0-31861845AF95}" destId="{0E0B1033-9F54-4A6F-92DC-5F2A6793332B}" srcOrd="2" destOrd="0" presId="urn:microsoft.com/office/officeart/2009/layout/CircleArrowProcess"/>
    <dgm:cxn modelId="{9D8EAE64-AB68-4240-B7EA-8A0A6E4F3728}" type="presParOf" srcId="{0E0B1033-9F54-4A6F-92DC-5F2A6793332B}" destId="{4CC92120-BC84-4AD0-B173-BAA1B304FEAB}" srcOrd="0" destOrd="0" presId="urn:microsoft.com/office/officeart/2009/layout/CircleArrowProcess"/>
    <dgm:cxn modelId="{A95DEF8F-B548-411B-BA47-3107356B90AF}" type="presParOf" srcId="{05053213-AE38-4FF6-B9C0-31861845AF95}" destId="{9165F268-3C18-491F-9638-E92855DE530C}" srcOrd="3" destOrd="0" presId="urn:microsoft.com/office/officeart/2009/layout/CircleArrowProcess"/>
    <dgm:cxn modelId="{D4F0A1C5-125A-47DE-89D8-61C3AAA18370}" type="presParOf" srcId="{05053213-AE38-4FF6-B9C0-31861845AF95}" destId="{AF71754A-C8DD-42F0-98CD-42BE8ED9E361}" srcOrd="4" destOrd="0" presId="urn:microsoft.com/office/officeart/2009/layout/CircleArrowProcess"/>
    <dgm:cxn modelId="{1849A6EF-8460-4264-BD78-C68C93DD594C}" type="presParOf" srcId="{AF71754A-C8DD-42F0-98CD-42BE8ED9E361}" destId="{DAB31070-DB2E-4689-943E-85A40D2EF7F2}" srcOrd="0" destOrd="0" presId="urn:microsoft.com/office/officeart/2009/layout/CircleArrowProcess"/>
    <dgm:cxn modelId="{F40066CA-26CD-4186-BA38-47BD422D2B9B}" type="presParOf" srcId="{05053213-AE38-4FF6-B9C0-31861845AF95}" destId="{84D1F149-9187-4171-A0CC-D243AEA080FD}" srcOrd="5" destOrd="0" presId="urn:microsoft.com/office/officeart/2009/layout/CircleArrowProcess"/>
    <dgm:cxn modelId="{5FF51909-567C-405F-9883-36C056CD4FD7}" type="presParOf" srcId="{05053213-AE38-4FF6-B9C0-31861845AF95}" destId="{FBAD2EC9-F4C8-4407-B18B-09E341F91586}" srcOrd="6" destOrd="0" presId="urn:microsoft.com/office/officeart/2009/layout/CircleArrowProcess"/>
    <dgm:cxn modelId="{BFE7315B-4D8E-4DF3-9DFB-8D2CC8EEAA71}" type="presParOf" srcId="{FBAD2EC9-F4C8-4407-B18B-09E341F91586}" destId="{7420A214-CF44-4AE8-9E8B-F58893557F87}" srcOrd="0" destOrd="0" presId="urn:microsoft.com/office/officeart/2009/layout/CircleArrowProcess"/>
    <dgm:cxn modelId="{692FBD15-4A90-4334-8EF4-E9E0D7F4E753}" type="presParOf" srcId="{05053213-AE38-4FF6-B9C0-31861845AF95}" destId="{641FA441-1AA2-464E-9436-26008EC9625F}" srcOrd="7" destOrd="0" presId="urn:microsoft.com/office/officeart/2009/layout/CircleArrowProcess"/>
    <dgm:cxn modelId="{3F0E2E3D-C353-4919-91BF-8AB3933474C3}" type="presParOf" srcId="{05053213-AE38-4FF6-B9C0-31861845AF95}" destId="{8080BCC3-05D6-40FA-A781-4464FE415B01}" srcOrd="8" destOrd="0" presId="urn:microsoft.com/office/officeart/2009/layout/CircleArrowProcess"/>
    <dgm:cxn modelId="{C3B8997E-5C7A-42B5-85CA-B45ACF5F8B4D}" type="presParOf" srcId="{8080BCC3-05D6-40FA-A781-4464FE415B01}" destId="{4C8ACD3A-430B-435A-AE69-A94EF03827E4}" srcOrd="0" destOrd="0" presId="urn:microsoft.com/office/officeart/2009/layout/CircleArrowProcess"/>
    <dgm:cxn modelId="{C0867B85-5E07-4400-96DB-4ACB149BD001}" type="presParOf" srcId="{05053213-AE38-4FF6-B9C0-31861845AF95}" destId="{8B4E07E6-F43B-4F49-BDCF-9A9A3E702280}" srcOrd="9"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4F4F8E-1CCD-47B0-BEE4-11E7D6E9B829}">
      <dsp:nvSpPr>
        <dsp:cNvPr id="0" name=""/>
        <dsp:cNvSpPr/>
      </dsp:nvSpPr>
      <dsp:spPr>
        <a:xfrm>
          <a:off x="960638" y="-128898"/>
          <a:ext cx="1725474" cy="1725560"/>
        </a:xfrm>
        <a:prstGeom prst="circularArrow">
          <a:avLst>
            <a:gd name="adj1" fmla="val 10980"/>
            <a:gd name="adj2" fmla="val 1142322"/>
            <a:gd name="adj3" fmla="val 4500000"/>
            <a:gd name="adj4" fmla="val 10800000"/>
            <a:gd name="adj5" fmla="val 12500"/>
          </a:avLst>
        </a:prstGeom>
        <a:solidFill>
          <a:srgbClr val="96C11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994E08-E28E-40E8-9ECF-44E2783B2272}">
      <dsp:nvSpPr>
        <dsp:cNvPr id="0" name=""/>
        <dsp:cNvSpPr/>
      </dsp:nvSpPr>
      <dsp:spPr>
        <a:xfrm>
          <a:off x="1341647" y="353376"/>
          <a:ext cx="962912" cy="481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de-DE" sz="900" b="1" kern="1200" dirty="0">
              <a:solidFill>
                <a:srgbClr val="0097D7"/>
              </a:solidFill>
            </a:rPr>
            <a:t>Efficiency</a:t>
          </a:r>
          <a:endParaRPr lang="en-GB" sz="900" b="1" kern="1200" dirty="0">
            <a:solidFill>
              <a:srgbClr val="0097D7"/>
            </a:solidFill>
          </a:endParaRPr>
        </a:p>
      </dsp:txBody>
      <dsp:txXfrm>
        <a:off x="1341647" y="353376"/>
        <a:ext cx="962912" cy="481240"/>
      </dsp:txXfrm>
    </dsp:sp>
    <dsp:sp modelId="{4CC92120-BC84-4AD0-B173-BAA1B304FEAB}">
      <dsp:nvSpPr>
        <dsp:cNvPr id="0" name=""/>
        <dsp:cNvSpPr/>
      </dsp:nvSpPr>
      <dsp:spPr>
        <a:xfrm>
          <a:off x="558307" y="703242"/>
          <a:ext cx="1725474" cy="1725560"/>
        </a:xfrm>
        <a:prstGeom prst="leftCircularArrow">
          <a:avLst>
            <a:gd name="adj1" fmla="val 10980"/>
            <a:gd name="adj2" fmla="val 1142322"/>
            <a:gd name="adj3" fmla="val 6300000"/>
            <a:gd name="adj4" fmla="val 18900000"/>
            <a:gd name="adj5" fmla="val 12500"/>
          </a:avLst>
        </a:prstGeom>
        <a:solidFill>
          <a:srgbClr val="96C11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165F268-3C18-491F-9638-E92855DE530C}">
      <dsp:nvSpPr>
        <dsp:cNvPr id="0" name=""/>
        <dsp:cNvSpPr/>
      </dsp:nvSpPr>
      <dsp:spPr>
        <a:xfrm>
          <a:off x="886892" y="1288975"/>
          <a:ext cx="962912" cy="481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de-DE" sz="900" b="1" kern="1200" dirty="0" err="1">
              <a:solidFill>
                <a:srgbClr val="0097D7"/>
              </a:solidFill>
            </a:rPr>
            <a:t>Sustainability</a:t>
          </a:r>
          <a:endParaRPr lang="en-GB" sz="900" b="1" kern="1200" dirty="0">
            <a:solidFill>
              <a:srgbClr val="0097D7"/>
            </a:solidFill>
          </a:endParaRPr>
        </a:p>
      </dsp:txBody>
      <dsp:txXfrm>
        <a:off x="886892" y="1288975"/>
        <a:ext cx="962912" cy="481240"/>
      </dsp:txXfrm>
    </dsp:sp>
    <dsp:sp modelId="{DAB31070-DB2E-4689-943E-85A40D2EF7F2}">
      <dsp:nvSpPr>
        <dsp:cNvPr id="0" name=""/>
        <dsp:cNvSpPr/>
      </dsp:nvSpPr>
      <dsp:spPr>
        <a:xfrm>
          <a:off x="960638" y="1539122"/>
          <a:ext cx="1725474" cy="1725560"/>
        </a:xfrm>
        <a:prstGeom prst="circularArrow">
          <a:avLst>
            <a:gd name="adj1" fmla="val 10980"/>
            <a:gd name="adj2" fmla="val 1142322"/>
            <a:gd name="adj3" fmla="val 4500000"/>
            <a:gd name="adj4" fmla="val 13500000"/>
            <a:gd name="adj5" fmla="val 12500"/>
          </a:avLst>
        </a:prstGeom>
        <a:solidFill>
          <a:srgbClr val="96C11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D1F149-9187-4171-A0CC-D243AEA080FD}">
      <dsp:nvSpPr>
        <dsp:cNvPr id="0" name=""/>
        <dsp:cNvSpPr/>
      </dsp:nvSpPr>
      <dsp:spPr>
        <a:xfrm>
          <a:off x="1469802" y="2161181"/>
          <a:ext cx="808191" cy="403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de-DE" sz="900" b="1" kern="1200" dirty="0" err="1">
              <a:solidFill>
                <a:srgbClr val="0097D7"/>
              </a:solidFill>
            </a:rPr>
            <a:t>Durability</a:t>
          </a:r>
          <a:endParaRPr lang="en-GB" sz="900" b="1" kern="1200" dirty="0">
            <a:solidFill>
              <a:srgbClr val="0097D7"/>
            </a:solidFill>
          </a:endParaRPr>
        </a:p>
      </dsp:txBody>
      <dsp:txXfrm>
        <a:off x="1469802" y="2161181"/>
        <a:ext cx="808191" cy="403915"/>
      </dsp:txXfrm>
    </dsp:sp>
    <dsp:sp modelId="{7420A214-CF44-4AE8-9E8B-F58893557F87}">
      <dsp:nvSpPr>
        <dsp:cNvPr id="0" name=""/>
        <dsp:cNvSpPr/>
      </dsp:nvSpPr>
      <dsp:spPr>
        <a:xfrm>
          <a:off x="696932" y="2511296"/>
          <a:ext cx="1448225" cy="1448298"/>
        </a:xfrm>
        <a:prstGeom prst="leftCircularArrow">
          <a:avLst>
            <a:gd name="adj1" fmla="val 10980"/>
            <a:gd name="adj2" fmla="val 1142322"/>
            <a:gd name="adj3" fmla="val 6300000"/>
            <a:gd name="adj4" fmla="val 18900000"/>
            <a:gd name="adj5" fmla="val 12500"/>
          </a:avLst>
        </a:prstGeom>
        <a:solidFill>
          <a:srgbClr val="96C11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1FA441-1AA2-464E-9436-26008EC9625F}">
      <dsp:nvSpPr>
        <dsp:cNvPr id="0" name=""/>
        <dsp:cNvSpPr/>
      </dsp:nvSpPr>
      <dsp:spPr>
        <a:xfrm>
          <a:off x="994729" y="3005350"/>
          <a:ext cx="808191" cy="403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de-DE" sz="900" b="1" kern="1200" dirty="0" err="1">
              <a:solidFill>
                <a:srgbClr val="0097D7"/>
              </a:solidFill>
            </a:rPr>
            <a:t>Safety</a:t>
          </a:r>
          <a:r>
            <a:rPr lang="de-DE" sz="900" b="1" kern="1200" dirty="0">
              <a:solidFill>
                <a:srgbClr val="0097D7"/>
              </a:solidFill>
            </a:rPr>
            <a:t> </a:t>
          </a:r>
          <a:r>
            <a:rPr lang="de-DE" sz="900" b="1" kern="1200" dirty="0" err="1">
              <a:solidFill>
                <a:srgbClr val="0097D7"/>
              </a:solidFill>
            </a:rPr>
            <a:t>and</a:t>
          </a:r>
          <a:r>
            <a:rPr lang="de-DE" sz="900" b="1" kern="1200" dirty="0">
              <a:solidFill>
                <a:srgbClr val="0097D7"/>
              </a:solidFill>
            </a:rPr>
            <a:t> Security</a:t>
          </a:r>
          <a:endParaRPr lang="en-GB" sz="900" b="1" kern="1200" dirty="0">
            <a:solidFill>
              <a:srgbClr val="0097D7"/>
            </a:solidFill>
          </a:endParaRPr>
        </a:p>
      </dsp:txBody>
      <dsp:txXfrm>
        <a:off x="994729" y="3005350"/>
        <a:ext cx="808191" cy="403915"/>
      </dsp:txXfrm>
    </dsp:sp>
    <dsp:sp modelId="{4C8ACD3A-430B-435A-AE69-A94EF03827E4}">
      <dsp:nvSpPr>
        <dsp:cNvPr id="0" name=""/>
        <dsp:cNvSpPr/>
      </dsp:nvSpPr>
      <dsp:spPr>
        <a:xfrm>
          <a:off x="1083126" y="3320575"/>
          <a:ext cx="1482399" cy="1483269"/>
        </a:xfrm>
        <a:prstGeom prst="blockArc">
          <a:avLst>
            <a:gd name="adj1" fmla="val 13500000"/>
            <a:gd name="adj2" fmla="val 10800000"/>
            <a:gd name="adj3" fmla="val 12740"/>
          </a:avLst>
        </a:prstGeom>
        <a:solidFill>
          <a:srgbClr val="96C11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4E07E6-F43B-4F49-BDCF-9A9A3E702280}">
      <dsp:nvSpPr>
        <dsp:cNvPr id="0" name=""/>
        <dsp:cNvSpPr/>
      </dsp:nvSpPr>
      <dsp:spPr>
        <a:xfrm>
          <a:off x="1382283" y="3881966"/>
          <a:ext cx="962912" cy="481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de-DE" sz="900" b="1" kern="1200" dirty="0" err="1">
              <a:solidFill>
                <a:srgbClr val="0097D7"/>
              </a:solidFill>
            </a:rPr>
            <a:t>Profitability</a:t>
          </a:r>
          <a:r>
            <a:rPr lang="de-DE" sz="900" b="1" kern="1200" dirty="0">
              <a:solidFill>
                <a:srgbClr val="0097D7"/>
              </a:solidFill>
            </a:rPr>
            <a:t> – total </a:t>
          </a:r>
          <a:r>
            <a:rPr lang="de-DE" sz="900" b="1" kern="1200" dirty="0" err="1">
              <a:solidFill>
                <a:srgbClr val="0097D7"/>
              </a:solidFill>
            </a:rPr>
            <a:t>cost</a:t>
          </a:r>
          <a:r>
            <a:rPr lang="de-DE" sz="900" b="1" kern="1200" dirty="0">
              <a:solidFill>
                <a:srgbClr val="0097D7"/>
              </a:solidFill>
            </a:rPr>
            <a:t> </a:t>
          </a:r>
          <a:r>
            <a:rPr lang="de-DE" sz="900" b="1" kern="1200" dirty="0" err="1">
              <a:solidFill>
                <a:srgbClr val="0097D7"/>
              </a:solidFill>
            </a:rPr>
            <a:t>of</a:t>
          </a:r>
          <a:r>
            <a:rPr lang="de-DE" sz="900" b="1" kern="1200" dirty="0">
              <a:solidFill>
                <a:srgbClr val="0097D7"/>
              </a:solidFill>
            </a:rPr>
            <a:t> </a:t>
          </a:r>
          <a:r>
            <a:rPr lang="de-DE" sz="900" b="1" kern="1200" dirty="0" err="1">
              <a:solidFill>
                <a:srgbClr val="0097D7"/>
              </a:solidFill>
            </a:rPr>
            <a:t>ownership</a:t>
          </a:r>
          <a:endParaRPr lang="en-GB" sz="900" b="1" kern="1200" dirty="0">
            <a:solidFill>
              <a:srgbClr val="0097D7"/>
            </a:solidFill>
          </a:endParaRPr>
        </a:p>
      </dsp:txBody>
      <dsp:txXfrm>
        <a:off x="1382283" y="3881966"/>
        <a:ext cx="962912" cy="481240"/>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0.71165</cdr:x>
      <cdr:y>0.21847</cdr:y>
    </cdr:from>
    <cdr:to>
      <cdr:x>0.89461</cdr:x>
      <cdr:y>0.29764</cdr:y>
    </cdr:to>
    <cdr:sp macro="" textlink="">
      <cdr:nvSpPr>
        <cdr:cNvPr id="2" name="TextBox 1">
          <a:extLst xmlns:a="http://schemas.openxmlformats.org/drawingml/2006/main">
            <a:ext uri="{FF2B5EF4-FFF2-40B4-BE49-F238E27FC236}">
              <a16:creationId xmlns:a16="http://schemas.microsoft.com/office/drawing/2014/main" id="{A205E845-E699-D2BC-2031-8BD0E2DC8797}"/>
            </a:ext>
          </a:extLst>
        </cdr:cNvPr>
        <cdr:cNvSpPr txBox="1"/>
      </cdr:nvSpPr>
      <cdr:spPr>
        <a:xfrm xmlns:a="http://schemas.openxmlformats.org/drawingml/2006/main">
          <a:off x="4780482" y="1058160"/>
          <a:ext cx="1229032" cy="38345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100" dirty="0"/>
            <a:t>Stopped at 81 days</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98056"/>
          </a:xfrm>
          <a:prstGeom prst="rect">
            <a:avLst/>
          </a:prstGeom>
        </p:spPr>
        <p:txBody>
          <a:bodyPr vert="horz" lIns="91440" tIns="45720" rIns="91440" bIns="45720" rtlCol="0"/>
          <a:lstStyle>
            <a:lvl1pPr algn="l">
              <a:defRPr sz="1200"/>
            </a:lvl1pPr>
          </a:lstStyle>
          <a:p>
            <a:endParaRPr lang="en-US"/>
          </a:p>
        </p:txBody>
      </p:sp>
      <p:sp>
        <p:nvSpPr>
          <p:cNvPr id="3" name="Datumsplatzhalter 2"/>
          <p:cNvSpPr>
            <a:spLocks noGrp="1"/>
          </p:cNvSpPr>
          <p:nvPr>
            <p:ph type="dt" sz="quarter" idx="1"/>
          </p:nvPr>
        </p:nvSpPr>
        <p:spPr>
          <a:xfrm>
            <a:off x="3884613" y="0"/>
            <a:ext cx="2971800" cy="498056"/>
          </a:xfrm>
          <a:prstGeom prst="rect">
            <a:avLst/>
          </a:prstGeom>
        </p:spPr>
        <p:txBody>
          <a:bodyPr vert="horz" lIns="91440" tIns="45720" rIns="91440" bIns="45720" rtlCol="0"/>
          <a:lstStyle>
            <a:lvl1pPr algn="r">
              <a:defRPr sz="1200"/>
            </a:lvl1pPr>
          </a:lstStyle>
          <a:p>
            <a:fld id="{4D863107-8531-4123-B246-B8335F71EE72}" type="datetimeFigureOut">
              <a:rPr lang="en-US" smtClean="0"/>
              <a:t>8/3/2022</a:t>
            </a:fld>
            <a:endParaRPr lang="en-US"/>
          </a:p>
        </p:txBody>
      </p:sp>
      <p:sp>
        <p:nvSpPr>
          <p:cNvPr id="4" name="Fußzeilenplatzhalter 3"/>
          <p:cNvSpPr>
            <a:spLocks noGrp="1"/>
          </p:cNvSpPr>
          <p:nvPr>
            <p:ph type="ftr" sz="quarter" idx="2"/>
          </p:nvPr>
        </p:nvSpPr>
        <p:spPr>
          <a:xfrm>
            <a:off x="0" y="9428584"/>
            <a:ext cx="2971800" cy="498055"/>
          </a:xfrm>
          <a:prstGeom prst="rect">
            <a:avLst/>
          </a:prstGeom>
        </p:spPr>
        <p:txBody>
          <a:bodyPr vert="horz" lIns="91440" tIns="45720" rIns="91440" bIns="45720" rtlCol="0" anchor="b"/>
          <a:lstStyle>
            <a:lvl1pPr algn="l">
              <a:defRPr sz="1200"/>
            </a:lvl1pPr>
          </a:lstStyle>
          <a:p>
            <a:endParaRPr lang="en-US"/>
          </a:p>
        </p:txBody>
      </p:sp>
      <p:sp>
        <p:nvSpPr>
          <p:cNvPr id="5" name="Foliennummernplatzhalter 4"/>
          <p:cNvSpPr>
            <a:spLocks noGrp="1"/>
          </p:cNvSpPr>
          <p:nvPr>
            <p:ph type="sldNum" sz="quarter" idx="3"/>
          </p:nvPr>
        </p:nvSpPr>
        <p:spPr>
          <a:xfrm>
            <a:off x="3884613" y="9428584"/>
            <a:ext cx="2971800" cy="498055"/>
          </a:xfrm>
          <a:prstGeom prst="rect">
            <a:avLst/>
          </a:prstGeom>
        </p:spPr>
        <p:txBody>
          <a:bodyPr vert="horz" lIns="91440" tIns="45720" rIns="91440" bIns="45720" rtlCol="0" anchor="b"/>
          <a:lstStyle>
            <a:lvl1pPr algn="r">
              <a:defRPr sz="1200"/>
            </a:lvl1pPr>
          </a:lstStyle>
          <a:p>
            <a:fld id="{18F7D035-8433-457F-B432-F5235658676F}" type="slidenum">
              <a:rPr lang="en-US" smtClean="0"/>
              <a:t>‹#›</a:t>
            </a:fld>
            <a:endParaRPr lang="en-US"/>
          </a:p>
        </p:txBody>
      </p:sp>
    </p:spTree>
    <p:extLst>
      <p:ext uri="{BB962C8B-B14F-4D97-AF65-F5344CB8AC3E}">
        <p14:creationId xmlns:p14="http://schemas.microsoft.com/office/powerpoint/2010/main" val="41990649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98056"/>
          </a:xfrm>
          <a:prstGeom prst="rect">
            <a:avLst/>
          </a:prstGeom>
        </p:spPr>
        <p:txBody>
          <a:bodyPr vert="horz" lIns="91440" tIns="45720" rIns="91440" bIns="45720" rtlCol="0"/>
          <a:lstStyle>
            <a:lvl1pPr algn="l">
              <a:defRPr sz="1200"/>
            </a:lvl1pPr>
          </a:lstStyle>
          <a:p>
            <a:endParaRPr lang="en-US"/>
          </a:p>
        </p:txBody>
      </p:sp>
      <p:sp>
        <p:nvSpPr>
          <p:cNvPr id="3" name="Datumsplatzhalter 2"/>
          <p:cNvSpPr>
            <a:spLocks noGrp="1"/>
          </p:cNvSpPr>
          <p:nvPr>
            <p:ph type="dt" idx="1"/>
          </p:nvPr>
        </p:nvSpPr>
        <p:spPr>
          <a:xfrm>
            <a:off x="3884613" y="0"/>
            <a:ext cx="2971800" cy="498056"/>
          </a:xfrm>
          <a:prstGeom prst="rect">
            <a:avLst/>
          </a:prstGeom>
        </p:spPr>
        <p:txBody>
          <a:bodyPr vert="horz" lIns="91440" tIns="45720" rIns="91440" bIns="45720" rtlCol="0"/>
          <a:lstStyle>
            <a:lvl1pPr algn="r">
              <a:defRPr sz="1200"/>
            </a:lvl1pPr>
          </a:lstStyle>
          <a:p>
            <a:fld id="{745BE95E-DC88-4507-980E-5AE7964AC47E}" type="datetimeFigureOut">
              <a:rPr lang="en-US" smtClean="0"/>
              <a:t>8/3/2022</a:t>
            </a:fld>
            <a:endParaRPr lang="en-US"/>
          </a:p>
        </p:txBody>
      </p:sp>
      <p:sp>
        <p:nvSpPr>
          <p:cNvPr id="4" name="Folienbildplatzhalter 3"/>
          <p:cNvSpPr>
            <a:spLocks noGrp="1" noRot="1" noChangeAspect="1"/>
          </p:cNvSpPr>
          <p:nvPr>
            <p:ph type="sldImg" idx="2"/>
          </p:nvPr>
        </p:nvSpPr>
        <p:spPr>
          <a:xfrm>
            <a:off x="452438"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izenplatzhalter 4"/>
          <p:cNvSpPr>
            <a:spLocks noGrp="1"/>
          </p:cNvSpPr>
          <p:nvPr>
            <p:ph type="body" sz="quarter" idx="3"/>
          </p:nvPr>
        </p:nvSpPr>
        <p:spPr>
          <a:xfrm>
            <a:off x="685800" y="4777194"/>
            <a:ext cx="5486400" cy="3908614"/>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6" name="Fußzeilenplatzhalter 5"/>
          <p:cNvSpPr>
            <a:spLocks noGrp="1"/>
          </p:cNvSpPr>
          <p:nvPr>
            <p:ph type="ftr" sz="quarter" idx="4"/>
          </p:nvPr>
        </p:nvSpPr>
        <p:spPr>
          <a:xfrm>
            <a:off x="0" y="9428584"/>
            <a:ext cx="2971800" cy="498055"/>
          </a:xfrm>
          <a:prstGeom prst="rect">
            <a:avLst/>
          </a:prstGeom>
        </p:spPr>
        <p:txBody>
          <a:bodyPr vert="horz" lIns="91440" tIns="45720" rIns="91440" bIns="45720" rtlCol="0" anchor="b"/>
          <a:lstStyle>
            <a:lvl1pPr algn="l">
              <a:defRPr sz="1200"/>
            </a:lvl1pPr>
          </a:lstStyle>
          <a:p>
            <a:endParaRPr lang="en-US"/>
          </a:p>
        </p:txBody>
      </p:sp>
      <p:sp>
        <p:nvSpPr>
          <p:cNvPr id="7" name="Foliennummernplatzhalter 6"/>
          <p:cNvSpPr>
            <a:spLocks noGrp="1"/>
          </p:cNvSpPr>
          <p:nvPr>
            <p:ph type="sldNum" sz="quarter" idx="5"/>
          </p:nvPr>
        </p:nvSpPr>
        <p:spPr>
          <a:xfrm>
            <a:off x="3884613" y="9428584"/>
            <a:ext cx="2971800" cy="498055"/>
          </a:xfrm>
          <a:prstGeom prst="rect">
            <a:avLst/>
          </a:prstGeom>
        </p:spPr>
        <p:txBody>
          <a:bodyPr vert="horz" lIns="91440" tIns="45720" rIns="91440" bIns="45720" rtlCol="0" anchor="b"/>
          <a:lstStyle>
            <a:lvl1pPr algn="r">
              <a:defRPr sz="1200"/>
            </a:lvl1pPr>
          </a:lstStyle>
          <a:p>
            <a:fld id="{FDBBAB90-FD2D-448C-9226-2777AC9F255E}" type="slidenum">
              <a:rPr lang="en-US" smtClean="0"/>
              <a:t>‹#›</a:t>
            </a:fld>
            <a:endParaRPr lang="en-US"/>
          </a:p>
        </p:txBody>
      </p:sp>
    </p:spTree>
    <p:extLst>
      <p:ext uri="{BB962C8B-B14F-4D97-AF65-F5344CB8AC3E}">
        <p14:creationId xmlns:p14="http://schemas.microsoft.com/office/powerpoint/2010/main" val="3515554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DD877DE-98B5-494F-8118-CC993F786A8B}" type="slidenum">
              <a:rPr lang="de-DE" smtClean="0"/>
              <a:t>1</a:t>
            </a:fld>
            <a:endParaRPr lang="de-DE"/>
          </a:p>
        </p:txBody>
      </p:sp>
    </p:spTree>
    <p:extLst>
      <p:ext uri="{BB962C8B-B14F-4D97-AF65-F5344CB8AC3E}">
        <p14:creationId xmlns:p14="http://schemas.microsoft.com/office/powerpoint/2010/main" val="3974810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Global presence:</a:t>
            </a:r>
          </a:p>
          <a:p>
            <a:pPr marL="0" indent="0">
              <a:lnSpc>
                <a:spcPct val="100000"/>
              </a:lnSpc>
              <a:buFont typeface="Arial" panose="020B0604020202020204" pitchFamily="34" charset="0"/>
              <a:buNone/>
            </a:pPr>
            <a:r>
              <a:rPr lang="en-GB" sz="1200" dirty="0">
                <a:solidFill>
                  <a:schemeClr val="tx2"/>
                </a:solidFill>
              </a:rPr>
              <a:t>BELGIUM / </a:t>
            </a:r>
            <a:r>
              <a:rPr lang="en-GB" sz="1200" dirty="0" err="1">
                <a:solidFill>
                  <a:schemeClr val="tx2"/>
                </a:solidFill>
              </a:rPr>
              <a:t>Thimister</a:t>
            </a:r>
            <a:r>
              <a:rPr lang="en-GB" sz="1200" dirty="0">
                <a:solidFill>
                  <a:schemeClr val="tx2"/>
                </a:solidFill>
              </a:rPr>
              <a:t> </a:t>
            </a:r>
          </a:p>
          <a:p>
            <a:pPr marL="0" indent="0">
              <a:lnSpc>
                <a:spcPct val="100000"/>
              </a:lnSpc>
              <a:buFont typeface="Arial" panose="020B0604020202020204" pitchFamily="34" charset="0"/>
              <a:buNone/>
            </a:pPr>
            <a:r>
              <a:rPr lang="en-GB" sz="1200" dirty="0">
                <a:solidFill>
                  <a:schemeClr val="accent2"/>
                </a:solidFill>
              </a:rPr>
              <a:t>PET Foams headquarters with g</a:t>
            </a:r>
            <a:r>
              <a:rPr lang="en-GB" sz="1200" dirty="0"/>
              <a:t>lobal R&amp;D centre / Sales &amp; Marketing </a:t>
            </a:r>
          </a:p>
          <a:p>
            <a:pPr marL="0" indent="0">
              <a:buFont typeface="Arial" panose="020B0604020202020204" pitchFamily="34" charset="0"/>
              <a:buNone/>
            </a:pPr>
            <a:r>
              <a:rPr lang="en-GB" sz="1200" dirty="0">
                <a:solidFill>
                  <a:schemeClr val="tx2"/>
                </a:solidFill>
              </a:rPr>
              <a:t>CANADA / </a:t>
            </a:r>
            <a:r>
              <a:rPr lang="en-GB" sz="1200" dirty="0">
                <a:solidFill>
                  <a:schemeClr val="accent2"/>
                </a:solidFill>
              </a:rPr>
              <a:t>Brampton</a:t>
            </a:r>
          </a:p>
          <a:p>
            <a:pPr marL="0" indent="0">
              <a:buFont typeface="Arial" panose="020B0604020202020204" pitchFamily="34" charset="0"/>
              <a:buNone/>
            </a:pPr>
            <a:r>
              <a:rPr lang="en-GB" sz="1200" dirty="0">
                <a:solidFill>
                  <a:schemeClr val="tx2"/>
                </a:solidFill>
              </a:rPr>
              <a:t>CHINA / </a:t>
            </a:r>
            <a:r>
              <a:rPr lang="en-GB" sz="1200" dirty="0">
                <a:solidFill>
                  <a:schemeClr val="accent2"/>
                </a:solidFill>
              </a:rPr>
              <a:t>Suzhou</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Foliennummernplatzhalter 3"/>
          <p:cNvSpPr>
            <a:spLocks noGrp="1"/>
          </p:cNvSpPr>
          <p:nvPr>
            <p:ph type="sldNum" sz="quarter" idx="5"/>
          </p:nvPr>
        </p:nvSpPr>
        <p:spPr/>
        <p:txBody>
          <a:bodyPr/>
          <a:lstStyle/>
          <a:p>
            <a:fld id="{FDBBAB90-FD2D-448C-9226-2777AC9F255E}" type="slidenum">
              <a:rPr lang="en-US" smtClean="0"/>
              <a:t>3</a:t>
            </a:fld>
            <a:endParaRPr lang="en-US"/>
          </a:p>
        </p:txBody>
      </p:sp>
    </p:spTree>
    <p:extLst>
      <p:ext uri="{BB962C8B-B14F-4D97-AF65-F5344CB8AC3E}">
        <p14:creationId xmlns:p14="http://schemas.microsoft.com/office/powerpoint/2010/main" val="41990283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FDBBAB90-FD2D-448C-9226-2777AC9F255E}" type="slidenum">
              <a:rPr lang="en-US" smtClean="0"/>
              <a:t>4</a:t>
            </a:fld>
            <a:endParaRPr lang="en-US"/>
          </a:p>
        </p:txBody>
      </p:sp>
    </p:spTree>
    <p:extLst>
      <p:ext uri="{BB962C8B-B14F-4D97-AF65-F5344CB8AC3E}">
        <p14:creationId xmlns:p14="http://schemas.microsoft.com/office/powerpoint/2010/main" val="16674671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5"/>
          </p:nvPr>
        </p:nvSpPr>
        <p:spPr/>
        <p:txBody>
          <a:bodyPr/>
          <a:lstStyle/>
          <a:p>
            <a:fld id="{FDBBAB90-FD2D-448C-9226-2777AC9F255E}" type="slidenum">
              <a:rPr lang="en-US" smtClean="0"/>
              <a:t>15</a:t>
            </a:fld>
            <a:endParaRPr lang="en-US"/>
          </a:p>
        </p:txBody>
      </p:sp>
    </p:spTree>
    <p:extLst>
      <p:ext uri="{BB962C8B-B14F-4D97-AF65-F5344CB8AC3E}">
        <p14:creationId xmlns:p14="http://schemas.microsoft.com/office/powerpoint/2010/main" val="13819893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DBBAB90-FD2D-448C-9226-2777AC9F255E}" type="slidenum">
              <a:rPr lang="en-US" smtClean="0"/>
              <a:t>22</a:t>
            </a:fld>
            <a:endParaRPr lang="en-US"/>
          </a:p>
        </p:txBody>
      </p:sp>
    </p:spTree>
    <p:extLst>
      <p:ext uri="{BB962C8B-B14F-4D97-AF65-F5344CB8AC3E}">
        <p14:creationId xmlns:p14="http://schemas.microsoft.com/office/powerpoint/2010/main" val="2660079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More deliveries per load</a:t>
            </a:r>
          </a:p>
          <a:p>
            <a:r>
              <a:rPr lang="en-GB" sz="1200" b="0" i="0" u="none" strike="noStrike" kern="1200" baseline="0" dirty="0">
                <a:solidFill>
                  <a:schemeClr val="tx1"/>
                </a:solidFill>
                <a:latin typeface="+mn-lt"/>
                <a:ea typeface="+mn-ea"/>
                <a:cs typeface="+mn-cs"/>
              </a:rPr>
              <a:t>• Stem mileage reduction</a:t>
            </a:r>
          </a:p>
          <a:p>
            <a:r>
              <a:rPr lang="en-GB" sz="1200" b="0" i="0" u="none" strike="noStrike" kern="1200" baseline="0" dirty="0">
                <a:solidFill>
                  <a:schemeClr val="tx1"/>
                </a:solidFill>
                <a:latin typeface="+mn-lt"/>
                <a:ea typeface="+mn-ea"/>
                <a:cs typeface="+mn-cs"/>
              </a:rPr>
              <a:t>• Reduction in fuel costs</a:t>
            </a:r>
          </a:p>
          <a:p>
            <a:r>
              <a:rPr lang="en-GB" sz="1200" b="0" i="0" u="none" strike="noStrike" kern="1200" baseline="0" dirty="0">
                <a:solidFill>
                  <a:schemeClr val="tx1"/>
                </a:solidFill>
                <a:latin typeface="+mn-lt"/>
                <a:ea typeface="+mn-ea"/>
                <a:cs typeface="+mn-cs"/>
              </a:rPr>
              <a:t>• Reduction in labour costs</a:t>
            </a:r>
          </a:p>
          <a:p>
            <a:r>
              <a:rPr lang="en-GB" sz="1200" b="0" i="0" u="none" strike="noStrike" kern="1200" baseline="0" dirty="0">
                <a:solidFill>
                  <a:schemeClr val="tx1"/>
                </a:solidFill>
                <a:latin typeface="+mn-lt"/>
                <a:ea typeface="+mn-ea"/>
                <a:cs typeface="+mn-cs"/>
              </a:rPr>
              <a:t>• More efficient </a:t>
            </a:r>
            <a:r>
              <a:rPr lang="en-GB" sz="1200" b="0" i="0" u="none" strike="noStrike" kern="1200" baseline="0" dirty="0" err="1">
                <a:solidFill>
                  <a:schemeClr val="tx1"/>
                </a:solidFill>
                <a:latin typeface="+mn-lt"/>
                <a:ea typeface="+mn-ea"/>
                <a:cs typeface="+mn-cs"/>
              </a:rPr>
              <a:t>CapEx</a:t>
            </a:r>
            <a:r>
              <a:rPr lang="en-GB" sz="1200" b="0" i="0" u="none" strike="noStrike" kern="1200" baseline="0" dirty="0">
                <a:solidFill>
                  <a:schemeClr val="tx1"/>
                </a:solidFill>
                <a:latin typeface="+mn-lt"/>
                <a:ea typeface="+mn-ea"/>
                <a:cs typeface="+mn-cs"/>
              </a:rPr>
              <a:t> utilisation</a:t>
            </a:r>
          </a:p>
          <a:p>
            <a:r>
              <a:rPr lang="en-GB" sz="1200" b="0" i="0" u="none" strike="noStrike" kern="1200" baseline="0" dirty="0">
                <a:solidFill>
                  <a:schemeClr val="tx1"/>
                </a:solidFill>
                <a:latin typeface="+mn-lt"/>
                <a:ea typeface="+mn-ea"/>
                <a:cs typeface="+mn-cs"/>
              </a:rPr>
              <a:t>• Reduced vehicle emissions</a:t>
            </a:r>
          </a:p>
          <a:p>
            <a:endParaRPr lang="de-DE" sz="1200" b="0" i="0" u="none" strike="noStrike" kern="1200" baseline="0" dirty="0">
              <a:solidFill>
                <a:schemeClr val="tx1"/>
              </a:solidFill>
              <a:latin typeface="+mn-lt"/>
              <a:ea typeface="+mn-ea"/>
              <a:cs typeface="+mn-cs"/>
            </a:endParaRPr>
          </a:p>
          <a:p>
            <a:r>
              <a:rPr lang="en-GB" sz="1200" b="1" i="0" u="none" strike="noStrike" kern="1200" baseline="0" dirty="0">
                <a:solidFill>
                  <a:schemeClr val="tx1"/>
                </a:solidFill>
                <a:latin typeface="+mn-lt"/>
                <a:ea typeface="+mn-ea"/>
                <a:cs typeface="+mn-cs"/>
              </a:rPr>
              <a:t>e-Grocery Pod delivers 2,500kg payload x 2 delivery cycles</a:t>
            </a:r>
          </a:p>
          <a:p>
            <a:r>
              <a:rPr lang="en-GB" sz="1200" b="0" i="0" u="none" strike="noStrike" kern="1200" baseline="0" dirty="0">
                <a:solidFill>
                  <a:schemeClr val="tx1"/>
                </a:solidFill>
                <a:latin typeface="+mn-lt"/>
                <a:ea typeface="+mn-ea"/>
                <a:cs typeface="+mn-cs"/>
              </a:rPr>
              <a:t>• </a:t>
            </a:r>
            <a:r>
              <a:rPr lang="en-GB" sz="1200" b="1" i="0" u="none" strike="noStrike" kern="1200" baseline="0" dirty="0">
                <a:solidFill>
                  <a:schemeClr val="tx1"/>
                </a:solidFill>
                <a:latin typeface="+mn-lt"/>
                <a:ea typeface="+mn-ea"/>
                <a:cs typeface="+mn-cs"/>
              </a:rPr>
              <a:t>Benchmark product delivers 2,500kg payload x 3 delivery cycles</a:t>
            </a:r>
          </a:p>
          <a:p>
            <a:r>
              <a:rPr lang="en-GB" sz="1200" b="0" i="0" u="none" strike="noStrike" kern="1200" baseline="0" dirty="0">
                <a:solidFill>
                  <a:schemeClr val="tx1"/>
                </a:solidFill>
                <a:latin typeface="+mn-lt"/>
                <a:ea typeface="+mn-ea"/>
                <a:cs typeface="+mn-cs"/>
              </a:rPr>
              <a:t>• </a:t>
            </a:r>
            <a:r>
              <a:rPr lang="en-GB" sz="1200" b="1" i="0" u="none" strike="noStrike" kern="1200" baseline="0" dirty="0">
                <a:solidFill>
                  <a:schemeClr val="tx1"/>
                </a:solidFill>
                <a:latin typeface="+mn-lt"/>
                <a:ea typeface="+mn-ea"/>
                <a:cs typeface="+mn-cs"/>
              </a:rPr>
              <a:t>Payload improvement improves delivery efficiency x 33%</a:t>
            </a:r>
            <a:endParaRPr lang="en-GB" dirty="0"/>
          </a:p>
        </p:txBody>
      </p:sp>
      <p:sp>
        <p:nvSpPr>
          <p:cNvPr id="4" name="Slide Number Placeholder 3"/>
          <p:cNvSpPr>
            <a:spLocks noGrp="1"/>
          </p:cNvSpPr>
          <p:nvPr>
            <p:ph type="sldNum" sz="quarter" idx="10"/>
          </p:nvPr>
        </p:nvSpPr>
        <p:spPr/>
        <p:txBody>
          <a:bodyPr/>
          <a:lstStyle/>
          <a:p>
            <a:fld id="{FDBBAB90-FD2D-448C-9226-2777AC9F255E}" type="slidenum">
              <a:rPr lang="en-US" smtClean="0"/>
              <a:t>27</a:t>
            </a:fld>
            <a:endParaRPr lang="en-US"/>
          </a:p>
        </p:txBody>
      </p:sp>
    </p:spTree>
    <p:extLst>
      <p:ext uri="{BB962C8B-B14F-4D97-AF65-F5344CB8AC3E}">
        <p14:creationId xmlns:p14="http://schemas.microsoft.com/office/powerpoint/2010/main" val="38550196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b="1" dirty="0">
                <a:solidFill>
                  <a:schemeClr val="accent1"/>
                </a:solidFill>
              </a:rPr>
              <a:t>Stringer:</a:t>
            </a:r>
            <a:r>
              <a:rPr lang="en-US" sz="1200" b="1" baseline="0" dirty="0">
                <a:solidFill>
                  <a:schemeClr val="accent1"/>
                </a:solidFill>
              </a:rPr>
              <a:t> </a:t>
            </a:r>
            <a:r>
              <a:rPr lang="en-US" sz="1200" dirty="0">
                <a:solidFill>
                  <a:schemeClr val="tx1">
                    <a:lumMod val="65000"/>
                    <a:lumOff val="35000"/>
                  </a:schemeClr>
                </a:solidFill>
              </a:rPr>
              <a:t>Longitudinal internal member to add stiffness. </a:t>
            </a:r>
          </a:p>
          <a:p>
            <a:r>
              <a:rPr lang="en-US" sz="1200" b="1" dirty="0">
                <a:solidFill>
                  <a:schemeClr val="accent1"/>
                </a:solidFill>
              </a:rPr>
              <a:t>Hull:</a:t>
            </a:r>
            <a:r>
              <a:rPr lang="en-US" sz="1200" b="1" baseline="0" dirty="0">
                <a:solidFill>
                  <a:schemeClr val="accent1"/>
                </a:solidFill>
              </a:rPr>
              <a:t> </a:t>
            </a:r>
            <a:r>
              <a:rPr lang="en-US" sz="1200" dirty="0">
                <a:solidFill>
                  <a:schemeClr val="tx1">
                    <a:lumMod val="65000"/>
                    <a:lumOff val="35000"/>
                  </a:schemeClr>
                </a:solidFill>
              </a:rPr>
              <a:t>The watertight body of a boat. </a:t>
            </a:r>
          </a:p>
          <a:p>
            <a:r>
              <a:rPr lang="en-US" sz="1200" b="1" dirty="0">
                <a:solidFill>
                  <a:schemeClr val="accent1"/>
                </a:solidFill>
              </a:rPr>
              <a:t>Bulkhead: </a:t>
            </a:r>
            <a:r>
              <a:rPr lang="en-US" sz="1200" dirty="0">
                <a:solidFill>
                  <a:schemeClr val="tx1">
                    <a:lumMod val="65000"/>
                    <a:lumOff val="35000"/>
                  </a:schemeClr>
                </a:solidFill>
              </a:rPr>
              <a:t>The transverse wall within the hull.</a:t>
            </a:r>
          </a:p>
          <a:p>
            <a:endParaRPr lang="en-US" sz="1200" dirty="0">
              <a:solidFill>
                <a:schemeClr val="tx1">
                  <a:lumMod val="65000"/>
                  <a:lumOff val="35000"/>
                </a:schemeClr>
              </a:solidFill>
            </a:endParaRPr>
          </a:p>
          <a:p>
            <a:r>
              <a:rPr lang="en-US" sz="1200" b="1" dirty="0">
                <a:solidFill>
                  <a:schemeClr val="tx1">
                    <a:lumMod val="65000"/>
                    <a:lumOff val="35000"/>
                  </a:schemeClr>
                </a:solidFill>
              </a:rPr>
              <a:t>Freeboard</a:t>
            </a:r>
            <a:r>
              <a:rPr lang="en-US" sz="1200" dirty="0">
                <a:solidFill>
                  <a:schemeClr val="tx1">
                    <a:lumMod val="65000"/>
                    <a:lumOff val="35000"/>
                  </a:schemeClr>
                </a:solidFill>
              </a:rPr>
              <a:t>: The minimum vertical distance from the surface of the water to the gunwale. </a:t>
            </a:r>
          </a:p>
          <a:p>
            <a:r>
              <a:rPr lang="en-US" sz="1200" b="1" dirty="0">
                <a:solidFill>
                  <a:schemeClr val="tx1">
                    <a:lumMod val="65000"/>
                    <a:lumOff val="35000"/>
                  </a:schemeClr>
                </a:solidFill>
              </a:rPr>
              <a:t>Gunwale: </a:t>
            </a:r>
            <a:r>
              <a:rPr lang="en-US" sz="1200" dirty="0">
                <a:solidFill>
                  <a:schemeClr val="tx1">
                    <a:lumMod val="65000"/>
                    <a:lumOff val="35000"/>
                  </a:schemeClr>
                </a:solidFill>
              </a:rPr>
              <a:t>The upper edge of a boat's sides.</a:t>
            </a:r>
          </a:p>
          <a:p>
            <a:endParaRPr lang="en-US" sz="1200" dirty="0">
              <a:solidFill>
                <a:schemeClr val="tx1">
                  <a:lumMod val="65000"/>
                  <a:lumOff val="35000"/>
                </a:schemeClr>
              </a:solidFill>
            </a:endParaRPr>
          </a:p>
          <a:p>
            <a:endParaRPr lang="de-DE" dirty="0"/>
          </a:p>
        </p:txBody>
      </p:sp>
      <p:sp>
        <p:nvSpPr>
          <p:cNvPr id="4" name="Foliennummernplatzhalter 3"/>
          <p:cNvSpPr>
            <a:spLocks noGrp="1"/>
          </p:cNvSpPr>
          <p:nvPr>
            <p:ph type="sldNum" sz="quarter" idx="10"/>
          </p:nvPr>
        </p:nvSpPr>
        <p:spPr/>
        <p:txBody>
          <a:bodyPr/>
          <a:lstStyle/>
          <a:p>
            <a:fld id="{FDBBAB90-FD2D-448C-9226-2777AC9F255E}" type="slidenum">
              <a:rPr lang="en-US" smtClean="0"/>
              <a:t>29</a:t>
            </a:fld>
            <a:endParaRPr lang="en-US"/>
          </a:p>
        </p:txBody>
      </p:sp>
    </p:spTree>
    <p:extLst>
      <p:ext uri="{BB962C8B-B14F-4D97-AF65-F5344CB8AC3E}">
        <p14:creationId xmlns:p14="http://schemas.microsoft.com/office/powerpoint/2010/main" val="21210816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hyperlink" Target="http://www.armacell.com/" TargetMode="Externa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bg>
      <p:bgPr>
        <a:solidFill>
          <a:schemeClr val="bg1"/>
        </a:solidFill>
        <a:effectLst/>
      </p:bgPr>
    </p:bg>
    <p:spTree>
      <p:nvGrpSpPr>
        <p:cNvPr id="1" name=""/>
        <p:cNvGrpSpPr/>
        <p:nvPr/>
      </p:nvGrpSpPr>
      <p:grpSpPr>
        <a:xfrm>
          <a:off x="0" y="0"/>
          <a:ext cx="0" cy="0"/>
          <a:chOff x="0" y="0"/>
          <a:chExt cx="0" cy="0"/>
        </a:xfrm>
      </p:grpSpPr>
      <p:pic>
        <p:nvPicPr>
          <p:cNvPr id="11" name="Grafik 14"/>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12216050" cy="6894861"/>
          </a:xfrm>
          <a:prstGeom prst="rect">
            <a:avLst/>
          </a:prstGeom>
        </p:spPr>
      </p:pic>
      <p:sp>
        <p:nvSpPr>
          <p:cNvPr id="8" name="Rectangle 7"/>
          <p:cNvSpPr/>
          <p:nvPr userDrawn="1"/>
        </p:nvSpPr>
        <p:spPr>
          <a:xfrm>
            <a:off x="0" y="502013"/>
            <a:ext cx="3414532" cy="4410778"/>
          </a:xfrm>
          <a:prstGeom prst="rect">
            <a:avLst/>
          </a:prstGeom>
          <a:solidFill>
            <a:srgbClr val="96C1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9"/>
          <p:cNvSpPr/>
          <p:nvPr userDrawn="1"/>
        </p:nvSpPr>
        <p:spPr>
          <a:xfrm>
            <a:off x="0" y="793487"/>
            <a:ext cx="3414532" cy="6854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Placeholder 1"/>
          <p:cNvSpPr>
            <a:spLocks noGrp="1"/>
          </p:cNvSpPr>
          <p:nvPr>
            <p:ph type="title" hasCustomPrompt="1"/>
          </p:nvPr>
        </p:nvSpPr>
        <p:spPr>
          <a:xfrm>
            <a:off x="414976" y="4135433"/>
            <a:ext cx="2443349" cy="536420"/>
          </a:xfrm>
          <a:prstGeom prst="rect">
            <a:avLst/>
          </a:prstGeom>
        </p:spPr>
        <p:txBody>
          <a:bodyPr vert="horz" lIns="91440" tIns="45720" rIns="91440" bIns="45720" rtlCol="0" anchor="t">
            <a:noAutofit/>
          </a:bodyPr>
          <a:lstStyle>
            <a:lvl1pPr>
              <a:defRPr sz="1400" i="1" cap="none" baseline="0">
                <a:solidFill>
                  <a:schemeClr val="bg1"/>
                </a:solidFill>
                <a:latin typeface="Arial" panose="020B0604020202020204" pitchFamily="34" charset="0"/>
                <a:cs typeface="Arial" panose="020B0604020202020204" pitchFamily="34" charset="0"/>
              </a:defRPr>
            </a:lvl1pPr>
          </a:lstStyle>
          <a:p>
            <a:r>
              <a:rPr lang="en-US" dirty="0"/>
              <a:t>Name</a:t>
            </a:r>
            <a:endParaRPr lang="en-GB" dirty="0"/>
          </a:p>
        </p:txBody>
      </p:sp>
      <p:sp>
        <p:nvSpPr>
          <p:cNvPr id="18" name="Text Placeholder 7"/>
          <p:cNvSpPr>
            <a:spLocks noGrp="1"/>
          </p:cNvSpPr>
          <p:nvPr>
            <p:ph type="body" sz="quarter" idx="13" hasCustomPrompt="1"/>
          </p:nvPr>
        </p:nvSpPr>
        <p:spPr>
          <a:xfrm>
            <a:off x="423863" y="1701931"/>
            <a:ext cx="2819400" cy="1654175"/>
          </a:xfrm>
        </p:spPr>
        <p:txBody>
          <a:bodyPr/>
          <a:lstStyle>
            <a:lvl1pPr marL="0" indent="0">
              <a:buNone/>
              <a:defRPr sz="3200" cap="all" baseline="0">
                <a:solidFill>
                  <a:schemeClr val="bg1"/>
                </a:solidFill>
                <a:latin typeface="+mj-lt"/>
              </a:defRPr>
            </a:lvl1pPr>
            <a:lvl4pPr marL="1828800" marR="0" indent="-457200" algn="l" defTabSz="914400" rtl="0" eaLnBrk="1" fontAlgn="auto" latinLnBrk="0" hangingPunct="1">
              <a:lnSpc>
                <a:spcPct val="90000"/>
              </a:lnSpc>
              <a:spcBef>
                <a:spcPts val="500"/>
              </a:spcBef>
              <a:spcAft>
                <a:spcPts val="0"/>
              </a:spcAft>
              <a:buClrTx/>
              <a:buSzPct val="100000"/>
              <a:buFontTx/>
              <a:buBlip>
                <a:blip r:embed="rId3"/>
              </a:buBlip>
              <a:tabLst/>
              <a:defRPr/>
            </a:lvl4pPr>
          </a:lstStyle>
          <a:p>
            <a:pPr lvl="0"/>
            <a:r>
              <a:rPr lang="de-DE" dirty="0"/>
              <a:t>Click </a:t>
            </a:r>
            <a:r>
              <a:rPr lang="de-DE" dirty="0" err="1"/>
              <a:t>to</a:t>
            </a:r>
            <a:r>
              <a:rPr lang="de-DE" dirty="0"/>
              <a:t> </a:t>
            </a:r>
            <a:r>
              <a:rPr lang="de-DE" dirty="0" err="1"/>
              <a:t>add</a:t>
            </a:r>
            <a:r>
              <a:rPr lang="de-DE" dirty="0"/>
              <a:t> title</a:t>
            </a:r>
            <a:endParaRPr lang="en-GB" dirty="0"/>
          </a:p>
        </p:txBody>
      </p:sp>
      <p:sp>
        <p:nvSpPr>
          <p:cNvPr id="19" name="Subtitle 2"/>
          <p:cNvSpPr>
            <a:spLocks noGrp="1"/>
          </p:cNvSpPr>
          <p:nvPr>
            <p:ph type="subTitle" idx="1" hasCustomPrompt="1"/>
          </p:nvPr>
        </p:nvSpPr>
        <p:spPr>
          <a:xfrm>
            <a:off x="424213" y="3365237"/>
            <a:ext cx="2443348" cy="751724"/>
          </a:xfrm>
        </p:spPr>
        <p:txBody>
          <a:bodyPr anchor="ctr">
            <a:noAutofit/>
          </a:bodyPr>
          <a:lstStyle>
            <a:lvl1pPr marL="0" indent="0" algn="l">
              <a:buNone/>
              <a:defRPr sz="1600" b="1" i="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DD </a:t>
            </a:r>
            <a:r>
              <a:rPr lang="de-DE" dirty="0" err="1"/>
              <a:t>Month</a:t>
            </a:r>
            <a:r>
              <a:rPr lang="de-DE" dirty="0"/>
              <a:t> YYYY</a:t>
            </a:r>
            <a:endParaRPr lang="en-GB" dirty="0"/>
          </a:p>
        </p:txBody>
      </p:sp>
      <p:pic>
        <p:nvPicPr>
          <p:cNvPr id="9" name="Pictur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9113" y="883597"/>
            <a:ext cx="2156001" cy="504000"/>
          </a:xfrm>
          <a:prstGeom prst="rect">
            <a:avLst/>
          </a:prstGeom>
        </p:spPr>
      </p:pic>
    </p:spTree>
    <p:extLst>
      <p:ext uri="{BB962C8B-B14F-4D97-AF65-F5344CB8AC3E}">
        <p14:creationId xmlns:p14="http://schemas.microsoft.com/office/powerpoint/2010/main" val="1288316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pecial Text and Pic_Blue">
    <p:bg>
      <p:bgPr>
        <a:solidFill>
          <a:srgbClr val="0097D7"/>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371600"/>
            <a:ext cx="5868318" cy="4648200"/>
          </a:xfrm>
        </p:spPr>
        <p:txBody>
          <a:bodyPr anchor="ctr">
            <a:noAutofit/>
          </a:bodyPr>
          <a:lstStyle>
            <a:lvl1pPr marL="0" indent="0" algn="ctr">
              <a:buFont typeface="Arial" panose="020B0604020202020204" pitchFamily="34" charset="0"/>
              <a:buNone/>
              <a:defRPr sz="2800" b="0" i="1" cap="none" baseline="0">
                <a:solidFill>
                  <a:schemeClr val="bg1"/>
                </a:solidFill>
                <a:latin typeface="Arial" panose="020B0604020202020204" pitchFamily="34" charset="0"/>
                <a:cs typeface="Arial" panose="020B0604020202020204" pitchFamily="34" charset="0"/>
              </a:defRPr>
            </a:lvl1pPr>
          </a:lstStyle>
          <a:p>
            <a:r>
              <a:rPr lang="de-DE" noProof="0" dirty="0"/>
              <a:t>Click </a:t>
            </a:r>
            <a:r>
              <a:rPr lang="de-DE" noProof="0" dirty="0" err="1"/>
              <a:t>to</a:t>
            </a:r>
            <a:r>
              <a:rPr lang="de-DE" noProof="0" dirty="0"/>
              <a:t> </a:t>
            </a:r>
            <a:r>
              <a:rPr lang="de-DE" noProof="0" dirty="0" err="1"/>
              <a:t>add</a:t>
            </a:r>
            <a:r>
              <a:rPr lang="de-DE" noProof="0" dirty="0"/>
              <a:t> </a:t>
            </a:r>
            <a:r>
              <a:rPr lang="de-DE" noProof="0" dirty="0" err="1"/>
              <a:t>text</a:t>
            </a:r>
            <a:endParaRPr lang="de-DE" dirty="0"/>
          </a:p>
        </p:txBody>
      </p:sp>
      <p:sp>
        <p:nvSpPr>
          <p:cNvPr id="3" name="Text Placeholder 2"/>
          <p:cNvSpPr>
            <a:spLocks noGrp="1"/>
          </p:cNvSpPr>
          <p:nvPr>
            <p:ph type="body" idx="1" hasCustomPrompt="1"/>
          </p:nvPr>
        </p:nvSpPr>
        <p:spPr>
          <a:xfrm>
            <a:off x="7908227" y="4377865"/>
            <a:ext cx="1798320" cy="1122689"/>
          </a:xfrm>
          <a:prstGeom prst="rect">
            <a:avLst/>
          </a:prstGeom>
        </p:spPr>
        <p:txBody>
          <a:bodyPr>
            <a:noAutofit/>
          </a:bodyPr>
          <a:lstStyle>
            <a:lvl1pPr marL="0" indent="0" algn="ctr">
              <a:buNone/>
              <a:defRPr sz="1200" cap="none" baseline="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z="1200" dirty="0"/>
              <a:t>Click to add caption</a:t>
            </a:r>
            <a:endParaRPr lang="en-US" dirty="0"/>
          </a:p>
        </p:txBody>
      </p:sp>
      <p:sp>
        <p:nvSpPr>
          <p:cNvPr id="24" name="Picture Placeholder 23"/>
          <p:cNvSpPr>
            <a:spLocks noGrp="1"/>
          </p:cNvSpPr>
          <p:nvPr>
            <p:ph type="pic" sz="quarter" idx="13" hasCustomPrompt="1"/>
          </p:nvPr>
        </p:nvSpPr>
        <p:spPr>
          <a:xfrm>
            <a:off x="7435787" y="1371600"/>
            <a:ext cx="2743200" cy="2743200"/>
          </a:xfrm>
          <a:prstGeom prst="ellipse">
            <a:avLst/>
          </a:prstGeom>
          <a:noFill/>
          <a:ln w="15875">
            <a:solidFill>
              <a:schemeClr val="bg1"/>
            </a:solidFill>
          </a:ln>
        </p:spPr>
        <p:txBody>
          <a:bodyPr>
            <a:noAutofit/>
          </a:bodyPr>
          <a:lstStyle>
            <a:lvl1pPr marL="0" indent="0">
              <a:buFont typeface="Arial" panose="020B0604020202020204" pitchFamily="34" charset="0"/>
              <a:buNone/>
              <a:defRPr/>
            </a:lvl1pPr>
          </a:lstStyle>
          <a:p>
            <a:r>
              <a:rPr lang="de-DE" dirty="0"/>
              <a:t>Click </a:t>
            </a:r>
            <a:r>
              <a:rPr lang="de-DE" dirty="0" err="1"/>
              <a:t>to</a:t>
            </a:r>
            <a:r>
              <a:rPr lang="de-DE" dirty="0"/>
              <a:t> </a:t>
            </a:r>
            <a:r>
              <a:rPr lang="de-DE" dirty="0" err="1"/>
              <a:t>add</a:t>
            </a:r>
            <a:r>
              <a:rPr lang="de-DE" dirty="0"/>
              <a:t> </a:t>
            </a:r>
            <a:r>
              <a:rPr lang="de-DE" dirty="0" err="1"/>
              <a:t>picture</a:t>
            </a:r>
            <a:endParaRPr lang="de-DE" dirty="0"/>
          </a:p>
        </p:txBody>
      </p:sp>
    </p:spTree>
    <p:extLst>
      <p:ext uri="{BB962C8B-B14F-4D97-AF65-F5344CB8AC3E}">
        <p14:creationId xmlns:p14="http://schemas.microsoft.com/office/powerpoint/2010/main" val="3166368589"/>
      </p:ext>
    </p:extLst>
  </p:cSld>
  <p:clrMapOvr>
    <a:masterClrMapping/>
  </p:clrMapOvr>
  <p:extLst>
    <p:ext uri="{DCECCB84-F9BA-43D5-87BE-67443E8EF086}">
      <p15:sldGuideLst xmlns:p15="http://schemas.microsoft.com/office/powerpoint/2012/main">
        <p15:guide id="1" pos="6984"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sclaimer_Green">
    <p:bg>
      <p:bgPr>
        <a:solidFill>
          <a:srgbClr val="96C115"/>
        </a:solidFill>
        <a:effectLst/>
      </p:bgPr>
    </p:bg>
    <p:spTree>
      <p:nvGrpSpPr>
        <p:cNvPr id="1" name=""/>
        <p:cNvGrpSpPr/>
        <p:nvPr/>
      </p:nvGrpSpPr>
      <p:grpSpPr>
        <a:xfrm>
          <a:off x="0" y="0"/>
          <a:ext cx="0" cy="0"/>
          <a:chOff x="0" y="0"/>
          <a:chExt cx="0" cy="0"/>
        </a:xfrm>
      </p:grpSpPr>
      <p:sp>
        <p:nvSpPr>
          <p:cNvPr id="5" name="Rectangle 4"/>
          <p:cNvSpPr/>
          <p:nvPr userDrawn="1"/>
        </p:nvSpPr>
        <p:spPr>
          <a:xfrm>
            <a:off x="609600" y="5406332"/>
            <a:ext cx="10972800" cy="1338828"/>
          </a:xfrm>
          <a:prstGeom prst="rect">
            <a:avLst/>
          </a:prstGeom>
        </p:spPr>
        <p:txBody>
          <a:bodyPr wrap="square">
            <a:spAutoFit/>
          </a:bodyPr>
          <a:lstStyle/>
          <a:p>
            <a:pPr algn="just"/>
            <a:r>
              <a:rPr lang="en-US" sz="900" kern="1200" dirty="0">
                <a:solidFill>
                  <a:schemeClr val="bg1"/>
                </a:solidFill>
                <a:latin typeface="+mn-lt"/>
                <a:ea typeface="+mn-ea"/>
                <a:cs typeface="+mn-cs"/>
              </a:rPr>
              <a:t>All data and technical information are based on results achieved under the specific conditions defined according to the testing standards referenced. Despite taking every precaution to ensure that said data and technical information are up to date, </a:t>
            </a:r>
            <a:r>
              <a:rPr lang="en-US" sz="900" kern="1200" dirty="0" err="1">
                <a:solidFill>
                  <a:schemeClr val="bg1"/>
                </a:solidFill>
                <a:latin typeface="+mn-lt"/>
                <a:ea typeface="+mn-ea"/>
                <a:cs typeface="+mn-cs"/>
              </a:rPr>
              <a:t>Armacell</a:t>
            </a:r>
            <a:r>
              <a:rPr lang="en-US" sz="900" kern="1200" dirty="0">
                <a:solidFill>
                  <a:schemeClr val="bg1"/>
                </a:solidFill>
                <a:latin typeface="+mn-lt"/>
                <a:ea typeface="+mn-ea"/>
                <a:cs typeface="+mn-cs"/>
              </a:rPr>
              <a:t> does not make any representation or warranty, express or implied, as to the accuracy, content or completeness of said data and technical information. </a:t>
            </a:r>
            <a:r>
              <a:rPr lang="en-US" sz="900" kern="1200" dirty="0" err="1">
                <a:solidFill>
                  <a:schemeClr val="bg1"/>
                </a:solidFill>
                <a:latin typeface="+mn-lt"/>
                <a:ea typeface="+mn-ea"/>
                <a:cs typeface="+mn-cs"/>
              </a:rPr>
              <a:t>Armacell</a:t>
            </a:r>
            <a:r>
              <a:rPr lang="en-US" sz="900" kern="1200" dirty="0">
                <a:solidFill>
                  <a:schemeClr val="bg1"/>
                </a:solidFill>
                <a:latin typeface="+mn-lt"/>
                <a:ea typeface="+mn-ea"/>
                <a:cs typeface="+mn-cs"/>
              </a:rPr>
              <a:t> also does not assume any liability towards any person resulting from the use of said data or technical information. </a:t>
            </a:r>
            <a:r>
              <a:rPr lang="en-US" sz="900" kern="1200" dirty="0" err="1">
                <a:solidFill>
                  <a:schemeClr val="bg1"/>
                </a:solidFill>
                <a:latin typeface="+mn-lt"/>
                <a:ea typeface="+mn-ea"/>
                <a:cs typeface="+mn-cs"/>
              </a:rPr>
              <a:t>Armacell</a:t>
            </a:r>
            <a:r>
              <a:rPr lang="en-US" sz="900" kern="1200" dirty="0">
                <a:solidFill>
                  <a:schemeClr val="bg1"/>
                </a:solidFill>
                <a:latin typeface="+mn-lt"/>
                <a:ea typeface="+mn-ea"/>
                <a:cs typeface="+mn-cs"/>
              </a:rPr>
              <a:t> reserves the right to revoke, modify or amend this document at any moment. It is the customer’s responsibility to verify if the product is suitable for the intended application. The responsibility for professional and correct installation and compliance with relevant building regulations lies with the customer. This document does not constitute nor is part of a legal offer or contract. By ordering/receiving product you accept the </a:t>
            </a:r>
            <a:r>
              <a:rPr lang="en-US" sz="900" b="1" kern="1200" dirty="0" err="1">
                <a:solidFill>
                  <a:schemeClr val="bg1"/>
                </a:solidFill>
                <a:latin typeface="+mn-lt"/>
                <a:ea typeface="+mn-ea"/>
                <a:cs typeface="+mn-cs"/>
              </a:rPr>
              <a:t>Armacell</a:t>
            </a:r>
            <a:r>
              <a:rPr lang="en-US" sz="900" b="1" kern="1200" dirty="0">
                <a:solidFill>
                  <a:schemeClr val="bg1"/>
                </a:solidFill>
                <a:latin typeface="+mn-lt"/>
                <a:ea typeface="+mn-ea"/>
                <a:cs typeface="+mn-cs"/>
              </a:rPr>
              <a:t> General Terms and Conditions of Sale</a:t>
            </a:r>
            <a:r>
              <a:rPr lang="en-US" sz="900" kern="1200" dirty="0">
                <a:solidFill>
                  <a:schemeClr val="bg1"/>
                </a:solidFill>
                <a:latin typeface="+mn-lt"/>
                <a:ea typeface="+mn-ea"/>
                <a:cs typeface="+mn-cs"/>
              </a:rPr>
              <a:t> applicable in the region. Please request a copy if you have not received these. At </a:t>
            </a:r>
            <a:r>
              <a:rPr lang="en-US" sz="900" kern="1200" dirty="0" err="1">
                <a:solidFill>
                  <a:schemeClr val="bg1"/>
                </a:solidFill>
                <a:latin typeface="+mn-lt"/>
                <a:ea typeface="+mn-ea"/>
                <a:cs typeface="+mn-cs"/>
              </a:rPr>
              <a:t>Armacell</a:t>
            </a:r>
            <a:r>
              <a:rPr lang="en-US" sz="900" kern="1200" dirty="0">
                <a:solidFill>
                  <a:schemeClr val="bg1"/>
                </a:solidFill>
                <a:latin typeface="+mn-lt"/>
                <a:ea typeface="+mn-ea"/>
                <a:cs typeface="+mn-cs"/>
              </a:rPr>
              <a:t>, your trust means everything to us, so we want to let you know your rights and make it easier for you to understand what information we collect and why we collect it. If you would like to find out about our processing of your data, please visit our </a:t>
            </a:r>
            <a:r>
              <a:rPr lang="en-US" sz="900" b="1" kern="1200" dirty="0">
                <a:solidFill>
                  <a:schemeClr val="bg1"/>
                </a:solidFill>
                <a:latin typeface="+mn-lt"/>
                <a:ea typeface="+mn-ea"/>
                <a:cs typeface="+mn-cs"/>
              </a:rPr>
              <a:t>Data Protection Policy.</a:t>
            </a:r>
          </a:p>
          <a:p>
            <a:pPr algn="just"/>
            <a:endParaRPr lang="de-DE" sz="900" dirty="0">
              <a:solidFill>
                <a:schemeClr val="bg1"/>
              </a:solidFill>
            </a:endParaRPr>
          </a:p>
          <a:p>
            <a:pPr algn="l">
              <a:tabLst>
                <a:tab pos="9890125" algn="ctr"/>
              </a:tabLst>
            </a:pPr>
            <a:r>
              <a:rPr lang="en-US" sz="900" kern="1200" dirty="0">
                <a:solidFill>
                  <a:schemeClr val="bg1"/>
                </a:solidFill>
                <a:latin typeface="+mn-lt"/>
                <a:ea typeface="+mn-ea"/>
                <a:cs typeface="+mn-cs"/>
              </a:rPr>
              <a:t>For more information about </a:t>
            </a:r>
            <a:r>
              <a:rPr lang="en-US" sz="900" kern="1200" dirty="0" err="1">
                <a:solidFill>
                  <a:schemeClr val="bg1"/>
                </a:solidFill>
                <a:latin typeface="+mn-lt"/>
                <a:ea typeface="+mn-ea"/>
                <a:cs typeface="+mn-cs"/>
              </a:rPr>
              <a:t>Armacell</a:t>
            </a:r>
            <a:r>
              <a:rPr lang="en-US" sz="900" kern="1200" dirty="0">
                <a:solidFill>
                  <a:schemeClr val="bg1"/>
                </a:solidFill>
                <a:latin typeface="+mn-lt"/>
                <a:ea typeface="+mn-ea"/>
                <a:cs typeface="+mn-cs"/>
              </a:rPr>
              <a:t>, please visit </a:t>
            </a:r>
            <a:r>
              <a:rPr lang="en-US" sz="900" kern="1200" baseline="0" dirty="0">
                <a:solidFill>
                  <a:schemeClr val="bg1"/>
                </a:solidFill>
                <a:latin typeface="+mn-lt"/>
                <a:ea typeface="+mn-ea"/>
                <a:cs typeface="+mn-cs"/>
                <a:hlinkClick r:id="rId2"/>
              </a:rPr>
              <a:t>www.armacell.com</a:t>
            </a:r>
            <a:r>
              <a:rPr lang="en-US" sz="900" kern="1200" baseline="0" dirty="0">
                <a:solidFill>
                  <a:schemeClr val="bg1"/>
                </a:solidFill>
                <a:latin typeface="+mn-lt"/>
                <a:ea typeface="+mn-ea"/>
                <a:cs typeface="+mn-cs"/>
              </a:rPr>
              <a:t> </a:t>
            </a:r>
            <a:r>
              <a:rPr lang="en-US" sz="900" kern="1200" dirty="0">
                <a:solidFill>
                  <a:schemeClr val="bg1"/>
                </a:solidFill>
                <a:latin typeface="+mn-lt"/>
                <a:ea typeface="+mn-ea"/>
                <a:cs typeface="+mn-cs"/>
              </a:rPr>
              <a:t>	   </a:t>
            </a:r>
            <a:r>
              <a:rPr lang="de-DE" sz="900" u="none" baseline="0" dirty="0">
                <a:solidFill>
                  <a:schemeClr val="bg1"/>
                </a:solidFill>
              </a:rPr>
              <a:t> </a:t>
            </a:r>
            <a:r>
              <a:rPr lang="en-GB" sz="900" dirty="0">
                <a:solidFill>
                  <a:schemeClr val="bg1"/>
                </a:solidFill>
              </a:rPr>
              <a:t>© </a:t>
            </a:r>
            <a:r>
              <a:rPr lang="en-GB" sz="900" dirty="0" err="1">
                <a:solidFill>
                  <a:schemeClr val="bg1"/>
                </a:solidFill>
              </a:rPr>
              <a:t>Armacell</a:t>
            </a:r>
            <a:r>
              <a:rPr lang="en-GB" sz="900" dirty="0">
                <a:solidFill>
                  <a:schemeClr val="bg1"/>
                </a:solidFill>
              </a:rPr>
              <a:t>, 2020. All rights reserved</a:t>
            </a:r>
          </a:p>
        </p:txBody>
      </p:sp>
    </p:spTree>
    <p:extLst>
      <p:ext uri="{BB962C8B-B14F-4D97-AF65-F5344CB8AC3E}">
        <p14:creationId xmlns:p14="http://schemas.microsoft.com/office/powerpoint/2010/main" val="4205752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a:xfrm>
            <a:off x="9095969" y="6341496"/>
            <a:ext cx="2743200" cy="365125"/>
          </a:xfrm>
          <a:prstGeom prst="rect">
            <a:avLst/>
          </a:prstGeom>
        </p:spPr>
        <p:txBody>
          <a:bodyPr anchor="b">
            <a:noAutofit/>
          </a:bodyPr>
          <a:lstStyle>
            <a:lvl1pPr algn="r">
              <a:defRPr sz="1100">
                <a:solidFill>
                  <a:srgbClr val="808080"/>
                </a:solidFill>
              </a:defRPr>
            </a:lvl1pPr>
          </a:lstStyle>
          <a:p>
            <a:fld id="{120570A7-2F0F-4D47-8692-92DE6DAB43E4}" type="slidenum">
              <a:rPr lang="de-DE" smtClean="0"/>
              <a:pPr/>
              <a:t>‹#›</a:t>
            </a:fld>
            <a:endParaRPr lang="de-DE" dirty="0"/>
          </a:p>
        </p:txBody>
      </p:sp>
    </p:spTree>
    <p:extLst>
      <p:ext uri="{BB962C8B-B14F-4D97-AF65-F5344CB8AC3E}">
        <p14:creationId xmlns:p14="http://schemas.microsoft.com/office/powerpoint/2010/main" val="35833209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Slide">
    <p:bg>
      <p:bgPr>
        <a:solidFill>
          <a:schemeClr val="bg1"/>
        </a:solidFill>
        <a:effectLst/>
      </p:bgPr>
    </p:bg>
    <p:spTree>
      <p:nvGrpSpPr>
        <p:cNvPr id="1" name=""/>
        <p:cNvGrpSpPr/>
        <p:nvPr/>
      </p:nvGrpSpPr>
      <p:grpSpPr>
        <a:xfrm>
          <a:off x="0" y="0"/>
          <a:ext cx="0" cy="0"/>
          <a:chOff x="0" y="0"/>
          <a:chExt cx="0" cy="0"/>
        </a:xfrm>
      </p:grpSpPr>
      <p:cxnSp>
        <p:nvCxnSpPr>
          <p:cNvPr id="20" name="Straight Connector 19"/>
          <p:cNvCxnSpPr/>
          <p:nvPr userDrawn="1"/>
        </p:nvCxnSpPr>
        <p:spPr>
          <a:xfrm>
            <a:off x="426720" y="6244004"/>
            <a:ext cx="11338560" cy="0"/>
          </a:xfrm>
          <a:prstGeom prst="line">
            <a:avLst/>
          </a:prstGeom>
          <a:ln>
            <a:solidFill>
              <a:srgbClr val="96C115"/>
            </a:solidFill>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84651" y="6341496"/>
            <a:ext cx="2603731" cy="256032"/>
          </a:xfrm>
          <a:prstGeom prst="rect">
            <a:avLst/>
          </a:prstGeom>
        </p:spPr>
      </p:pic>
      <p:sp>
        <p:nvSpPr>
          <p:cNvPr id="7" name="Slide Number Placeholder 5"/>
          <p:cNvSpPr>
            <a:spLocks noGrp="1"/>
          </p:cNvSpPr>
          <p:nvPr>
            <p:ph type="sldNum" sz="quarter" idx="12"/>
          </p:nvPr>
        </p:nvSpPr>
        <p:spPr>
          <a:xfrm>
            <a:off x="9095969" y="6341496"/>
            <a:ext cx="2743200" cy="365125"/>
          </a:xfrm>
          <a:prstGeom prst="rect">
            <a:avLst/>
          </a:prstGeom>
        </p:spPr>
        <p:txBody>
          <a:bodyPr anchor="b">
            <a:noAutofit/>
          </a:bodyPr>
          <a:lstStyle>
            <a:lvl1pPr algn="r">
              <a:defRPr sz="1100">
                <a:solidFill>
                  <a:srgbClr val="808080"/>
                </a:solidFill>
              </a:defRPr>
            </a:lvl1pPr>
          </a:lstStyle>
          <a:p>
            <a:fld id="{120570A7-2F0F-4D47-8692-92DE6DAB43E4}" type="slidenum">
              <a:rPr lang="de-DE" smtClean="0"/>
              <a:pPr/>
              <a:t>‹#›</a:t>
            </a:fld>
            <a:endParaRPr lang="de-DE" dirty="0"/>
          </a:p>
        </p:txBody>
      </p:sp>
    </p:spTree>
    <p:extLst>
      <p:ext uri="{BB962C8B-B14F-4D97-AF65-F5344CB8AC3E}">
        <p14:creationId xmlns:p14="http://schemas.microsoft.com/office/powerpoint/2010/main" val="8443058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_Gree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456" y="144000"/>
            <a:ext cx="11342400" cy="460800"/>
          </a:xfrm>
        </p:spPr>
        <p:txBody>
          <a:bodyPr>
            <a:noAutofit/>
          </a:bodyPr>
          <a:lstStyle>
            <a:lvl1pPr>
              <a:defRPr sz="2400" cap="none" baseline="0">
                <a:solidFill>
                  <a:schemeClr val="tx2"/>
                </a:solidFill>
              </a:defRPr>
            </a:lvl1pPr>
          </a:lstStyle>
          <a:p>
            <a:r>
              <a:rPr lang="en-US" dirty="0"/>
              <a:t>// Click to add title</a:t>
            </a:r>
          </a:p>
        </p:txBody>
      </p:sp>
      <p:sp>
        <p:nvSpPr>
          <p:cNvPr id="3" name="Content Placeholder 2"/>
          <p:cNvSpPr>
            <a:spLocks noGrp="1"/>
          </p:cNvSpPr>
          <p:nvPr>
            <p:ph idx="1"/>
          </p:nvPr>
        </p:nvSpPr>
        <p:spPr>
          <a:xfrm>
            <a:off x="619200" y="1641600"/>
            <a:ext cx="10963200" cy="4374000"/>
          </a:xfrm>
        </p:spPr>
        <p:txBody>
          <a:bodyPr>
            <a:normAutofit/>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9" name="Straight Connector 8"/>
          <p:cNvCxnSpPr/>
          <p:nvPr userDrawn="1"/>
        </p:nvCxnSpPr>
        <p:spPr>
          <a:xfrm>
            <a:off x="598099" y="6339254"/>
            <a:ext cx="10972800" cy="0"/>
          </a:xfrm>
          <a:prstGeom prst="line">
            <a:avLst/>
          </a:prstGeom>
          <a:ln>
            <a:solidFill>
              <a:srgbClr val="96C115"/>
            </a:solidFill>
          </a:ln>
        </p:spPr>
        <p:style>
          <a:lnRef idx="1">
            <a:schemeClr val="accent1"/>
          </a:lnRef>
          <a:fillRef idx="0">
            <a:schemeClr val="accent1"/>
          </a:fillRef>
          <a:effectRef idx="0">
            <a:schemeClr val="accent1"/>
          </a:effectRef>
          <a:fontRef idx="minor">
            <a:schemeClr val="tx1"/>
          </a:fontRef>
        </p:style>
      </p:cxnSp>
      <p:sp>
        <p:nvSpPr>
          <p:cNvPr id="10" name="Slide Number Placeholder 1"/>
          <p:cNvSpPr>
            <a:spLocks noGrp="1"/>
          </p:cNvSpPr>
          <p:nvPr>
            <p:ph type="sldNum" sz="quarter" idx="4"/>
          </p:nvPr>
        </p:nvSpPr>
        <p:spPr>
          <a:xfrm>
            <a:off x="8853915" y="6399212"/>
            <a:ext cx="28448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8F32D2A-ADED-434C-8CE8-89B70E5718FE}" type="slidenum">
              <a:rPr lang="en-GB" smtClean="0"/>
              <a:pPr/>
              <a:t>‹#›</a:t>
            </a:fld>
            <a:endParaRPr lang="en-GB"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6200" y="6436746"/>
            <a:ext cx="3099680" cy="228600"/>
          </a:xfrm>
          <a:prstGeom prst="rect">
            <a:avLst/>
          </a:prstGeom>
        </p:spPr>
      </p:pic>
      <p:sp>
        <p:nvSpPr>
          <p:cNvPr id="8" name="Subtitle 2"/>
          <p:cNvSpPr>
            <a:spLocks noGrp="1"/>
          </p:cNvSpPr>
          <p:nvPr>
            <p:ph type="subTitle" idx="10" hasCustomPrompt="1"/>
          </p:nvPr>
        </p:nvSpPr>
        <p:spPr>
          <a:xfrm>
            <a:off x="624000" y="630000"/>
            <a:ext cx="11342400" cy="320400"/>
          </a:xfrm>
        </p:spPr>
        <p:txBody>
          <a:bodyPr>
            <a:no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endParaRPr lang="en-GB" dirty="0"/>
          </a:p>
        </p:txBody>
      </p:sp>
    </p:spTree>
    <p:extLst>
      <p:ext uri="{BB962C8B-B14F-4D97-AF65-F5344CB8AC3E}">
        <p14:creationId xmlns:p14="http://schemas.microsoft.com/office/powerpoint/2010/main" val="37446903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_Blu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4000" y="144000"/>
            <a:ext cx="11342400" cy="460800"/>
          </a:xfrm>
        </p:spPr>
        <p:txBody>
          <a:bodyPr>
            <a:noAutofit/>
          </a:bodyPr>
          <a:lstStyle>
            <a:lvl1pPr>
              <a:defRPr sz="2400" cap="none" baseline="0">
                <a:solidFill>
                  <a:schemeClr val="accent2"/>
                </a:solidFill>
              </a:defRPr>
            </a:lvl1pPr>
          </a:lstStyle>
          <a:p>
            <a:r>
              <a:rPr lang="en-US" dirty="0"/>
              <a:t>// Click to add title</a:t>
            </a:r>
          </a:p>
        </p:txBody>
      </p:sp>
      <p:sp>
        <p:nvSpPr>
          <p:cNvPr id="3" name="Content Placeholder 2"/>
          <p:cNvSpPr>
            <a:spLocks noGrp="1"/>
          </p:cNvSpPr>
          <p:nvPr>
            <p:ph idx="1"/>
          </p:nvPr>
        </p:nvSpPr>
        <p:spPr>
          <a:xfrm>
            <a:off x="617763" y="1642499"/>
            <a:ext cx="10963200" cy="4374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9" name="Straight Connector 8"/>
          <p:cNvCxnSpPr/>
          <p:nvPr userDrawn="1"/>
        </p:nvCxnSpPr>
        <p:spPr>
          <a:xfrm>
            <a:off x="598099" y="6339254"/>
            <a:ext cx="10972800" cy="0"/>
          </a:xfrm>
          <a:prstGeom prst="line">
            <a:avLst/>
          </a:prstGeom>
          <a:ln>
            <a:solidFill>
              <a:srgbClr val="96C115"/>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6200" y="6436746"/>
            <a:ext cx="3099680" cy="228600"/>
          </a:xfrm>
          <a:prstGeom prst="rect">
            <a:avLst/>
          </a:prstGeom>
        </p:spPr>
      </p:pic>
      <p:sp>
        <p:nvSpPr>
          <p:cNvPr id="7" name="Subtitle 2"/>
          <p:cNvSpPr>
            <a:spLocks noGrp="1"/>
          </p:cNvSpPr>
          <p:nvPr>
            <p:ph type="subTitle" idx="10" hasCustomPrompt="1"/>
          </p:nvPr>
        </p:nvSpPr>
        <p:spPr>
          <a:xfrm>
            <a:off x="624000" y="630000"/>
            <a:ext cx="11342400" cy="320400"/>
          </a:xfrm>
        </p:spPr>
        <p:txBody>
          <a:bodyPr>
            <a:no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endParaRPr lang="en-GB" dirty="0"/>
          </a:p>
        </p:txBody>
      </p:sp>
      <p:sp>
        <p:nvSpPr>
          <p:cNvPr id="8" name="Slide Number Placeholder 1"/>
          <p:cNvSpPr>
            <a:spLocks noGrp="1"/>
          </p:cNvSpPr>
          <p:nvPr>
            <p:ph type="sldNum" sz="quarter" idx="4"/>
          </p:nvPr>
        </p:nvSpPr>
        <p:spPr>
          <a:xfrm>
            <a:off x="8853915" y="6399212"/>
            <a:ext cx="28448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8F32D2A-ADED-434C-8CE8-89B70E5718FE}" type="slidenum">
              <a:rPr lang="en-GB" smtClean="0"/>
              <a:pPr/>
              <a:t>‹#›</a:t>
            </a:fld>
            <a:endParaRPr lang="en-GB" dirty="0"/>
          </a:p>
        </p:txBody>
      </p:sp>
    </p:spTree>
    <p:extLst>
      <p:ext uri="{BB962C8B-B14F-4D97-AF65-F5344CB8AC3E}">
        <p14:creationId xmlns:p14="http://schemas.microsoft.com/office/powerpoint/2010/main" val="39834743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_Blu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4000" y="144000"/>
            <a:ext cx="11342400" cy="460800"/>
          </a:xfrm>
        </p:spPr>
        <p:txBody>
          <a:bodyPr>
            <a:noAutofit/>
          </a:bodyPr>
          <a:lstStyle>
            <a:lvl1pPr>
              <a:defRPr sz="2400" cap="none" baseline="0">
                <a:solidFill>
                  <a:schemeClr val="accent2"/>
                </a:solidFill>
              </a:defRPr>
            </a:lvl1pPr>
          </a:lstStyle>
          <a:p>
            <a:r>
              <a:rPr lang="en-US" dirty="0"/>
              <a:t>// Click to add title</a:t>
            </a:r>
          </a:p>
        </p:txBody>
      </p:sp>
      <p:sp>
        <p:nvSpPr>
          <p:cNvPr id="3" name="Content Placeholder 2"/>
          <p:cNvSpPr>
            <a:spLocks noGrp="1"/>
          </p:cNvSpPr>
          <p:nvPr>
            <p:ph idx="1"/>
          </p:nvPr>
        </p:nvSpPr>
        <p:spPr>
          <a:xfrm>
            <a:off x="617763" y="1642499"/>
            <a:ext cx="10963200" cy="4374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9" name="Straight Connector 8"/>
          <p:cNvCxnSpPr/>
          <p:nvPr userDrawn="1"/>
        </p:nvCxnSpPr>
        <p:spPr>
          <a:xfrm>
            <a:off x="598099" y="6339254"/>
            <a:ext cx="10972800" cy="0"/>
          </a:xfrm>
          <a:prstGeom prst="line">
            <a:avLst/>
          </a:prstGeom>
          <a:ln>
            <a:solidFill>
              <a:srgbClr val="96C115"/>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6200" y="6436746"/>
            <a:ext cx="3099680" cy="228600"/>
          </a:xfrm>
          <a:prstGeom prst="rect">
            <a:avLst/>
          </a:prstGeom>
        </p:spPr>
      </p:pic>
      <p:sp>
        <p:nvSpPr>
          <p:cNvPr id="7" name="Subtitle 2"/>
          <p:cNvSpPr>
            <a:spLocks noGrp="1"/>
          </p:cNvSpPr>
          <p:nvPr>
            <p:ph type="subTitle" idx="10" hasCustomPrompt="1"/>
          </p:nvPr>
        </p:nvSpPr>
        <p:spPr>
          <a:xfrm>
            <a:off x="624000" y="630000"/>
            <a:ext cx="11342400" cy="320400"/>
          </a:xfrm>
        </p:spPr>
        <p:txBody>
          <a:bodyPr>
            <a:no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endParaRPr lang="en-GB" dirty="0"/>
          </a:p>
        </p:txBody>
      </p:sp>
      <p:sp>
        <p:nvSpPr>
          <p:cNvPr id="8" name="Slide Number Placeholder 1"/>
          <p:cNvSpPr>
            <a:spLocks noGrp="1"/>
          </p:cNvSpPr>
          <p:nvPr>
            <p:ph type="sldNum" sz="quarter" idx="4"/>
          </p:nvPr>
        </p:nvSpPr>
        <p:spPr>
          <a:xfrm>
            <a:off x="8853915" y="6399212"/>
            <a:ext cx="28448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8F32D2A-ADED-434C-8CE8-89B70E5718FE}" type="slidenum">
              <a:rPr lang="en-GB" smtClean="0"/>
              <a:pPr/>
              <a:t>‹#›</a:t>
            </a:fld>
            <a:endParaRPr lang="en-GB" dirty="0"/>
          </a:p>
        </p:txBody>
      </p:sp>
    </p:spTree>
    <p:extLst>
      <p:ext uri="{BB962C8B-B14F-4D97-AF65-F5344CB8AC3E}">
        <p14:creationId xmlns:p14="http://schemas.microsoft.com/office/powerpoint/2010/main" val="26288297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9200" y="129600"/>
            <a:ext cx="10965600" cy="460800"/>
          </a:xfrm>
        </p:spPr>
        <p:txBody>
          <a:bodyPr/>
          <a:lstStyle/>
          <a:p>
            <a:r>
              <a:rPr lang="en-US" dirty="0"/>
              <a:t>// Click to add title</a:t>
            </a:r>
            <a:endParaRPr lang="en-GB" dirty="0"/>
          </a:p>
        </p:txBody>
      </p:sp>
      <p:sp>
        <p:nvSpPr>
          <p:cNvPr id="3" name="Content Placeholder 2"/>
          <p:cNvSpPr>
            <a:spLocks noGrp="1"/>
          </p:cNvSpPr>
          <p:nvPr>
            <p:ph sz="half" idx="1"/>
          </p:nvPr>
        </p:nvSpPr>
        <p:spPr>
          <a:xfrm>
            <a:off x="618911" y="1645249"/>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400800" y="1645602"/>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9" name="Straight Connector 8"/>
          <p:cNvCxnSpPr/>
          <p:nvPr userDrawn="1"/>
        </p:nvCxnSpPr>
        <p:spPr>
          <a:xfrm>
            <a:off x="426720" y="6244004"/>
            <a:ext cx="11338560" cy="0"/>
          </a:xfrm>
          <a:prstGeom prst="line">
            <a:avLst/>
          </a:prstGeom>
          <a:ln>
            <a:solidFill>
              <a:srgbClr val="96C115"/>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4651" y="6341496"/>
            <a:ext cx="2603731" cy="256032"/>
          </a:xfrm>
          <a:prstGeom prst="rect">
            <a:avLst/>
          </a:prstGeom>
        </p:spPr>
      </p:pic>
      <p:sp>
        <p:nvSpPr>
          <p:cNvPr id="12" name="Slide Number Placeholder 5"/>
          <p:cNvSpPr>
            <a:spLocks noGrp="1"/>
          </p:cNvSpPr>
          <p:nvPr>
            <p:ph type="sldNum" sz="quarter" idx="12"/>
          </p:nvPr>
        </p:nvSpPr>
        <p:spPr>
          <a:xfrm>
            <a:off x="9095969" y="6341496"/>
            <a:ext cx="2743200" cy="365125"/>
          </a:xfrm>
          <a:prstGeom prst="rect">
            <a:avLst/>
          </a:prstGeom>
        </p:spPr>
        <p:txBody>
          <a:bodyPr anchor="b">
            <a:noAutofit/>
          </a:bodyPr>
          <a:lstStyle>
            <a:lvl1pPr algn="r">
              <a:defRPr sz="1100">
                <a:solidFill>
                  <a:srgbClr val="808080"/>
                </a:solidFill>
              </a:defRPr>
            </a:lvl1pPr>
          </a:lstStyle>
          <a:p>
            <a:fld id="{120570A7-2F0F-4D47-8692-92DE6DAB43E4}" type="slidenum">
              <a:rPr lang="de-DE" smtClean="0"/>
              <a:pPr/>
              <a:t>‹#›</a:t>
            </a:fld>
            <a:endParaRPr lang="de-DE" dirty="0"/>
          </a:p>
        </p:txBody>
      </p:sp>
      <p:sp>
        <p:nvSpPr>
          <p:cNvPr id="13" name="Subtitle 2"/>
          <p:cNvSpPr>
            <a:spLocks noGrp="1"/>
          </p:cNvSpPr>
          <p:nvPr>
            <p:ph type="subTitle" idx="13" hasCustomPrompt="1"/>
          </p:nvPr>
        </p:nvSpPr>
        <p:spPr>
          <a:xfrm>
            <a:off x="618840" y="603466"/>
            <a:ext cx="10965600" cy="396000"/>
          </a:xfrm>
        </p:spPr>
        <p:txBody>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endParaRPr lang="en-GB" dirty="0"/>
          </a:p>
        </p:txBody>
      </p:sp>
    </p:spTree>
    <p:extLst>
      <p:ext uri="{BB962C8B-B14F-4D97-AF65-F5344CB8AC3E}">
        <p14:creationId xmlns:p14="http://schemas.microsoft.com/office/powerpoint/2010/main" val="2068871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bg1"/>
        </a:solidFill>
        <a:effectLst/>
      </p:bgPr>
    </p:bg>
    <p:spTree>
      <p:nvGrpSpPr>
        <p:cNvPr id="1" name=""/>
        <p:cNvGrpSpPr/>
        <p:nvPr/>
      </p:nvGrpSpPr>
      <p:grpSpPr>
        <a:xfrm>
          <a:off x="0" y="0"/>
          <a:ext cx="0" cy="0"/>
          <a:chOff x="0" y="0"/>
          <a:chExt cx="0" cy="0"/>
        </a:xfrm>
      </p:grpSpPr>
      <p:sp>
        <p:nvSpPr>
          <p:cNvPr id="7" name="Rectangle 7"/>
          <p:cNvSpPr/>
          <p:nvPr userDrawn="1"/>
        </p:nvSpPr>
        <p:spPr>
          <a:xfrm>
            <a:off x="0" y="0"/>
            <a:ext cx="12211050" cy="1219200"/>
          </a:xfrm>
          <a:prstGeom prst="rect">
            <a:avLst/>
          </a:prstGeom>
          <a:solidFill>
            <a:srgbClr val="96C1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l"/>
            <a:endParaRPr lang="en-US" dirty="0"/>
          </a:p>
        </p:txBody>
      </p:sp>
      <p:sp>
        <p:nvSpPr>
          <p:cNvPr id="18" name="Title 1"/>
          <p:cNvSpPr txBox="1">
            <a:spLocks/>
          </p:cNvSpPr>
          <p:nvPr userDrawn="1"/>
        </p:nvSpPr>
        <p:spPr>
          <a:xfrm>
            <a:off x="628163" y="25399"/>
            <a:ext cx="7315453" cy="12052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0" kern="1200" cap="all" baseline="0">
                <a:solidFill>
                  <a:schemeClr val="bg1"/>
                </a:solidFill>
                <a:latin typeface="Arial" panose="020B0604020202020204" pitchFamily="34" charset="0"/>
                <a:ea typeface="+mj-ea"/>
                <a:cs typeface="Arial" panose="020B0604020202020204" pitchFamily="34" charset="0"/>
              </a:defRPr>
            </a:lvl1pPr>
          </a:lstStyle>
          <a:p>
            <a:r>
              <a:rPr lang="en-US" dirty="0"/>
              <a:t>// Agenda</a:t>
            </a:r>
            <a:endParaRPr lang="de-DE" dirty="0"/>
          </a:p>
        </p:txBody>
      </p:sp>
      <p:sp>
        <p:nvSpPr>
          <p:cNvPr id="15" name="Text Placeholder 14"/>
          <p:cNvSpPr>
            <a:spLocks noGrp="1"/>
          </p:cNvSpPr>
          <p:nvPr>
            <p:ph type="body" sz="quarter" idx="10" hasCustomPrompt="1"/>
          </p:nvPr>
        </p:nvSpPr>
        <p:spPr>
          <a:xfrm>
            <a:off x="620233" y="1648933"/>
            <a:ext cx="10962167" cy="4370867"/>
          </a:xfrm>
          <a:prstGeom prst="rect">
            <a:avLst/>
          </a:prstGeom>
        </p:spPr>
        <p:txBody>
          <a:bodyPr>
            <a:noAutofit/>
          </a:bodyPr>
          <a:lstStyle>
            <a:lvl1pPr marL="0" indent="0">
              <a:buClr>
                <a:schemeClr val="tx1"/>
              </a:buClr>
              <a:buFont typeface="+mj-lt"/>
              <a:buNone/>
              <a:defRPr/>
            </a:lvl1pPr>
            <a:lvl2pPr marL="457200" indent="0">
              <a:buFont typeface="+mj-lt"/>
              <a:buNone/>
              <a:defRPr/>
            </a:lvl2pPr>
            <a:lvl3pPr marL="914400" indent="0">
              <a:buFont typeface="+mj-lt"/>
              <a:buNone/>
              <a:defRPr/>
            </a:lvl3pPr>
            <a:lvl4pPr marL="1371600" indent="0">
              <a:buFont typeface="+mj-lt"/>
              <a:buNone/>
              <a:defRPr/>
            </a:lvl4pPr>
            <a:lvl5pPr marL="1828800" indent="0">
              <a:buFont typeface="+mj-lt"/>
              <a:buNone/>
              <a:defRPr/>
            </a:lvl5pPr>
          </a:lstStyle>
          <a:p>
            <a:pPr lvl="0"/>
            <a:r>
              <a:rPr lang="en-US" dirty="0"/>
              <a:t>Click to edit agenda</a:t>
            </a:r>
          </a:p>
          <a:p>
            <a:pPr lvl="0"/>
            <a:endParaRPr lang="en-US" dirty="0"/>
          </a:p>
        </p:txBody>
      </p:sp>
      <p:sp>
        <p:nvSpPr>
          <p:cNvPr id="16" name="Slide Number Placeholder 5"/>
          <p:cNvSpPr>
            <a:spLocks noGrp="1"/>
          </p:cNvSpPr>
          <p:nvPr>
            <p:ph type="sldNum" sz="quarter" idx="12"/>
          </p:nvPr>
        </p:nvSpPr>
        <p:spPr>
          <a:xfrm>
            <a:off x="9095969" y="6341496"/>
            <a:ext cx="2743200" cy="365125"/>
          </a:xfrm>
          <a:prstGeom prst="rect">
            <a:avLst/>
          </a:prstGeom>
        </p:spPr>
        <p:txBody>
          <a:bodyPr anchor="b">
            <a:noAutofit/>
          </a:bodyPr>
          <a:lstStyle>
            <a:lvl1pPr algn="r">
              <a:defRPr sz="1100">
                <a:solidFill>
                  <a:srgbClr val="808080"/>
                </a:solidFill>
              </a:defRPr>
            </a:lvl1pPr>
          </a:lstStyle>
          <a:p>
            <a:fld id="{120570A7-2F0F-4D47-8692-92DE6DAB43E4}" type="slidenum">
              <a:rPr lang="de-DE" smtClean="0"/>
              <a:pPr/>
              <a:t>‹#›</a:t>
            </a:fld>
            <a:endParaRPr lang="de-DE" dirty="0"/>
          </a:p>
        </p:txBody>
      </p:sp>
      <p:cxnSp>
        <p:nvCxnSpPr>
          <p:cNvPr id="9" name="Straight Connector 8"/>
          <p:cNvCxnSpPr/>
          <p:nvPr userDrawn="1"/>
        </p:nvCxnSpPr>
        <p:spPr>
          <a:xfrm>
            <a:off x="426720" y="6244004"/>
            <a:ext cx="11338560" cy="0"/>
          </a:xfrm>
          <a:prstGeom prst="line">
            <a:avLst/>
          </a:prstGeom>
          <a:ln>
            <a:solidFill>
              <a:srgbClr val="96C115"/>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4651" y="6341496"/>
            <a:ext cx="2603731" cy="256032"/>
          </a:xfrm>
          <a:prstGeom prst="rect">
            <a:avLst/>
          </a:prstGeom>
        </p:spPr>
      </p:pic>
    </p:spTree>
    <p:extLst>
      <p:ext uri="{BB962C8B-B14F-4D97-AF65-F5344CB8AC3E}">
        <p14:creationId xmlns:p14="http://schemas.microsoft.com/office/powerpoint/2010/main" val="4209757398"/>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_Green">
    <p:spTree>
      <p:nvGrpSpPr>
        <p:cNvPr id="1" name=""/>
        <p:cNvGrpSpPr/>
        <p:nvPr/>
      </p:nvGrpSpPr>
      <p:grpSpPr>
        <a:xfrm>
          <a:off x="0" y="0"/>
          <a:ext cx="0" cy="0"/>
          <a:chOff x="0" y="0"/>
          <a:chExt cx="0" cy="0"/>
        </a:xfrm>
      </p:grpSpPr>
      <p:cxnSp>
        <p:nvCxnSpPr>
          <p:cNvPr id="9" name="Straight Connector 8"/>
          <p:cNvCxnSpPr/>
          <p:nvPr userDrawn="1"/>
        </p:nvCxnSpPr>
        <p:spPr>
          <a:xfrm>
            <a:off x="426720" y="6244004"/>
            <a:ext cx="11338560" cy="0"/>
          </a:xfrm>
          <a:prstGeom prst="line">
            <a:avLst/>
          </a:prstGeom>
          <a:ln>
            <a:solidFill>
              <a:srgbClr val="96C115"/>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4651" y="6341496"/>
            <a:ext cx="2603731" cy="256032"/>
          </a:xfrm>
          <a:prstGeom prst="rect">
            <a:avLst/>
          </a:prstGeom>
        </p:spPr>
      </p:pic>
      <p:sp>
        <p:nvSpPr>
          <p:cNvPr id="11" name="Title Placeholder 1"/>
          <p:cNvSpPr>
            <a:spLocks noGrp="1"/>
          </p:cNvSpPr>
          <p:nvPr>
            <p:ph type="title" hasCustomPrompt="1"/>
          </p:nvPr>
        </p:nvSpPr>
        <p:spPr>
          <a:xfrm>
            <a:off x="617220" y="129600"/>
            <a:ext cx="10965180" cy="460800"/>
          </a:xfrm>
          <a:prstGeom prst="rect">
            <a:avLst/>
          </a:prstGeom>
        </p:spPr>
        <p:txBody>
          <a:bodyPr vert="horz" lIns="91440" tIns="45720" rIns="91440" bIns="45720" rtlCol="0" anchor="ctr">
            <a:noAutofit/>
          </a:bodyPr>
          <a:lstStyle/>
          <a:p>
            <a:r>
              <a:rPr lang="en-US" dirty="0"/>
              <a:t>// Click to add title</a:t>
            </a:r>
            <a:endParaRPr lang="en-GB" dirty="0"/>
          </a:p>
        </p:txBody>
      </p:sp>
      <p:sp>
        <p:nvSpPr>
          <p:cNvPr id="5" name="Content Placeholder 4"/>
          <p:cNvSpPr>
            <a:spLocks noGrp="1"/>
          </p:cNvSpPr>
          <p:nvPr>
            <p:ph sz="quarter" idx="13"/>
          </p:nvPr>
        </p:nvSpPr>
        <p:spPr>
          <a:xfrm>
            <a:off x="619200" y="1645106"/>
            <a:ext cx="10965600" cy="4377489"/>
          </a:xfrm>
        </p:spPr>
        <p:txBody>
          <a:bodyPr/>
          <a:lstStyle>
            <a:lvl1pPr>
              <a:defRPr sz="1800"/>
            </a:lvl1pPr>
            <a:lvl2pPr>
              <a:defRPr sz="1600"/>
            </a:lvl2pPr>
            <a:lvl3pPr>
              <a:defRPr sz="1400"/>
            </a:lvl3pPr>
            <a:lvl4pPr>
              <a:defRPr sz="1200"/>
            </a:lvl4pPr>
            <a:lvl5pPr>
              <a:defRPr sz="120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7" name="Subtitle 2"/>
          <p:cNvSpPr>
            <a:spLocks noGrp="1"/>
          </p:cNvSpPr>
          <p:nvPr>
            <p:ph type="subTitle" idx="1" hasCustomPrompt="1"/>
          </p:nvPr>
        </p:nvSpPr>
        <p:spPr>
          <a:xfrm>
            <a:off x="618840" y="603466"/>
            <a:ext cx="10965600" cy="396000"/>
          </a:xfrm>
        </p:spPr>
        <p:txBody>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endParaRPr lang="en-GB" dirty="0"/>
          </a:p>
        </p:txBody>
      </p:sp>
      <p:sp>
        <p:nvSpPr>
          <p:cNvPr id="12" name="Slide Number Placeholder 5"/>
          <p:cNvSpPr>
            <a:spLocks noGrp="1"/>
          </p:cNvSpPr>
          <p:nvPr>
            <p:ph type="sldNum" sz="quarter" idx="12"/>
          </p:nvPr>
        </p:nvSpPr>
        <p:spPr>
          <a:xfrm>
            <a:off x="9095969" y="6341496"/>
            <a:ext cx="2743200" cy="365125"/>
          </a:xfrm>
          <a:prstGeom prst="rect">
            <a:avLst/>
          </a:prstGeom>
        </p:spPr>
        <p:txBody>
          <a:bodyPr anchor="b">
            <a:noAutofit/>
          </a:bodyPr>
          <a:lstStyle>
            <a:lvl1pPr algn="r">
              <a:defRPr sz="1100">
                <a:solidFill>
                  <a:srgbClr val="808080"/>
                </a:solidFill>
              </a:defRPr>
            </a:lvl1pPr>
          </a:lstStyle>
          <a:p>
            <a:fld id="{120570A7-2F0F-4D47-8692-92DE6DAB43E4}" type="slidenum">
              <a:rPr lang="de-DE" smtClean="0"/>
              <a:pPr/>
              <a:t>‹#›</a:t>
            </a:fld>
            <a:endParaRPr lang="de-DE" dirty="0"/>
          </a:p>
        </p:txBody>
      </p:sp>
    </p:spTree>
    <p:extLst>
      <p:ext uri="{BB962C8B-B14F-4D97-AF65-F5344CB8AC3E}">
        <p14:creationId xmlns:p14="http://schemas.microsoft.com/office/powerpoint/2010/main" val="316801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_Blue">
    <p:spTree>
      <p:nvGrpSpPr>
        <p:cNvPr id="1" name=""/>
        <p:cNvGrpSpPr/>
        <p:nvPr/>
      </p:nvGrpSpPr>
      <p:grpSpPr>
        <a:xfrm>
          <a:off x="0" y="0"/>
          <a:ext cx="0" cy="0"/>
          <a:chOff x="0" y="0"/>
          <a:chExt cx="0" cy="0"/>
        </a:xfrm>
      </p:grpSpPr>
      <p:cxnSp>
        <p:nvCxnSpPr>
          <p:cNvPr id="9" name="Straight Connector 8"/>
          <p:cNvCxnSpPr/>
          <p:nvPr userDrawn="1"/>
        </p:nvCxnSpPr>
        <p:spPr>
          <a:xfrm>
            <a:off x="426720" y="6244004"/>
            <a:ext cx="11338560" cy="0"/>
          </a:xfrm>
          <a:prstGeom prst="line">
            <a:avLst/>
          </a:prstGeom>
          <a:ln>
            <a:solidFill>
              <a:srgbClr val="96C115"/>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4651" y="6341496"/>
            <a:ext cx="2603731" cy="256032"/>
          </a:xfrm>
          <a:prstGeom prst="rect">
            <a:avLst/>
          </a:prstGeom>
        </p:spPr>
      </p:pic>
      <p:sp>
        <p:nvSpPr>
          <p:cNvPr id="11" name="Title Placeholder 1"/>
          <p:cNvSpPr>
            <a:spLocks noGrp="1"/>
          </p:cNvSpPr>
          <p:nvPr>
            <p:ph type="title" hasCustomPrompt="1"/>
          </p:nvPr>
        </p:nvSpPr>
        <p:spPr>
          <a:xfrm>
            <a:off x="619200" y="129600"/>
            <a:ext cx="10965179" cy="460800"/>
          </a:xfrm>
          <a:prstGeom prst="rect">
            <a:avLst/>
          </a:prstGeom>
        </p:spPr>
        <p:txBody>
          <a:bodyPr vert="horz" lIns="91440" tIns="45720" rIns="91440" bIns="45720" rtlCol="0" anchor="ctr">
            <a:noAutofit/>
          </a:bodyPr>
          <a:lstStyle>
            <a:lvl1pPr>
              <a:defRPr>
                <a:solidFill>
                  <a:schemeClr val="accent2"/>
                </a:solidFill>
              </a:defRPr>
            </a:lvl1pPr>
          </a:lstStyle>
          <a:p>
            <a:r>
              <a:rPr lang="en-US" dirty="0"/>
              <a:t>// Click to add title</a:t>
            </a:r>
            <a:endParaRPr lang="en-GB" dirty="0"/>
          </a:p>
        </p:txBody>
      </p:sp>
      <p:sp>
        <p:nvSpPr>
          <p:cNvPr id="5" name="Content Placeholder 4"/>
          <p:cNvSpPr>
            <a:spLocks noGrp="1"/>
          </p:cNvSpPr>
          <p:nvPr>
            <p:ph sz="quarter" idx="13"/>
          </p:nvPr>
        </p:nvSpPr>
        <p:spPr>
          <a:xfrm>
            <a:off x="619200" y="1645200"/>
            <a:ext cx="10965600" cy="4377489"/>
          </a:xfrm>
        </p:spPr>
        <p:txBody>
          <a:bodyPr/>
          <a:lstStyle>
            <a:lvl1pPr>
              <a:buClr>
                <a:schemeClr val="accent2"/>
              </a:buClr>
              <a:defRPr sz="1800"/>
            </a:lvl1pPr>
            <a:lvl2pPr>
              <a:buClr>
                <a:schemeClr val="tx2"/>
              </a:buClr>
              <a:defRPr sz="1600"/>
            </a:lvl2pPr>
            <a:lvl3pPr>
              <a:buClr>
                <a:schemeClr val="tx2"/>
              </a:buClr>
              <a:defRPr sz="1400"/>
            </a:lvl3pPr>
            <a:lvl4pPr>
              <a:buClr>
                <a:schemeClr val="tx2"/>
              </a:buClr>
              <a:defRPr sz="1200"/>
            </a:lvl4pPr>
            <a:lvl5pPr>
              <a:buClr>
                <a:schemeClr val="tx2"/>
              </a:buClr>
              <a:defRPr sz="120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7" name="Slide Number Placeholder 5"/>
          <p:cNvSpPr>
            <a:spLocks noGrp="1"/>
          </p:cNvSpPr>
          <p:nvPr>
            <p:ph type="sldNum" sz="quarter" idx="12"/>
          </p:nvPr>
        </p:nvSpPr>
        <p:spPr>
          <a:xfrm>
            <a:off x="9095969" y="6341496"/>
            <a:ext cx="2743200" cy="365125"/>
          </a:xfrm>
          <a:prstGeom prst="rect">
            <a:avLst/>
          </a:prstGeom>
        </p:spPr>
        <p:txBody>
          <a:bodyPr anchor="b">
            <a:noAutofit/>
          </a:bodyPr>
          <a:lstStyle>
            <a:lvl1pPr algn="r">
              <a:defRPr sz="1100">
                <a:solidFill>
                  <a:srgbClr val="808080"/>
                </a:solidFill>
              </a:defRPr>
            </a:lvl1pPr>
          </a:lstStyle>
          <a:p>
            <a:fld id="{120570A7-2F0F-4D47-8692-92DE6DAB43E4}" type="slidenum">
              <a:rPr lang="de-DE" smtClean="0"/>
              <a:pPr/>
              <a:t>‹#›</a:t>
            </a:fld>
            <a:endParaRPr lang="de-DE" dirty="0"/>
          </a:p>
        </p:txBody>
      </p:sp>
      <p:sp>
        <p:nvSpPr>
          <p:cNvPr id="8" name="Subtitle 2"/>
          <p:cNvSpPr>
            <a:spLocks noGrp="1"/>
          </p:cNvSpPr>
          <p:nvPr>
            <p:ph type="subTitle" idx="1" hasCustomPrompt="1"/>
          </p:nvPr>
        </p:nvSpPr>
        <p:spPr>
          <a:xfrm>
            <a:off x="618840" y="603466"/>
            <a:ext cx="10965600" cy="396000"/>
          </a:xfrm>
        </p:spPr>
        <p:txBody>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endParaRPr lang="en-GB" dirty="0"/>
          </a:p>
        </p:txBody>
      </p:sp>
    </p:spTree>
    <p:extLst>
      <p:ext uri="{BB962C8B-B14F-4D97-AF65-F5344CB8AC3E}">
        <p14:creationId xmlns:p14="http://schemas.microsoft.com/office/powerpoint/2010/main" val="20005192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619200" y="129600"/>
            <a:ext cx="10965600" cy="460800"/>
          </a:xfrm>
        </p:spPr>
        <p:txBody>
          <a:bodyPr>
            <a:noAutofit/>
          </a:bodyPr>
          <a:lstStyle>
            <a:lvl1pPr>
              <a:defRPr sz="2400" cap="none" baseline="0"/>
            </a:lvl1pPr>
          </a:lstStyle>
          <a:p>
            <a:r>
              <a:rPr lang="de-DE" baseline="0" dirty="0"/>
              <a:t>// Click </a:t>
            </a:r>
            <a:r>
              <a:rPr lang="de-DE" baseline="0" dirty="0" err="1"/>
              <a:t>to</a:t>
            </a:r>
            <a:r>
              <a:rPr lang="de-DE" baseline="0" dirty="0"/>
              <a:t> </a:t>
            </a:r>
            <a:r>
              <a:rPr lang="de-DE" baseline="0" dirty="0" err="1"/>
              <a:t>add</a:t>
            </a:r>
            <a:r>
              <a:rPr lang="de-DE" baseline="0" dirty="0"/>
              <a:t> title</a:t>
            </a:r>
            <a:endParaRPr lang="en-GB" dirty="0"/>
          </a:p>
        </p:txBody>
      </p:sp>
      <p:sp>
        <p:nvSpPr>
          <p:cNvPr id="19" name="Text Placeholder 2"/>
          <p:cNvSpPr>
            <a:spLocks noGrp="1"/>
          </p:cNvSpPr>
          <p:nvPr>
            <p:ph type="body" idx="1"/>
          </p:nvPr>
        </p:nvSpPr>
        <p:spPr>
          <a:xfrm>
            <a:off x="616500" y="1413236"/>
            <a:ext cx="5212080" cy="793062"/>
          </a:xfrm>
          <a:noFill/>
          <a:ln w="12700">
            <a:solidFill>
              <a:srgbClr val="96C115"/>
            </a:solidFill>
          </a:ln>
        </p:spPr>
        <p:txBody>
          <a:bodyPr anchor="ctr">
            <a:noAutofit/>
          </a:bodyPr>
          <a:lstStyle>
            <a:lvl1pPr marL="0" indent="0" algn="ctr">
              <a:buNone/>
              <a:defRPr sz="1800" b="1" cap="none"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20" name="Content Placeholder 3"/>
          <p:cNvSpPr>
            <a:spLocks noGrp="1"/>
          </p:cNvSpPr>
          <p:nvPr>
            <p:ph sz="half" idx="2" hasCustomPrompt="1"/>
          </p:nvPr>
        </p:nvSpPr>
        <p:spPr>
          <a:xfrm>
            <a:off x="616500" y="2232000"/>
            <a:ext cx="5212080" cy="3796948"/>
          </a:xfrm>
        </p:spPr>
        <p:txBody>
          <a:bodyPr>
            <a:noAutofit/>
          </a:bodyPr>
          <a:lstStyle>
            <a:lvl1pPr marL="228600" indent="-228600">
              <a:buClr>
                <a:schemeClr val="tx2"/>
              </a:buClr>
              <a:buFont typeface="Arial" panose="020B0604020202020204" pitchFamily="34" charset="0"/>
              <a:buChar char="•"/>
              <a:defRPr>
                <a:latin typeface="Arial" panose="020B0604020202020204" pitchFamily="34" charset="0"/>
                <a:cs typeface="Arial" panose="020B0604020202020204" pitchFamily="34" charset="0"/>
              </a:defRPr>
            </a:lvl1pPr>
            <a:lvl2pPr marL="685800" indent="-228600">
              <a:buClr>
                <a:schemeClr val="accent2"/>
              </a:buClr>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buClr>
                <a:schemeClr val="accent2"/>
              </a:buClr>
              <a:buFont typeface="Arial" panose="020B0604020202020204" pitchFamily="34" charset="0"/>
              <a:buChar char="•"/>
              <a:defRPr>
                <a:solidFill>
                  <a:srgbClr val="62646D"/>
                </a:solidFill>
                <a:latin typeface="Arial" panose="020B0604020202020204" pitchFamily="34" charset="0"/>
                <a:cs typeface="Arial" panose="020B0604020202020204" pitchFamily="34" charset="0"/>
              </a:defRPr>
            </a:lvl3pPr>
            <a:lvl4pPr marL="1600200" indent="-228600">
              <a:buClr>
                <a:schemeClr val="accent2"/>
              </a:buClr>
              <a:buFont typeface="Arial" panose="020B0604020202020204" pitchFamily="34" charset="0"/>
              <a:buChar char="•"/>
              <a:defRPr>
                <a:solidFill>
                  <a:srgbClr val="62646D"/>
                </a:solidFill>
                <a:latin typeface="Arial" panose="020B0604020202020204" pitchFamily="34" charset="0"/>
                <a:cs typeface="Arial" panose="020B0604020202020204" pitchFamily="34" charset="0"/>
              </a:defRPr>
            </a:lvl4pPr>
            <a:lvl5pPr marL="2057400" indent="-228600">
              <a:buClr>
                <a:schemeClr val="accent2"/>
              </a:buClr>
              <a:buFont typeface="Arial" panose="020B0604020202020204" pitchFamily="34" charset="0"/>
              <a:buChar char="•"/>
              <a:defRPr>
                <a:solidFill>
                  <a:srgbClr val="62646D"/>
                </a:solidFill>
                <a:latin typeface="Arial" panose="020B0604020202020204" pitchFamily="34" charset="0"/>
                <a:cs typeface="Arial" panose="020B0604020202020204" pitchFamily="34" charset="0"/>
              </a:defRPr>
            </a:lvl5pPr>
          </a:lstStyle>
          <a:p>
            <a:pPr lvl="0"/>
            <a:r>
              <a:rPr lang="en-US" dirty="0"/>
              <a:t> Click to edit content</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21" name="Text Placeholder 4"/>
          <p:cNvSpPr>
            <a:spLocks noGrp="1"/>
          </p:cNvSpPr>
          <p:nvPr>
            <p:ph type="body" sz="quarter" idx="3"/>
          </p:nvPr>
        </p:nvSpPr>
        <p:spPr>
          <a:xfrm>
            <a:off x="6368901" y="1413236"/>
            <a:ext cx="5212079" cy="797817"/>
          </a:xfrm>
          <a:noFill/>
          <a:ln w="12700">
            <a:solidFill>
              <a:srgbClr val="96C115"/>
            </a:solidFill>
          </a:ln>
        </p:spPr>
        <p:txBody>
          <a:bodyPr anchor="ctr">
            <a:noAutofit/>
          </a:bodyPr>
          <a:lstStyle>
            <a:lvl1pPr marL="0" indent="0" algn="ctr">
              <a:buNone/>
              <a:defRPr sz="1800" b="1" cap="none"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22" name="Content Placeholder 3"/>
          <p:cNvSpPr>
            <a:spLocks noGrp="1"/>
          </p:cNvSpPr>
          <p:nvPr>
            <p:ph sz="half" idx="13" hasCustomPrompt="1"/>
          </p:nvPr>
        </p:nvSpPr>
        <p:spPr>
          <a:xfrm>
            <a:off x="6368901" y="2232000"/>
            <a:ext cx="5212079" cy="3798790"/>
          </a:xfrm>
        </p:spPr>
        <p:txBody>
          <a:bodyPr>
            <a:noAutofit/>
          </a:bodyPr>
          <a:lstStyle>
            <a:lvl1pPr marL="228600" indent="-228600">
              <a:buClr>
                <a:schemeClr val="tx2"/>
              </a:buClr>
              <a:buFont typeface="Arial" panose="020B0604020202020204" pitchFamily="34" charset="0"/>
              <a:buChar char="•"/>
              <a:defRPr>
                <a:latin typeface="Arial" panose="020B0604020202020204" pitchFamily="34" charset="0"/>
                <a:cs typeface="Arial" panose="020B0604020202020204" pitchFamily="34" charset="0"/>
              </a:defRPr>
            </a:lvl1pPr>
            <a:lvl2pPr marL="685800" indent="-228600">
              <a:buClr>
                <a:schemeClr val="accent2"/>
              </a:buClr>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buClr>
                <a:schemeClr val="accent2"/>
              </a:buClr>
              <a:buFont typeface="Arial" panose="020B0604020202020204" pitchFamily="34" charset="0"/>
              <a:buChar char="•"/>
              <a:defRPr>
                <a:solidFill>
                  <a:srgbClr val="62646D"/>
                </a:solidFill>
                <a:latin typeface="Arial" panose="020B0604020202020204" pitchFamily="34" charset="0"/>
                <a:cs typeface="Arial" panose="020B0604020202020204" pitchFamily="34" charset="0"/>
              </a:defRPr>
            </a:lvl3pPr>
            <a:lvl4pPr marL="1600200" indent="-228600">
              <a:buClr>
                <a:schemeClr val="accent2"/>
              </a:buClr>
              <a:buFont typeface="Arial" panose="020B0604020202020204" pitchFamily="34" charset="0"/>
              <a:buChar char="•"/>
              <a:defRPr>
                <a:solidFill>
                  <a:srgbClr val="62646D"/>
                </a:solidFill>
                <a:latin typeface="Arial" panose="020B0604020202020204" pitchFamily="34" charset="0"/>
                <a:cs typeface="Arial" panose="020B0604020202020204" pitchFamily="34" charset="0"/>
              </a:defRPr>
            </a:lvl4pPr>
            <a:lvl5pPr marL="2057400" indent="-228600">
              <a:buClr>
                <a:schemeClr val="accent2"/>
              </a:buClr>
              <a:buFont typeface="Arial" panose="020B0604020202020204" pitchFamily="34" charset="0"/>
              <a:buChar char="•"/>
              <a:defRPr>
                <a:solidFill>
                  <a:srgbClr val="62646D"/>
                </a:solidFill>
                <a:latin typeface="Arial" panose="020B0604020202020204" pitchFamily="34" charset="0"/>
                <a:cs typeface="Arial" panose="020B0604020202020204" pitchFamily="34" charset="0"/>
              </a:defRPr>
            </a:lvl5pPr>
          </a:lstStyle>
          <a:p>
            <a:pPr lvl="0"/>
            <a:r>
              <a:rPr lang="en-US" dirty="0"/>
              <a:t> Click to edit content</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cxnSp>
        <p:nvCxnSpPr>
          <p:cNvPr id="12" name="Straight Connector 11"/>
          <p:cNvCxnSpPr/>
          <p:nvPr userDrawn="1"/>
        </p:nvCxnSpPr>
        <p:spPr>
          <a:xfrm>
            <a:off x="426720" y="6244004"/>
            <a:ext cx="11338560" cy="0"/>
          </a:xfrm>
          <a:prstGeom prst="line">
            <a:avLst/>
          </a:prstGeom>
          <a:ln>
            <a:solidFill>
              <a:srgbClr val="96C115"/>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4651" y="6341496"/>
            <a:ext cx="2603731" cy="256032"/>
          </a:xfrm>
          <a:prstGeom prst="rect">
            <a:avLst/>
          </a:prstGeom>
        </p:spPr>
      </p:pic>
      <p:sp>
        <p:nvSpPr>
          <p:cNvPr id="14" name="Slide Number Placeholder 5"/>
          <p:cNvSpPr>
            <a:spLocks noGrp="1"/>
          </p:cNvSpPr>
          <p:nvPr>
            <p:ph type="sldNum" sz="quarter" idx="12"/>
          </p:nvPr>
        </p:nvSpPr>
        <p:spPr>
          <a:xfrm>
            <a:off x="9095969" y="6341496"/>
            <a:ext cx="2743200" cy="365125"/>
          </a:xfrm>
          <a:prstGeom prst="rect">
            <a:avLst/>
          </a:prstGeom>
        </p:spPr>
        <p:txBody>
          <a:bodyPr anchor="b">
            <a:noAutofit/>
          </a:bodyPr>
          <a:lstStyle>
            <a:lvl1pPr algn="r">
              <a:defRPr sz="1100">
                <a:solidFill>
                  <a:srgbClr val="808080"/>
                </a:solidFill>
              </a:defRPr>
            </a:lvl1pPr>
          </a:lstStyle>
          <a:p>
            <a:fld id="{120570A7-2F0F-4D47-8692-92DE6DAB43E4}" type="slidenum">
              <a:rPr lang="de-DE" smtClean="0"/>
              <a:pPr/>
              <a:t>‹#›</a:t>
            </a:fld>
            <a:endParaRPr lang="de-DE" dirty="0"/>
          </a:p>
        </p:txBody>
      </p:sp>
      <p:sp>
        <p:nvSpPr>
          <p:cNvPr id="11" name="Subtitle 2"/>
          <p:cNvSpPr>
            <a:spLocks noGrp="1"/>
          </p:cNvSpPr>
          <p:nvPr>
            <p:ph type="subTitle" idx="14" hasCustomPrompt="1"/>
          </p:nvPr>
        </p:nvSpPr>
        <p:spPr>
          <a:xfrm>
            <a:off x="618840" y="603466"/>
            <a:ext cx="10965600" cy="396000"/>
          </a:xfrm>
        </p:spPr>
        <p:txBody>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endParaRPr lang="en-GB" dirty="0"/>
          </a:p>
        </p:txBody>
      </p:sp>
    </p:spTree>
    <p:extLst>
      <p:ext uri="{BB962C8B-B14F-4D97-AF65-F5344CB8AC3E}">
        <p14:creationId xmlns:p14="http://schemas.microsoft.com/office/powerpoint/2010/main" val="326619064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9200" y="129600"/>
            <a:ext cx="10965600" cy="460800"/>
          </a:xfrm>
        </p:spPr>
        <p:txBody>
          <a:bodyPr/>
          <a:lstStyle/>
          <a:p>
            <a:r>
              <a:rPr lang="en-US" dirty="0"/>
              <a:t>// Click to add title</a:t>
            </a:r>
            <a:endParaRPr lang="en-GB" dirty="0"/>
          </a:p>
        </p:txBody>
      </p:sp>
      <p:sp>
        <p:nvSpPr>
          <p:cNvPr id="3" name="Content Placeholder 2"/>
          <p:cNvSpPr>
            <a:spLocks noGrp="1"/>
          </p:cNvSpPr>
          <p:nvPr>
            <p:ph sz="half" idx="1"/>
          </p:nvPr>
        </p:nvSpPr>
        <p:spPr>
          <a:xfrm>
            <a:off x="618911" y="1645249"/>
            <a:ext cx="5181600" cy="43513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4" name="Content Placeholder 3"/>
          <p:cNvSpPr>
            <a:spLocks noGrp="1"/>
          </p:cNvSpPr>
          <p:nvPr>
            <p:ph sz="half" idx="2"/>
          </p:nvPr>
        </p:nvSpPr>
        <p:spPr>
          <a:xfrm>
            <a:off x="6400800" y="1645602"/>
            <a:ext cx="5181600" cy="43513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a:p>
        </p:txBody>
      </p:sp>
      <p:cxnSp>
        <p:nvCxnSpPr>
          <p:cNvPr id="9" name="Straight Connector 8"/>
          <p:cNvCxnSpPr/>
          <p:nvPr userDrawn="1"/>
        </p:nvCxnSpPr>
        <p:spPr>
          <a:xfrm>
            <a:off x="426720" y="6244004"/>
            <a:ext cx="11338560" cy="0"/>
          </a:xfrm>
          <a:prstGeom prst="line">
            <a:avLst/>
          </a:prstGeom>
          <a:ln>
            <a:solidFill>
              <a:srgbClr val="96C115"/>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4651" y="6341496"/>
            <a:ext cx="2603731" cy="256032"/>
          </a:xfrm>
          <a:prstGeom prst="rect">
            <a:avLst/>
          </a:prstGeom>
        </p:spPr>
      </p:pic>
      <p:sp>
        <p:nvSpPr>
          <p:cNvPr id="12" name="Slide Number Placeholder 5"/>
          <p:cNvSpPr>
            <a:spLocks noGrp="1"/>
          </p:cNvSpPr>
          <p:nvPr>
            <p:ph type="sldNum" sz="quarter" idx="12"/>
          </p:nvPr>
        </p:nvSpPr>
        <p:spPr>
          <a:xfrm>
            <a:off x="9095969" y="6341496"/>
            <a:ext cx="2743200" cy="365125"/>
          </a:xfrm>
          <a:prstGeom prst="rect">
            <a:avLst/>
          </a:prstGeom>
        </p:spPr>
        <p:txBody>
          <a:bodyPr anchor="b">
            <a:noAutofit/>
          </a:bodyPr>
          <a:lstStyle>
            <a:lvl1pPr algn="r">
              <a:defRPr sz="1100">
                <a:solidFill>
                  <a:srgbClr val="808080"/>
                </a:solidFill>
              </a:defRPr>
            </a:lvl1pPr>
          </a:lstStyle>
          <a:p>
            <a:fld id="{120570A7-2F0F-4D47-8692-92DE6DAB43E4}" type="slidenum">
              <a:rPr lang="de-DE" smtClean="0"/>
              <a:pPr/>
              <a:t>‹#›</a:t>
            </a:fld>
            <a:endParaRPr lang="de-DE" dirty="0"/>
          </a:p>
        </p:txBody>
      </p:sp>
      <p:sp>
        <p:nvSpPr>
          <p:cNvPr id="13" name="Subtitle 2"/>
          <p:cNvSpPr>
            <a:spLocks noGrp="1"/>
          </p:cNvSpPr>
          <p:nvPr>
            <p:ph type="subTitle" idx="13" hasCustomPrompt="1"/>
          </p:nvPr>
        </p:nvSpPr>
        <p:spPr>
          <a:xfrm>
            <a:off x="618840" y="603466"/>
            <a:ext cx="10965600" cy="396000"/>
          </a:xfrm>
        </p:spPr>
        <p:txBody>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endParaRPr lang="en-GB" dirty="0"/>
          </a:p>
        </p:txBody>
      </p:sp>
    </p:spTree>
    <p:extLst>
      <p:ext uri="{BB962C8B-B14F-4D97-AF65-F5344CB8AC3E}">
        <p14:creationId xmlns:p14="http://schemas.microsoft.com/office/powerpoint/2010/main" val="9523575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Header_Green">
    <p:bg>
      <p:bgPr>
        <a:solidFill>
          <a:srgbClr val="96C115"/>
        </a:soli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339702" y="732957"/>
            <a:ext cx="10515600" cy="2852737"/>
          </a:xfrm>
        </p:spPr>
        <p:txBody>
          <a:bodyPr anchor="b">
            <a:noAutofit/>
          </a:bodyPr>
          <a:lstStyle>
            <a:lvl1pPr algn="l">
              <a:defRPr sz="11600" b="1" cap="all" baseline="0">
                <a:solidFill>
                  <a:schemeClr val="bg1"/>
                </a:solidFill>
                <a:latin typeface="Arial" panose="020B0604020202020204" pitchFamily="34" charset="0"/>
                <a:cs typeface="Arial" panose="020B0604020202020204" pitchFamily="34" charset="0"/>
              </a:defRPr>
            </a:lvl1pPr>
          </a:lstStyle>
          <a:p>
            <a:r>
              <a:rPr lang="de-DE" dirty="0"/>
              <a:t>Header</a:t>
            </a:r>
          </a:p>
        </p:txBody>
      </p:sp>
      <p:sp>
        <p:nvSpPr>
          <p:cNvPr id="6" name="Text Placeholder 2"/>
          <p:cNvSpPr>
            <a:spLocks noGrp="1"/>
          </p:cNvSpPr>
          <p:nvPr>
            <p:ph type="body" idx="1" hasCustomPrompt="1"/>
          </p:nvPr>
        </p:nvSpPr>
        <p:spPr>
          <a:xfrm>
            <a:off x="1339702" y="3897004"/>
            <a:ext cx="10504170" cy="1176161"/>
          </a:xfrm>
          <a:prstGeom prst="rect">
            <a:avLst/>
          </a:prstGeom>
          <a:noFill/>
        </p:spPr>
        <p:txBody>
          <a:bodyPr anchor="b">
            <a:noAutofit/>
          </a:bodyPr>
          <a:lstStyle>
            <a:lvl1pPr marL="0" indent="0">
              <a:buNone/>
              <a:defRPr sz="4400" cap="all" baseline="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text</a:t>
            </a:r>
          </a:p>
        </p:txBody>
      </p:sp>
      <p:cxnSp>
        <p:nvCxnSpPr>
          <p:cNvPr id="8" name="Straight Connector 7"/>
          <p:cNvCxnSpPr/>
          <p:nvPr userDrawn="1"/>
        </p:nvCxnSpPr>
        <p:spPr>
          <a:xfrm>
            <a:off x="1328272" y="5071833"/>
            <a:ext cx="10852298"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2043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pecial Text and Pic_Green">
    <p:bg>
      <p:bgPr>
        <a:solidFill>
          <a:srgbClr val="96C115"/>
        </a:solidFill>
        <a:effectLst/>
      </p:bgPr>
    </p:bg>
    <p:spTree>
      <p:nvGrpSpPr>
        <p:cNvPr id="1" name=""/>
        <p:cNvGrpSpPr/>
        <p:nvPr/>
      </p:nvGrpSpPr>
      <p:grpSpPr>
        <a:xfrm>
          <a:off x="0" y="0"/>
          <a:ext cx="0" cy="0"/>
          <a:chOff x="0" y="0"/>
          <a:chExt cx="0" cy="0"/>
        </a:xfrm>
      </p:grpSpPr>
      <p:sp>
        <p:nvSpPr>
          <p:cNvPr id="21" name="Title 1"/>
          <p:cNvSpPr>
            <a:spLocks noGrp="1"/>
          </p:cNvSpPr>
          <p:nvPr>
            <p:ph type="title" hasCustomPrompt="1"/>
          </p:nvPr>
        </p:nvSpPr>
        <p:spPr>
          <a:xfrm>
            <a:off x="609600" y="1371600"/>
            <a:ext cx="5868318" cy="4648200"/>
          </a:xfrm>
        </p:spPr>
        <p:txBody>
          <a:bodyPr anchor="ctr">
            <a:noAutofit/>
          </a:bodyPr>
          <a:lstStyle>
            <a:lvl1pPr marL="0" indent="0" algn="ctr">
              <a:buFont typeface="Arial" panose="020B0604020202020204" pitchFamily="34" charset="0"/>
              <a:buNone/>
              <a:defRPr sz="2800" b="0" i="1" cap="none" baseline="0">
                <a:solidFill>
                  <a:schemeClr val="bg1"/>
                </a:solidFill>
                <a:latin typeface="Arial" panose="020B0604020202020204" pitchFamily="34" charset="0"/>
                <a:cs typeface="Arial" panose="020B0604020202020204" pitchFamily="34" charset="0"/>
              </a:defRPr>
            </a:lvl1pPr>
          </a:lstStyle>
          <a:p>
            <a:r>
              <a:rPr lang="de-DE" noProof="0" dirty="0"/>
              <a:t>Click </a:t>
            </a:r>
            <a:r>
              <a:rPr lang="de-DE" noProof="0" dirty="0" err="1"/>
              <a:t>to</a:t>
            </a:r>
            <a:r>
              <a:rPr lang="de-DE" noProof="0" dirty="0"/>
              <a:t> </a:t>
            </a:r>
            <a:r>
              <a:rPr lang="de-DE" noProof="0" dirty="0" err="1"/>
              <a:t>add</a:t>
            </a:r>
            <a:r>
              <a:rPr lang="de-DE" noProof="0" dirty="0"/>
              <a:t> </a:t>
            </a:r>
            <a:r>
              <a:rPr lang="de-DE" noProof="0" dirty="0" err="1"/>
              <a:t>text</a:t>
            </a:r>
            <a:endParaRPr lang="de-DE" dirty="0"/>
          </a:p>
        </p:txBody>
      </p:sp>
      <p:sp>
        <p:nvSpPr>
          <p:cNvPr id="22" name="Text Placeholder 2"/>
          <p:cNvSpPr>
            <a:spLocks noGrp="1"/>
          </p:cNvSpPr>
          <p:nvPr>
            <p:ph type="body" idx="1" hasCustomPrompt="1"/>
          </p:nvPr>
        </p:nvSpPr>
        <p:spPr>
          <a:xfrm>
            <a:off x="7908227" y="4377865"/>
            <a:ext cx="1798320" cy="1122689"/>
          </a:xfrm>
          <a:prstGeom prst="rect">
            <a:avLst/>
          </a:prstGeom>
        </p:spPr>
        <p:txBody>
          <a:bodyPr>
            <a:noAutofit/>
          </a:bodyPr>
          <a:lstStyle>
            <a:lvl1pPr marL="0" indent="0" algn="ctr">
              <a:buNone/>
              <a:defRPr sz="1200" cap="none" baseline="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z="1200" dirty="0"/>
              <a:t>Click to add caption</a:t>
            </a:r>
            <a:endParaRPr lang="en-US" dirty="0"/>
          </a:p>
        </p:txBody>
      </p:sp>
      <p:sp>
        <p:nvSpPr>
          <p:cNvPr id="24" name="Picture Placeholder 23"/>
          <p:cNvSpPr>
            <a:spLocks noGrp="1"/>
          </p:cNvSpPr>
          <p:nvPr>
            <p:ph type="pic" sz="quarter" idx="13" hasCustomPrompt="1"/>
          </p:nvPr>
        </p:nvSpPr>
        <p:spPr>
          <a:xfrm>
            <a:off x="7435787" y="1371600"/>
            <a:ext cx="2743200" cy="2743200"/>
          </a:xfrm>
          <a:prstGeom prst="ellipse">
            <a:avLst/>
          </a:prstGeom>
          <a:noFill/>
          <a:ln w="15875">
            <a:solidFill>
              <a:schemeClr val="bg1"/>
            </a:solidFill>
          </a:ln>
        </p:spPr>
        <p:txBody>
          <a:bodyPr>
            <a:noAutofit/>
          </a:bodyPr>
          <a:lstStyle>
            <a:lvl1pPr marL="0" indent="0">
              <a:buFont typeface="Arial" panose="020B0604020202020204" pitchFamily="34" charset="0"/>
              <a:buNone/>
              <a:defRPr/>
            </a:lvl1pPr>
          </a:lstStyle>
          <a:p>
            <a:r>
              <a:rPr lang="de-DE" dirty="0"/>
              <a:t>Click </a:t>
            </a:r>
            <a:r>
              <a:rPr lang="de-DE" dirty="0" err="1"/>
              <a:t>to</a:t>
            </a:r>
            <a:r>
              <a:rPr lang="de-DE" dirty="0"/>
              <a:t> </a:t>
            </a:r>
            <a:r>
              <a:rPr lang="de-DE" dirty="0" err="1"/>
              <a:t>add</a:t>
            </a:r>
            <a:r>
              <a:rPr lang="de-DE" dirty="0"/>
              <a:t> </a:t>
            </a:r>
            <a:r>
              <a:rPr lang="de-DE" dirty="0" err="1"/>
              <a:t>picture</a:t>
            </a:r>
            <a:endParaRPr lang="de-DE" dirty="0"/>
          </a:p>
        </p:txBody>
      </p:sp>
    </p:spTree>
    <p:extLst>
      <p:ext uri="{BB962C8B-B14F-4D97-AF65-F5344CB8AC3E}">
        <p14:creationId xmlns:p14="http://schemas.microsoft.com/office/powerpoint/2010/main" val="594568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Section Header_Blue">
    <p:bg>
      <p:bgPr>
        <a:solidFill>
          <a:srgbClr val="0097D7"/>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39702" y="732957"/>
            <a:ext cx="10515600" cy="2852737"/>
          </a:xfrm>
        </p:spPr>
        <p:txBody>
          <a:bodyPr anchor="b">
            <a:noAutofit/>
          </a:bodyPr>
          <a:lstStyle>
            <a:lvl1pPr algn="l">
              <a:defRPr sz="11600" b="1" cap="all" baseline="0">
                <a:solidFill>
                  <a:schemeClr val="bg1"/>
                </a:solidFill>
                <a:latin typeface="Arial" panose="020B0604020202020204" pitchFamily="34" charset="0"/>
                <a:cs typeface="Arial" panose="020B0604020202020204" pitchFamily="34" charset="0"/>
              </a:defRPr>
            </a:lvl1pPr>
          </a:lstStyle>
          <a:p>
            <a:r>
              <a:rPr lang="de-DE" dirty="0"/>
              <a:t>Header</a:t>
            </a:r>
          </a:p>
        </p:txBody>
      </p:sp>
      <p:sp>
        <p:nvSpPr>
          <p:cNvPr id="3" name="Text Placeholder 2"/>
          <p:cNvSpPr>
            <a:spLocks noGrp="1"/>
          </p:cNvSpPr>
          <p:nvPr>
            <p:ph type="body" idx="1" hasCustomPrompt="1"/>
          </p:nvPr>
        </p:nvSpPr>
        <p:spPr>
          <a:xfrm>
            <a:off x="1339702" y="3897004"/>
            <a:ext cx="10504170" cy="1176161"/>
          </a:xfrm>
          <a:prstGeom prst="rect">
            <a:avLst/>
          </a:prstGeom>
          <a:noFill/>
        </p:spPr>
        <p:txBody>
          <a:bodyPr anchor="b">
            <a:noAutofit/>
          </a:bodyPr>
          <a:lstStyle>
            <a:lvl1pPr marL="0" indent="0">
              <a:buNone/>
              <a:defRPr sz="4400" cap="all" baseline="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text</a:t>
            </a:r>
          </a:p>
        </p:txBody>
      </p:sp>
      <p:cxnSp>
        <p:nvCxnSpPr>
          <p:cNvPr id="7" name="Straight Connector 6"/>
          <p:cNvCxnSpPr/>
          <p:nvPr userDrawn="1"/>
        </p:nvCxnSpPr>
        <p:spPr>
          <a:xfrm>
            <a:off x="1328272" y="5071833"/>
            <a:ext cx="10852298"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39604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9200" y="131206"/>
            <a:ext cx="10965180" cy="460800"/>
          </a:xfrm>
          <a:prstGeom prst="rect">
            <a:avLst/>
          </a:prstGeom>
        </p:spPr>
        <p:txBody>
          <a:bodyPr vert="horz" lIns="91440" tIns="45720" rIns="91440" bIns="45720" rtlCol="0" anchor="ctr">
            <a:noAutofit/>
          </a:bodyPr>
          <a:lstStyle/>
          <a:p>
            <a:r>
              <a:rPr lang="en-US" dirty="0"/>
              <a:t>// Click to add title</a:t>
            </a:r>
            <a:endParaRPr lang="en-GB" dirty="0"/>
          </a:p>
        </p:txBody>
      </p:sp>
      <p:sp>
        <p:nvSpPr>
          <p:cNvPr id="7" name="Text Placeholder 2"/>
          <p:cNvSpPr>
            <a:spLocks noGrp="1"/>
          </p:cNvSpPr>
          <p:nvPr>
            <p:ph type="body" idx="1"/>
          </p:nvPr>
        </p:nvSpPr>
        <p:spPr>
          <a:xfrm>
            <a:off x="617220" y="1638300"/>
            <a:ext cx="10965180" cy="4380649"/>
          </a:xfrm>
          <a:prstGeom prst="rect">
            <a:avLst/>
          </a:prstGeom>
        </p:spPr>
        <p:txBody>
          <a:bodyPr vert="horz" lIns="91440" tIns="45720" rIns="91440" bIns="45720" rtlCol="0">
            <a:noAutofit/>
          </a:bodyPr>
          <a:lstStyle/>
          <a:p>
            <a:pPr lvl="0"/>
            <a:r>
              <a:rPr lang="en-US" dirty="0"/>
              <a:t>Click to edit content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Slide Number Placeholder 5"/>
          <p:cNvSpPr>
            <a:spLocks noGrp="1"/>
          </p:cNvSpPr>
          <p:nvPr>
            <p:ph type="sldNum" sz="quarter" idx="4"/>
          </p:nvPr>
        </p:nvSpPr>
        <p:spPr>
          <a:xfrm>
            <a:off x="9095969" y="6341496"/>
            <a:ext cx="2743200" cy="365125"/>
          </a:xfrm>
          <a:prstGeom prst="rect">
            <a:avLst/>
          </a:prstGeom>
        </p:spPr>
        <p:txBody>
          <a:bodyPr anchor="b">
            <a:noAutofit/>
          </a:bodyPr>
          <a:lstStyle>
            <a:lvl1pPr algn="r">
              <a:defRPr sz="1100">
                <a:solidFill>
                  <a:srgbClr val="808080"/>
                </a:solidFill>
              </a:defRPr>
            </a:lvl1pPr>
          </a:lstStyle>
          <a:p>
            <a:fld id="{120570A7-2F0F-4D47-8692-92DE6DAB43E4}" type="slidenum">
              <a:rPr lang="de-DE" smtClean="0"/>
              <a:pPr/>
              <a:t>‹#›</a:t>
            </a:fld>
            <a:endParaRPr lang="de-DE" dirty="0"/>
          </a:p>
        </p:txBody>
      </p:sp>
    </p:spTree>
    <p:extLst>
      <p:ext uri="{BB962C8B-B14F-4D97-AF65-F5344CB8AC3E}">
        <p14:creationId xmlns:p14="http://schemas.microsoft.com/office/powerpoint/2010/main" val="3675529534"/>
      </p:ext>
    </p:extLst>
  </p:cSld>
  <p:clrMap bg1="lt1" tx1="dk1" bg2="lt2" tx2="dk2" accent1="accent1" accent2="accent2" accent3="accent3" accent4="accent4" accent5="accent5" accent6="accent6" hlink="hlink" folHlink="folHlink"/>
  <p:sldLayoutIdLst>
    <p:sldLayoutId id="2147483665" r:id="rId1"/>
    <p:sldLayoutId id="2147483667" r:id="rId2"/>
    <p:sldLayoutId id="2147483684" r:id="rId3"/>
    <p:sldLayoutId id="2147483703" r:id="rId4"/>
    <p:sldLayoutId id="2147483671" r:id="rId5"/>
    <p:sldLayoutId id="2147483702" r:id="rId6"/>
    <p:sldLayoutId id="2147483676" r:id="rId7"/>
    <p:sldLayoutId id="2147483677" r:id="rId8"/>
    <p:sldLayoutId id="2147483674" r:id="rId9"/>
    <p:sldLayoutId id="2147483675" r:id="rId10"/>
    <p:sldLayoutId id="2147483704" r:id="rId11"/>
    <p:sldLayoutId id="2147483655" r:id="rId12"/>
    <p:sldLayoutId id="2147483705" r:id="rId13"/>
    <p:sldLayoutId id="2147483706" r:id="rId14"/>
    <p:sldLayoutId id="2147483707" r:id="rId15"/>
    <p:sldLayoutId id="2147483708" r:id="rId16"/>
    <p:sldLayoutId id="2147483710" r:id="rId17"/>
  </p:sldLayoutIdLst>
  <p:hf hdr="0" ftr="0" dt="0"/>
  <p:txStyles>
    <p:titleStyle>
      <a:lvl1pPr algn="l" defTabSz="914400" rtl="0" eaLnBrk="1" latinLnBrk="0" hangingPunct="1">
        <a:lnSpc>
          <a:spcPct val="90000"/>
        </a:lnSpc>
        <a:spcBef>
          <a:spcPct val="0"/>
        </a:spcBef>
        <a:buNone/>
        <a:defRPr sz="2400" kern="1200" cap="none" baseline="0">
          <a:solidFill>
            <a:srgbClr val="96C115"/>
          </a:solidFill>
          <a:latin typeface="Arial" panose="020B0604020202020204" pitchFamily="34" charset="0"/>
          <a:ea typeface="+mj-ea"/>
          <a:cs typeface="Arial" panose="020B0604020202020204" pitchFamily="34" charset="0"/>
        </a:defRPr>
      </a:lvl1pPr>
    </p:titleStyle>
    <p:bodyStyle>
      <a:lvl1pPr marL="514350" marR="0" indent="-514350" algn="l" defTabSz="914400" rtl="0" eaLnBrk="1" fontAlgn="auto" latinLnBrk="0" hangingPunct="1">
        <a:lnSpc>
          <a:spcPct val="90000"/>
        </a:lnSpc>
        <a:spcBef>
          <a:spcPts val="1000"/>
        </a:spcBef>
        <a:spcAft>
          <a:spcPts val="0"/>
        </a:spcAft>
        <a:buClr>
          <a:schemeClr val="tx2"/>
        </a:buClr>
        <a:buSzPct val="100000"/>
        <a:buFont typeface="Arial" panose="020B0604020202020204" pitchFamily="34" charset="0"/>
        <a:buChar char="•"/>
        <a:tabLst/>
        <a:defRPr sz="1800" kern="1200" baseline="0">
          <a:solidFill>
            <a:schemeClr val="tx1"/>
          </a:solidFill>
          <a:latin typeface="Arial" panose="020B0604020202020204" pitchFamily="34" charset="0"/>
          <a:ea typeface="+mn-ea"/>
          <a:cs typeface="Arial" panose="020B0604020202020204" pitchFamily="34" charset="0"/>
        </a:defRPr>
      </a:lvl1pPr>
      <a:lvl2pPr marL="914400" marR="0" indent="-457200" algn="l" defTabSz="914400" rtl="0" eaLnBrk="1" fontAlgn="auto" latinLnBrk="0" hangingPunct="1">
        <a:lnSpc>
          <a:spcPct val="90000"/>
        </a:lnSpc>
        <a:spcBef>
          <a:spcPts val="500"/>
        </a:spcBef>
        <a:spcAft>
          <a:spcPts val="0"/>
        </a:spcAft>
        <a:buClr>
          <a:schemeClr val="accent2"/>
        </a:buClr>
        <a:buSzPct val="100000"/>
        <a:buFont typeface="Arial" panose="020B0604020202020204" pitchFamily="34" charset="0"/>
        <a:buChar char="•"/>
        <a:tabLst/>
        <a:defRPr sz="1600" kern="1200">
          <a:solidFill>
            <a:schemeClr val="tx1"/>
          </a:solidFill>
          <a:latin typeface="Arial" panose="020B0604020202020204" pitchFamily="34" charset="0"/>
          <a:ea typeface="+mn-ea"/>
          <a:cs typeface="Arial" panose="020B0604020202020204" pitchFamily="34" charset="0"/>
        </a:defRPr>
      </a:lvl2pPr>
      <a:lvl3pPr marL="1371600" marR="0" indent="-457200" algn="l" defTabSz="914400" rtl="0" eaLnBrk="1" fontAlgn="auto" latinLnBrk="0" hangingPunct="1">
        <a:lnSpc>
          <a:spcPct val="90000"/>
        </a:lnSpc>
        <a:spcBef>
          <a:spcPts val="500"/>
        </a:spcBef>
        <a:spcAft>
          <a:spcPts val="0"/>
        </a:spcAft>
        <a:buClr>
          <a:schemeClr val="accent2"/>
        </a:buClr>
        <a:buSzPct val="100000"/>
        <a:buFont typeface="Arial" panose="020B0604020202020204" pitchFamily="34" charset="0"/>
        <a:buChar char="•"/>
        <a:tabLst/>
        <a:defRPr sz="1400" kern="1200">
          <a:solidFill>
            <a:srgbClr val="62646D"/>
          </a:solidFill>
          <a:latin typeface="Arial" panose="020B0604020202020204" pitchFamily="34" charset="0"/>
          <a:ea typeface="+mn-ea"/>
          <a:cs typeface="Arial" panose="020B0604020202020204" pitchFamily="34" charset="0"/>
        </a:defRPr>
      </a:lvl3pPr>
      <a:lvl4pPr marL="1828800" marR="0" indent="-457200" algn="l" defTabSz="914400" rtl="0" eaLnBrk="1" fontAlgn="auto" latinLnBrk="0" hangingPunct="1">
        <a:lnSpc>
          <a:spcPct val="90000"/>
        </a:lnSpc>
        <a:spcBef>
          <a:spcPts val="500"/>
        </a:spcBef>
        <a:spcAft>
          <a:spcPts val="0"/>
        </a:spcAft>
        <a:buClr>
          <a:schemeClr val="accent2"/>
        </a:buClr>
        <a:buSzPct val="100000"/>
        <a:buFont typeface="Arial" panose="020B0604020202020204" pitchFamily="34" charset="0"/>
        <a:buChar char="•"/>
        <a:tabLst/>
        <a:defRPr sz="1200" kern="1200">
          <a:solidFill>
            <a:srgbClr val="62646D"/>
          </a:solidFill>
          <a:latin typeface="Arial" panose="020B0604020202020204" pitchFamily="34" charset="0"/>
          <a:ea typeface="+mn-ea"/>
          <a:cs typeface="Arial" panose="020B0604020202020204" pitchFamily="34" charset="0"/>
        </a:defRPr>
      </a:lvl4pPr>
      <a:lvl5pPr marL="2286000" marR="0" indent="-457200" algn="l" defTabSz="914400" rtl="0" eaLnBrk="1" fontAlgn="auto" latinLnBrk="0" hangingPunct="1">
        <a:lnSpc>
          <a:spcPct val="90000"/>
        </a:lnSpc>
        <a:spcBef>
          <a:spcPts val="500"/>
        </a:spcBef>
        <a:spcAft>
          <a:spcPts val="0"/>
        </a:spcAft>
        <a:buClr>
          <a:schemeClr val="accent2"/>
        </a:buClr>
        <a:buSzPct val="100000"/>
        <a:buFont typeface="Arial" panose="020B0604020202020204" pitchFamily="34" charset="0"/>
        <a:buChar char="•"/>
        <a:tabLst/>
        <a:defRPr sz="1200" kern="1200">
          <a:solidFill>
            <a:srgbClr val="62646D"/>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560" userDrawn="1">
          <p15:clr>
            <a:srgbClr val="F26B43"/>
          </p15:clr>
        </p15:guide>
        <p15:guide id="2" pos="384" userDrawn="1">
          <p15:clr>
            <a:srgbClr val="C35EA4"/>
          </p15:clr>
        </p15:guide>
        <p15:guide id="3" pos="7296" userDrawn="1">
          <p15:clr>
            <a:srgbClr val="C35EA4"/>
          </p15:clr>
        </p15:guide>
        <p15:guide id="4" orient="horz" pos="890" userDrawn="1">
          <p15:clr>
            <a:srgbClr val="C35EA4"/>
          </p15:clr>
        </p15:guide>
        <p15:guide id="5" orient="horz" pos="1032" userDrawn="1">
          <p15:clr>
            <a:srgbClr val="C35EA4"/>
          </p15:clr>
        </p15:guide>
        <p15:guide id="6" orient="horz" pos="3792" userDrawn="1">
          <p15:clr>
            <a:srgbClr val="C35E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hyperlink" Target="file:///C:\Users\nwes\Downloads\2_ArmaPET%20Eco50%20GERMAN%20(2).pdf" TargetMode="External"/><Relationship Id="rId1" Type="http://schemas.openxmlformats.org/officeDocument/2006/relationships/slideLayout" Target="../slideLayouts/slideLayout17.xml"/><Relationship Id="rId5" Type="http://schemas.openxmlformats.org/officeDocument/2006/relationships/image" Target="../media/image47.png"/><Relationship Id="rId4" Type="http://schemas.openxmlformats.org/officeDocument/2006/relationships/hyperlink" Target="file:///C:\Users\nwes\Downloads\ArmaPET%20Eco50_EPD%20English.pdf"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file:///C:\Users\nwes\Downloads\Lambda%20Wetting%20Curves.png" TargetMode="External"/><Relationship Id="rId2" Type="http://schemas.openxmlformats.org/officeDocument/2006/relationships/notesSlide" Target="../notesSlides/notesSlide4.xml"/><Relationship Id="rId1" Type="http://schemas.openxmlformats.org/officeDocument/2006/relationships/slideLayout" Target="../slideLayouts/slideLayout17.xml"/><Relationship Id="rId4" Type="http://schemas.openxmlformats.org/officeDocument/2006/relationships/chart" Target="../charts/chart1.xml"/></Relationships>
</file>

<file path=ppt/slides/_rels/slide1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7.xml"/><Relationship Id="rId4" Type="http://schemas.openxmlformats.org/officeDocument/2006/relationships/image" Target="../media/image50.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3.xml"/><Relationship Id="rId4" Type="http://schemas.openxmlformats.org/officeDocument/2006/relationships/image" Target="../media/image57.jpeg"/></Relationships>
</file>

<file path=ppt/slides/_rels/slide2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3.xml"/><Relationship Id="rId4" Type="http://schemas.openxmlformats.org/officeDocument/2006/relationships/image" Target="../media/image60.png"/></Relationships>
</file>

<file path=ppt/slides/_rels/slide2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60.png"/><Relationship Id="rId4" Type="http://schemas.openxmlformats.org/officeDocument/2006/relationships/image" Target="../media/image59.png"/></Relationships>
</file>

<file path=ppt/slides/_rels/slide2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3.xml"/><Relationship Id="rId4" Type="http://schemas.openxmlformats.org/officeDocument/2006/relationships/image" Target="../media/image63.png"/></Relationships>
</file>

<file path=ppt/slides/_rels/slide2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8" Type="http://schemas.openxmlformats.org/officeDocument/2006/relationships/image" Target="../media/image66.em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67.emf"/></Relationships>
</file>

<file path=ppt/slides/_rels/slide28.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g"/><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29.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71.png"/></Relationships>
</file>

<file path=ppt/slides/_rels/slide3.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30.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 Id="rId5" Type="http://schemas.openxmlformats.org/officeDocument/2006/relationships/image" Target="../media/image28.png"/><Relationship Id="rId4" Type="http://schemas.openxmlformats.org/officeDocument/2006/relationships/image" Target="../media/image27.png"/></Relationships>
</file>

<file path=ppt/slides/_rels/slide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jpeg"/><Relationship Id="rId1" Type="http://schemas.openxmlformats.org/officeDocument/2006/relationships/slideLayout" Target="../slideLayouts/slideLayout3.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s>
</file>

<file path=ppt/slides/_rels/slide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7" y="8878"/>
            <a:ext cx="12189023" cy="6858000"/>
          </a:xfrm>
          <a:prstGeom prst="rect">
            <a:avLst/>
          </a:prstGeom>
        </p:spPr>
      </p:pic>
      <p:sp>
        <p:nvSpPr>
          <p:cNvPr id="29" name="Rectangle 9"/>
          <p:cNvSpPr>
            <a:spLocks/>
          </p:cNvSpPr>
          <p:nvPr/>
        </p:nvSpPr>
        <p:spPr>
          <a:xfrm>
            <a:off x="-14515" y="899984"/>
            <a:ext cx="2880000" cy="64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Rectangle 7"/>
          <p:cNvSpPr>
            <a:spLocks/>
          </p:cNvSpPr>
          <p:nvPr/>
        </p:nvSpPr>
        <p:spPr>
          <a:xfrm>
            <a:off x="0" y="612000"/>
            <a:ext cx="2880000" cy="3888000"/>
          </a:xfrm>
          <a:prstGeom prst="rect">
            <a:avLst/>
          </a:prstGeom>
          <a:solidFill>
            <a:srgbClr val="96C1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1" name="Title 4"/>
          <p:cNvSpPr txBox="1">
            <a:spLocks noChangeAspect="1"/>
          </p:cNvSpPr>
          <p:nvPr/>
        </p:nvSpPr>
        <p:spPr>
          <a:xfrm>
            <a:off x="373864" y="1770406"/>
            <a:ext cx="2491621" cy="1186978"/>
          </a:xfrm>
          <a:prstGeom prst="rect">
            <a:avLst/>
          </a:prstGeom>
        </p:spPr>
        <p:txBody>
          <a:bodyPr vert="horz" lIns="68580" tIns="34290" rIns="68580" bIns="34290" rtlCol="0" anchor="t">
            <a:noAutofit/>
          </a:bodyPr>
          <a:lstStyle>
            <a:lvl1pPr algn="r" defTabSz="914400" rtl="0" eaLnBrk="1" latinLnBrk="0" hangingPunct="1">
              <a:lnSpc>
                <a:spcPct val="90000"/>
              </a:lnSpc>
              <a:spcBef>
                <a:spcPct val="0"/>
              </a:spcBef>
              <a:buNone/>
              <a:defRPr lang="en-US" sz="2720" kern="1200" baseline="0" smtClean="0">
                <a:solidFill>
                  <a:schemeClr val="tx1"/>
                </a:solidFill>
                <a:effectLst/>
                <a:latin typeface="+mj-lt"/>
                <a:ea typeface="+mj-ea"/>
                <a:cs typeface="+mj-cs"/>
              </a:defRPr>
            </a:lvl1pPr>
          </a:lstStyle>
          <a:p>
            <a:pPr algn="l">
              <a:spcBef>
                <a:spcPts val="1000"/>
              </a:spcBef>
              <a:buClr>
                <a:srgbClr val="96C115"/>
              </a:buClr>
              <a:buSzPct val="100000"/>
            </a:pPr>
            <a:r>
              <a:rPr lang="en-GB" sz="2400" dirty="0">
                <a:effectLst/>
                <a:latin typeface="Calibri" panose="020F0502020204030204" pitchFamily="34" charset="0"/>
                <a:ea typeface="Times New Roman" panose="02020603050405020304" pitchFamily="18" charset="0"/>
                <a:cs typeface="Times New Roman" panose="02020603050405020304" pitchFamily="18" charset="0"/>
              </a:rPr>
              <a:t>Values brought by latest ArmaPET foams innovation </a:t>
            </a:r>
            <a:endParaRPr lang="en-GB" sz="2400" dirty="0">
              <a:solidFill>
                <a:schemeClr val="bg1"/>
              </a:solidFill>
            </a:endParaRPr>
          </a:p>
          <a:p>
            <a:pPr algn="l">
              <a:spcBef>
                <a:spcPts val="1000"/>
              </a:spcBef>
              <a:buClr>
                <a:srgbClr val="96C115"/>
              </a:buClr>
              <a:buSzPct val="100000"/>
            </a:pPr>
            <a:r>
              <a:rPr lang="en-GB" sz="2400" b="1" dirty="0" err="1">
                <a:solidFill>
                  <a:schemeClr val="bg1"/>
                </a:solidFill>
              </a:rPr>
              <a:t>Feiplar</a:t>
            </a:r>
            <a:r>
              <a:rPr lang="en-GB" sz="2400" b="1" dirty="0">
                <a:solidFill>
                  <a:schemeClr val="bg1"/>
                </a:solidFill>
              </a:rPr>
              <a:t> 2022</a:t>
            </a:r>
          </a:p>
          <a:p>
            <a:pPr lvl="0" algn="l">
              <a:spcBef>
                <a:spcPts val="1000"/>
              </a:spcBef>
              <a:buClr>
                <a:srgbClr val="96C115"/>
              </a:buClr>
              <a:buSzPct val="100000"/>
            </a:pPr>
            <a:endParaRPr lang="en-GB" sz="2400" dirty="0">
              <a:solidFill>
                <a:schemeClr val="bg1"/>
              </a:solidFill>
            </a:endParaRPr>
          </a:p>
          <a:p>
            <a:pPr lvl="0" algn="l">
              <a:spcBef>
                <a:spcPts val="1000"/>
              </a:spcBef>
              <a:buClr>
                <a:srgbClr val="96C115"/>
              </a:buClr>
              <a:buSzPct val="100000"/>
            </a:pPr>
            <a:endParaRPr lang="en-GB" sz="2400" dirty="0">
              <a:solidFill>
                <a:schemeClr val="bg1"/>
              </a:solidFill>
              <a:ea typeface="+mn-ea"/>
              <a:cs typeface="Arial" panose="020B0604020202020204" pitchFamily="34" charset="0"/>
            </a:endParaRPr>
          </a:p>
        </p:txBody>
      </p:sp>
      <p:sp>
        <p:nvSpPr>
          <p:cNvPr id="32" name="Rectangle 9"/>
          <p:cNvSpPr>
            <a:spLocks/>
          </p:cNvSpPr>
          <p:nvPr/>
        </p:nvSpPr>
        <p:spPr>
          <a:xfrm>
            <a:off x="0" y="899984"/>
            <a:ext cx="2880000" cy="64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35"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3513" y="989984"/>
            <a:ext cx="2002001" cy="468000"/>
          </a:xfrm>
          <a:prstGeom prst="rect">
            <a:avLst/>
          </a:prstGeom>
        </p:spPr>
      </p:pic>
      <p:sp>
        <p:nvSpPr>
          <p:cNvPr id="37" name="TextBox 1"/>
          <p:cNvSpPr txBox="1">
            <a:spLocks noChangeAspect="1"/>
          </p:cNvSpPr>
          <p:nvPr/>
        </p:nvSpPr>
        <p:spPr>
          <a:xfrm>
            <a:off x="373864" y="3493346"/>
            <a:ext cx="2506136" cy="576248"/>
          </a:xfrm>
          <a:prstGeom prst="rect">
            <a:avLst/>
          </a:prstGeom>
          <a:noFill/>
        </p:spPr>
        <p:txBody>
          <a:bodyPr wrap="square" rtlCol="0">
            <a:spAutoFit/>
          </a:bodyPr>
          <a:lstStyle/>
          <a:p>
            <a:pPr>
              <a:lnSpc>
                <a:spcPts val="2000"/>
              </a:lnSpc>
            </a:pPr>
            <a:endParaRPr lang="en-US" sz="1200" b="1" dirty="0">
              <a:solidFill>
                <a:schemeClr val="bg1"/>
              </a:solidFill>
              <a:latin typeface="Arial" charset="0"/>
              <a:ea typeface="Arial" charset="0"/>
              <a:cs typeface="Arial" charset="0"/>
            </a:endParaRPr>
          </a:p>
          <a:p>
            <a:pPr>
              <a:lnSpc>
                <a:spcPts val="2000"/>
              </a:lnSpc>
            </a:pPr>
            <a:r>
              <a:rPr lang="en-GB" sz="1200" i="1" dirty="0">
                <a:solidFill>
                  <a:schemeClr val="bg1"/>
                </a:solidFill>
              </a:rPr>
              <a:t>Stefan Reuterlöv</a:t>
            </a:r>
            <a:endParaRPr lang="en-US" sz="1200" i="1" dirty="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2034469261"/>
      </p:ext>
    </p:extLst>
  </p:cSld>
  <p:clrMapOvr>
    <a:masterClrMapping/>
  </p:clrMapOvr>
  <mc:AlternateContent xmlns:mc="http://schemas.openxmlformats.org/markup-compatibility/2006" xmlns:p14="http://schemas.microsoft.com/office/powerpoint/2010/main">
    <mc:Choice Requires="p14">
      <p:transition spd="slow" p14:dur="2000" advTm="8078"/>
    </mc:Choice>
    <mc:Fallback xmlns="">
      <p:transition spd="slow" advTm="8078"/>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2057" y="1008621"/>
            <a:ext cx="11146658" cy="4968855"/>
          </a:xfrm>
        </p:spPr>
        <p:txBody>
          <a:bodyPr>
            <a:noAutofit/>
          </a:bodyPr>
          <a:lstStyle/>
          <a:p>
            <a:pPr marL="0" indent="0">
              <a:buNone/>
            </a:pPr>
            <a:r>
              <a:rPr lang="en-US" sz="2400" dirty="0"/>
              <a:t>Test result with and without the surface treatment is presented in comparison with the datasheet properties for GR 100 (100 kg/m3 density).</a:t>
            </a:r>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r>
              <a:rPr lang="en-US" sz="2400" dirty="0"/>
              <a:t>Surface treatment is most effective for low density, thick plain sheet material.</a:t>
            </a:r>
          </a:p>
          <a:p>
            <a:pPr marL="0" indent="0">
              <a:buNone/>
            </a:pPr>
            <a:r>
              <a:rPr lang="en-US" sz="2400" dirty="0"/>
              <a:t>Higher density, lower thickness and especially converting (grooves, slits and perforations) will lower the relative efficiency of the process.</a:t>
            </a:r>
          </a:p>
          <a:p>
            <a:pPr marL="0" indent="0">
              <a:buNone/>
            </a:pPr>
            <a:endParaRPr lang="en-GB" sz="2400" dirty="0"/>
          </a:p>
        </p:txBody>
      </p:sp>
      <p:sp>
        <p:nvSpPr>
          <p:cNvPr id="5" name="Slide Number Placeholder 4"/>
          <p:cNvSpPr>
            <a:spLocks noGrp="1"/>
          </p:cNvSpPr>
          <p:nvPr>
            <p:ph type="sldNum" sz="quarter" idx="4"/>
          </p:nvPr>
        </p:nvSpPr>
        <p:spPr/>
        <p:txBody>
          <a:bodyPr/>
          <a:lstStyle/>
          <a:p>
            <a:fld id="{98F32D2A-ADED-434C-8CE8-89B70E5718FE}" type="slidenum">
              <a:rPr lang="en-GB" smtClean="0"/>
              <a:pPr/>
              <a:t>10</a:t>
            </a:fld>
            <a:endParaRPr lang="en-GB" dirty="0"/>
          </a:p>
        </p:txBody>
      </p:sp>
      <p:sp>
        <p:nvSpPr>
          <p:cNvPr id="6" name="Rectangle 2"/>
          <p:cNvSpPr>
            <a:spLocks noGrp="1" noChangeArrowheads="1"/>
          </p:cNvSpPr>
          <p:nvPr>
            <p:ph type="title"/>
          </p:nvPr>
        </p:nvSpPr>
        <p:spPr>
          <a:xfrm>
            <a:off x="452737" y="409543"/>
            <a:ext cx="8964000" cy="460800"/>
          </a:xfrm>
        </p:spPr>
        <p:txBody>
          <a:bodyPr/>
          <a:lstStyle/>
          <a:p>
            <a:r>
              <a:rPr lang="en-GB" sz="3200" dirty="0"/>
              <a:t>Surface treatment</a:t>
            </a:r>
          </a:p>
        </p:txBody>
      </p:sp>
      <p:pic>
        <p:nvPicPr>
          <p:cNvPr id="4" name="Picture 3">
            <a:extLst>
              <a:ext uri="{FF2B5EF4-FFF2-40B4-BE49-F238E27FC236}">
                <a16:creationId xmlns:a16="http://schemas.microsoft.com/office/drawing/2014/main" id="{43F24C38-288B-45C9-9A3F-E22D3B61C70C}"/>
              </a:ext>
            </a:extLst>
          </p:cNvPr>
          <p:cNvPicPr>
            <a:picLocks noChangeAspect="1"/>
          </p:cNvPicPr>
          <p:nvPr/>
        </p:nvPicPr>
        <p:blipFill>
          <a:blip r:embed="rId2"/>
          <a:stretch>
            <a:fillRect/>
          </a:stretch>
        </p:blipFill>
        <p:spPr>
          <a:xfrm>
            <a:off x="2735964" y="1844010"/>
            <a:ext cx="5351593" cy="3180751"/>
          </a:xfrm>
          <a:prstGeom prst="rect">
            <a:avLst/>
          </a:prstGeom>
        </p:spPr>
      </p:pic>
    </p:spTree>
    <p:extLst>
      <p:ext uri="{BB962C8B-B14F-4D97-AF65-F5344CB8AC3E}">
        <p14:creationId xmlns:p14="http://schemas.microsoft.com/office/powerpoint/2010/main" val="7259319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20570A7-2F0F-4D47-8692-92DE6DAB43E4}" type="slidenum">
              <a:rPr lang="de-DE" smtClean="0"/>
              <a:pPr/>
              <a:t>11</a:t>
            </a:fld>
            <a:endParaRPr lang="de-DE" dirty="0"/>
          </a:p>
        </p:txBody>
      </p:sp>
      <p:pic>
        <p:nvPicPr>
          <p:cNvPr id="5" name="Grafik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89510" y="1995336"/>
            <a:ext cx="689162" cy="684000"/>
          </a:xfrm>
          <a:prstGeom prst="rect">
            <a:avLst/>
          </a:prstGeom>
        </p:spPr>
      </p:pic>
      <p:pic>
        <p:nvPicPr>
          <p:cNvPr id="6" name="Grafik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89510" y="2700159"/>
            <a:ext cx="689162" cy="684000"/>
          </a:xfrm>
          <a:prstGeom prst="rect">
            <a:avLst/>
          </a:prstGeom>
        </p:spPr>
      </p:pic>
      <p:pic>
        <p:nvPicPr>
          <p:cNvPr id="7" name="Grafik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9510" y="3418610"/>
            <a:ext cx="689162" cy="684000"/>
          </a:xfrm>
          <a:prstGeom prst="rect">
            <a:avLst/>
          </a:prstGeom>
        </p:spPr>
      </p:pic>
      <p:pic>
        <p:nvPicPr>
          <p:cNvPr id="8" name="Grafik 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89510" y="4142502"/>
            <a:ext cx="689162" cy="684000"/>
          </a:xfrm>
          <a:prstGeom prst="rect">
            <a:avLst/>
          </a:prstGeom>
        </p:spPr>
      </p:pic>
      <p:sp>
        <p:nvSpPr>
          <p:cNvPr id="10" name="Textfeld 4"/>
          <p:cNvSpPr txBox="1"/>
          <p:nvPr/>
        </p:nvSpPr>
        <p:spPr>
          <a:xfrm>
            <a:off x="1920770" y="2165349"/>
            <a:ext cx="7354270" cy="646331"/>
          </a:xfrm>
          <a:prstGeom prst="rect">
            <a:avLst/>
          </a:prstGeom>
          <a:noFill/>
        </p:spPr>
        <p:txBody>
          <a:bodyPr wrap="square" rtlCol="0">
            <a:spAutoFit/>
          </a:bodyPr>
          <a:lstStyle/>
          <a:p>
            <a:r>
              <a:rPr lang="en-US" kern="0" dirty="0">
                <a:latin typeface="Arial" panose="020B0604020202020204" pitchFamily="34" charset="0"/>
                <a:cs typeface="Arial" panose="020B0604020202020204" pitchFamily="34" charset="0"/>
              </a:rPr>
              <a:t>ABOUT ARMACELL ARMAPET PRODUCTS</a:t>
            </a:r>
            <a:endParaRPr lang="en-GB" dirty="0"/>
          </a:p>
          <a:p>
            <a:endParaRPr lang="en-GB" dirty="0"/>
          </a:p>
        </p:txBody>
      </p:sp>
      <p:sp>
        <p:nvSpPr>
          <p:cNvPr id="11" name="Textfeld 18"/>
          <p:cNvSpPr txBox="1"/>
          <p:nvPr/>
        </p:nvSpPr>
        <p:spPr>
          <a:xfrm>
            <a:off x="1920769" y="2876577"/>
            <a:ext cx="5669639" cy="369332"/>
          </a:xfrm>
          <a:prstGeom prst="rect">
            <a:avLst/>
          </a:prstGeom>
          <a:noFill/>
        </p:spPr>
        <p:txBody>
          <a:bodyPr wrap="square" rtlCol="0">
            <a:spAutoFit/>
          </a:bodyPr>
          <a:lstStyle/>
          <a:p>
            <a:r>
              <a:rPr lang="en-US" kern="0" dirty="0">
                <a:latin typeface="Arial" panose="020B0604020202020204" pitchFamily="34" charset="0"/>
                <a:cs typeface="Arial" panose="020B0604020202020204" pitchFamily="34" charset="0"/>
              </a:rPr>
              <a:t>SURFACE TREATMENT (ST) of PET FOAM CORE</a:t>
            </a:r>
            <a:endParaRPr lang="en-GB" dirty="0"/>
          </a:p>
        </p:txBody>
      </p:sp>
      <p:sp>
        <p:nvSpPr>
          <p:cNvPr id="12" name="Textfeld 19"/>
          <p:cNvSpPr txBox="1"/>
          <p:nvPr/>
        </p:nvSpPr>
        <p:spPr>
          <a:xfrm>
            <a:off x="1929397" y="3579161"/>
            <a:ext cx="4336872" cy="369332"/>
          </a:xfrm>
          <a:prstGeom prst="rect">
            <a:avLst/>
          </a:prstGeom>
          <a:noFill/>
        </p:spPr>
        <p:txBody>
          <a:bodyPr wrap="square" rtlCol="0">
            <a:spAutoFit/>
          </a:bodyPr>
          <a:lstStyle/>
          <a:p>
            <a:r>
              <a:rPr lang="en-US" kern="0" dirty="0">
                <a:latin typeface="Arial" panose="020B0604020202020204" pitchFamily="34" charset="0"/>
                <a:cs typeface="Arial" panose="020B0604020202020204" pitchFamily="34" charset="0"/>
              </a:rPr>
              <a:t>ARMAPET ECO PRODUCT</a:t>
            </a:r>
            <a:endParaRPr lang="en-GB" dirty="0"/>
          </a:p>
        </p:txBody>
      </p:sp>
      <p:sp>
        <p:nvSpPr>
          <p:cNvPr id="14" name="Textfeld 19"/>
          <p:cNvSpPr txBox="1"/>
          <p:nvPr/>
        </p:nvSpPr>
        <p:spPr>
          <a:xfrm>
            <a:off x="1920769" y="4311459"/>
            <a:ext cx="4336872" cy="646331"/>
          </a:xfrm>
          <a:prstGeom prst="rect">
            <a:avLst/>
          </a:prstGeom>
          <a:noFill/>
        </p:spPr>
        <p:txBody>
          <a:bodyPr wrap="square" rtlCol="0">
            <a:spAutoFit/>
          </a:bodyPr>
          <a:lstStyle/>
          <a:p>
            <a:r>
              <a:rPr lang="en-US" kern="0" dirty="0">
                <a:latin typeface="Arial" panose="020B0604020202020204" pitchFamily="34" charset="0"/>
                <a:cs typeface="Arial" panose="020B0604020202020204" pitchFamily="34" charset="0"/>
              </a:rPr>
              <a:t>HIGH DENSITY (HD) PET FOAM SOLUTIONS</a:t>
            </a:r>
            <a:endParaRPr lang="en-GB" dirty="0"/>
          </a:p>
        </p:txBody>
      </p:sp>
      <p:pic>
        <p:nvPicPr>
          <p:cNvPr id="2" name="Grafik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18251186">
            <a:off x="7449275" y="1604880"/>
            <a:ext cx="4177726" cy="4311459"/>
          </a:xfrm>
          <a:prstGeom prst="rect">
            <a:avLst/>
          </a:prstGeom>
        </p:spPr>
      </p:pic>
    </p:spTree>
    <p:extLst>
      <p:ext uri="{BB962C8B-B14F-4D97-AF65-F5344CB8AC3E}">
        <p14:creationId xmlns:p14="http://schemas.microsoft.com/office/powerpoint/2010/main" val="10482382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619200" y="129600"/>
            <a:ext cx="10965600" cy="460800"/>
          </a:xfrm>
        </p:spPr>
        <p:txBody>
          <a:bodyPr anchor="ctr">
            <a:normAutofit/>
          </a:bodyPr>
          <a:lstStyle/>
          <a:p>
            <a:r>
              <a:rPr lang="en-GB" dirty="0"/>
              <a:t>// ArmaPET Eco range</a:t>
            </a:r>
          </a:p>
        </p:txBody>
      </p:sp>
      <p:pic>
        <p:nvPicPr>
          <p:cNvPr id="3" name="Picture 2">
            <a:extLst>
              <a:ext uri="{FF2B5EF4-FFF2-40B4-BE49-F238E27FC236}">
                <a16:creationId xmlns:a16="http://schemas.microsoft.com/office/drawing/2014/main" id="{FB929A17-4DE7-4B25-B1FE-959F30B854F1}"/>
              </a:ext>
            </a:extLst>
          </p:cNvPr>
          <p:cNvPicPr>
            <a:picLocks noChangeAspect="1"/>
          </p:cNvPicPr>
          <p:nvPr/>
        </p:nvPicPr>
        <p:blipFill>
          <a:blip r:embed="rId2"/>
          <a:stretch>
            <a:fillRect/>
          </a:stretch>
        </p:blipFill>
        <p:spPr>
          <a:xfrm>
            <a:off x="607560" y="683280"/>
            <a:ext cx="3759414" cy="5313660"/>
          </a:xfrm>
          <a:prstGeom prst="rect">
            <a:avLst/>
          </a:prstGeom>
          <a:noFill/>
        </p:spPr>
      </p:pic>
      <p:sp>
        <p:nvSpPr>
          <p:cNvPr id="11" name="Content Placeholder 10"/>
          <p:cNvSpPr>
            <a:spLocks noGrp="1"/>
          </p:cNvSpPr>
          <p:nvPr>
            <p:ph sz="half" idx="2"/>
          </p:nvPr>
        </p:nvSpPr>
        <p:spPr>
          <a:xfrm>
            <a:off x="4494341" y="683280"/>
            <a:ext cx="7000973" cy="4351338"/>
          </a:xfrm>
        </p:spPr>
        <p:txBody>
          <a:bodyPr>
            <a:normAutofit/>
          </a:bodyPr>
          <a:lstStyle/>
          <a:p>
            <a:pPr marL="0" indent="0">
              <a:buNone/>
            </a:pPr>
            <a:r>
              <a:rPr lang="de-DE" dirty="0"/>
              <a:t>Our innovative (semi-)structural thermal insulation </a:t>
            </a:r>
            <a:r>
              <a:rPr lang="de-DE" dirty="0" err="1"/>
              <a:t>solution</a:t>
            </a:r>
            <a:r>
              <a:rPr lang="de-DE" dirty="0"/>
              <a:t> </a:t>
            </a:r>
            <a:r>
              <a:rPr lang="de-DE" dirty="0" err="1"/>
              <a:t>for</a:t>
            </a:r>
            <a:r>
              <a:rPr lang="de-DE" dirty="0"/>
              <a:t> applications in B&amp;C (</a:t>
            </a:r>
            <a:r>
              <a:rPr lang="de-DE" dirty="0" err="1"/>
              <a:t>new</a:t>
            </a:r>
            <a:r>
              <a:rPr lang="de-DE" dirty="0"/>
              <a:t> </a:t>
            </a:r>
            <a:r>
              <a:rPr lang="de-DE" dirty="0" err="1"/>
              <a:t>buildings</a:t>
            </a:r>
            <a:r>
              <a:rPr lang="de-DE" dirty="0"/>
              <a:t> and </a:t>
            </a:r>
            <a:r>
              <a:rPr lang="de-DE" dirty="0" err="1"/>
              <a:t>building</a:t>
            </a:r>
            <a:r>
              <a:rPr lang="de-DE" dirty="0"/>
              <a:t> </a:t>
            </a:r>
            <a:r>
              <a:rPr lang="de-DE" dirty="0" err="1"/>
              <a:t>renovation</a:t>
            </a:r>
            <a:r>
              <a:rPr lang="de-DE" dirty="0"/>
              <a:t>) based on 100% rPET:</a:t>
            </a:r>
          </a:p>
          <a:p>
            <a:r>
              <a:rPr lang="de-DE" dirty="0">
                <a:effectLst/>
              </a:rPr>
              <a:t>Building </a:t>
            </a:r>
            <a:r>
              <a:rPr lang="de-DE" dirty="0" err="1">
                <a:effectLst/>
              </a:rPr>
              <a:t>envelopes</a:t>
            </a:r>
            <a:endParaRPr lang="de-DE" dirty="0">
              <a:effectLst/>
            </a:endParaRPr>
          </a:p>
          <a:p>
            <a:r>
              <a:rPr lang="de-DE" dirty="0"/>
              <a:t>(Flat) Roofs</a:t>
            </a:r>
          </a:p>
          <a:p>
            <a:r>
              <a:rPr lang="de-DE" dirty="0">
                <a:effectLst/>
              </a:rPr>
              <a:t>Floors</a:t>
            </a:r>
          </a:p>
          <a:p>
            <a:r>
              <a:rPr lang="de-DE" dirty="0">
                <a:effectLst/>
              </a:rPr>
              <a:t>Internal </a:t>
            </a:r>
            <a:r>
              <a:rPr lang="de-DE" dirty="0" err="1">
                <a:effectLst/>
              </a:rPr>
              <a:t>partitions</a:t>
            </a:r>
            <a:endParaRPr lang="de-DE" dirty="0">
              <a:effectLst/>
            </a:endParaRPr>
          </a:p>
          <a:p>
            <a:pPr lvl="1"/>
            <a:endParaRPr lang="de-DE" dirty="0">
              <a:effectLst/>
            </a:endParaRPr>
          </a:p>
          <a:p>
            <a:pPr lvl="1"/>
            <a:endParaRPr lang="de-DE" dirty="0"/>
          </a:p>
          <a:p>
            <a:pPr marL="0" indent="0">
              <a:buNone/>
            </a:pPr>
            <a:endParaRPr lang="en-GB" dirty="0"/>
          </a:p>
        </p:txBody>
      </p:sp>
      <p:sp>
        <p:nvSpPr>
          <p:cNvPr id="5" name="Slide Number Placeholder 4"/>
          <p:cNvSpPr>
            <a:spLocks noGrp="1"/>
          </p:cNvSpPr>
          <p:nvPr>
            <p:ph type="sldNum" sz="quarter" idx="12"/>
          </p:nvPr>
        </p:nvSpPr>
        <p:spPr>
          <a:xfrm>
            <a:off x="9095969" y="6341496"/>
            <a:ext cx="2743200" cy="365125"/>
          </a:xfrm>
        </p:spPr>
        <p:txBody>
          <a:bodyPr anchor="b">
            <a:normAutofit/>
          </a:bodyPr>
          <a:lstStyle/>
          <a:p>
            <a:pPr>
              <a:spcAft>
                <a:spcPts val="600"/>
              </a:spcAft>
            </a:pPr>
            <a:fld id="{120570A7-2F0F-4D47-8692-92DE6DAB43E4}" type="slidenum">
              <a:rPr lang="de-DE" smtClean="0"/>
              <a:pPr>
                <a:spcAft>
                  <a:spcPts val="600"/>
                </a:spcAft>
              </a:pPr>
              <a:t>12</a:t>
            </a:fld>
            <a:endParaRPr lang="de-DE"/>
          </a:p>
        </p:txBody>
      </p:sp>
      <p:pic>
        <p:nvPicPr>
          <p:cNvPr id="24" name="Picture 23">
            <a:extLst>
              <a:ext uri="{FF2B5EF4-FFF2-40B4-BE49-F238E27FC236}">
                <a16:creationId xmlns:a16="http://schemas.microsoft.com/office/drawing/2014/main" id="{074E7367-1093-4EAE-9226-D50373641A48}"/>
              </a:ext>
            </a:extLst>
          </p:cNvPr>
          <p:cNvPicPr>
            <a:picLocks noChangeAspect="1"/>
          </p:cNvPicPr>
          <p:nvPr/>
        </p:nvPicPr>
        <p:blipFill>
          <a:blip r:embed="rId3"/>
          <a:stretch>
            <a:fillRect/>
          </a:stretch>
        </p:blipFill>
        <p:spPr>
          <a:xfrm>
            <a:off x="5054373" y="3091665"/>
            <a:ext cx="6162267" cy="2990728"/>
          </a:xfrm>
          <a:prstGeom prst="rect">
            <a:avLst/>
          </a:prstGeom>
        </p:spPr>
      </p:pic>
    </p:spTree>
    <p:extLst>
      <p:ext uri="{BB962C8B-B14F-4D97-AF65-F5344CB8AC3E}">
        <p14:creationId xmlns:p14="http://schemas.microsoft.com/office/powerpoint/2010/main" val="30833593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EAEB9-A8A8-4D9A-A5D0-6CE8F86BF552}"/>
              </a:ext>
            </a:extLst>
          </p:cNvPr>
          <p:cNvSpPr>
            <a:spLocks noGrp="1"/>
          </p:cNvSpPr>
          <p:nvPr>
            <p:ph type="title"/>
          </p:nvPr>
        </p:nvSpPr>
        <p:spPr/>
        <p:txBody>
          <a:bodyPr anchor="ctr">
            <a:normAutofit/>
          </a:bodyPr>
          <a:lstStyle/>
          <a:p>
            <a:r>
              <a:rPr lang="de-DE" dirty="0"/>
              <a:t>// ArmaPET Eco</a:t>
            </a:r>
          </a:p>
        </p:txBody>
      </p:sp>
      <p:sp>
        <p:nvSpPr>
          <p:cNvPr id="9" name="Content Placeholder 8">
            <a:extLst>
              <a:ext uri="{FF2B5EF4-FFF2-40B4-BE49-F238E27FC236}">
                <a16:creationId xmlns:a16="http://schemas.microsoft.com/office/drawing/2014/main" id="{6A755890-9999-41CA-8A86-2E131EA15779}"/>
              </a:ext>
            </a:extLst>
          </p:cNvPr>
          <p:cNvSpPr>
            <a:spLocks noGrp="1"/>
          </p:cNvSpPr>
          <p:nvPr>
            <p:ph sz="quarter" idx="13"/>
          </p:nvPr>
        </p:nvSpPr>
        <p:spPr>
          <a:xfrm>
            <a:off x="617220" y="1063869"/>
            <a:ext cx="10965600" cy="4377489"/>
          </a:xfrm>
        </p:spPr>
        <p:txBody>
          <a:bodyPr>
            <a:normAutofit/>
          </a:bodyPr>
          <a:lstStyle/>
          <a:p>
            <a:pPr marL="0" indent="0">
              <a:buNone/>
            </a:pPr>
            <a:r>
              <a:rPr lang="de-DE" sz="2000" dirty="0"/>
              <a:t>ArmaPET Eco </a:t>
            </a:r>
            <a:r>
              <a:rPr lang="de-DE" sz="2000" b="1" dirty="0">
                <a:solidFill>
                  <a:srgbClr val="00B0F0"/>
                </a:solidFill>
              </a:rPr>
              <a:t>insulation </a:t>
            </a:r>
            <a:r>
              <a:rPr lang="de-DE" sz="2000" b="1" dirty="0" err="1">
                <a:solidFill>
                  <a:srgbClr val="00B0F0"/>
                </a:solidFill>
              </a:rPr>
              <a:t>solution</a:t>
            </a:r>
            <a:r>
              <a:rPr lang="de-DE" sz="2000" b="1" dirty="0">
                <a:solidFill>
                  <a:srgbClr val="00B0F0"/>
                </a:solidFill>
              </a:rPr>
              <a:t> </a:t>
            </a:r>
            <a:r>
              <a:rPr lang="de-DE" sz="2000" dirty="0" err="1"/>
              <a:t>looks</a:t>
            </a:r>
            <a:r>
              <a:rPr lang="de-DE" sz="2000" dirty="0"/>
              <a:t> </a:t>
            </a:r>
            <a:r>
              <a:rPr lang="de-DE" sz="2000" dirty="0" err="1"/>
              <a:t>beyond</a:t>
            </a:r>
            <a:r>
              <a:rPr lang="de-DE" sz="2000" dirty="0"/>
              <a:t> </a:t>
            </a:r>
            <a:r>
              <a:rPr lang="de-DE" sz="2000" dirty="0" err="1"/>
              <a:t>product</a:t>
            </a:r>
            <a:r>
              <a:rPr lang="de-DE" sz="2000" dirty="0"/>
              <a:t> </a:t>
            </a:r>
            <a:r>
              <a:rPr lang="de-DE" sz="2000" dirty="0" err="1"/>
              <a:t>performance</a:t>
            </a:r>
            <a:r>
              <a:rPr lang="de-DE" sz="2000" dirty="0"/>
              <a:t> and </a:t>
            </a:r>
            <a:r>
              <a:rPr lang="de-DE" sz="2000" dirty="0" err="1"/>
              <a:t>supports</a:t>
            </a:r>
            <a:r>
              <a:rPr lang="de-DE" sz="2000" dirty="0"/>
              <a:t> </a:t>
            </a:r>
            <a:r>
              <a:rPr lang="de-DE" sz="2000" b="1" dirty="0" err="1">
                <a:solidFill>
                  <a:srgbClr val="00B0F0"/>
                </a:solidFill>
              </a:rPr>
              <a:t>energy</a:t>
            </a:r>
            <a:r>
              <a:rPr lang="de-DE" sz="2000" b="1" dirty="0">
                <a:solidFill>
                  <a:srgbClr val="00B0F0"/>
                </a:solidFill>
              </a:rPr>
              <a:t> </a:t>
            </a:r>
            <a:r>
              <a:rPr lang="de-DE" sz="2000" b="1" dirty="0" err="1">
                <a:solidFill>
                  <a:srgbClr val="00B0F0"/>
                </a:solidFill>
              </a:rPr>
              <a:t>efficient</a:t>
            </a:r>
            <a:r>
              <a:rPr lang="de-DE" sz="2000" b="1" dirty="0">
                <a:solidFill>
                  <a:srgbClr val="00B0F0"/>
                </a:solidFill>
              </a:rPr>
              <a:t> </a:t>
            </a:r>
            <a:r>
              <a:rPr lang="de-DE" sz="2000" b="1" dirty="0" err="1">
                <a:solidFill>
                  <a:srgbClr val="00B0F0"/>
                </a:solidFill>
              </a:rPr>
              <a:t>sustainable</a:t>
            </a:r>
            <a:r>
              <a:rPr lang="de-DE" sz="2000" dirty="0">
                <a:solidFill>
                  <a:srgbClr val="00B0F0"/>
                </a:solidFill>
              </a:rPr>
              <a:t> </a:t>
            </a:r>
            <a:r>
              <a:rPr lang="de-DE" sz="2000" dirty="0" err="1"/>
              <a:t>building</a:t>
            </a:r>
            <a:r>
              <a:rPr lang="de-DE" sz="2000" dirty="0"/>
              <a:t> with improved </a:t>
            </a:r>
            <a:r>
              <a:rPr lang="de-DE" sz="2000" b="1" dirty="0" err="1">
                <a:solidFill>
                  <a:srgbClr val="00B0F0"/>
                </a:solidFill>
              </a:rPr>
              <a:t>comfort</a:t>
            </a:r>
            <a:r>
              <a:rPr lang="de-DE" sz="2000" b="1" dirty="0">
                <a:solidFill>
                  <a:srgbClr val="00B0F0"/>
                </a:solidFill>
              </a:rPr>
              <a:t> and </a:t>
            </a:r>
            <a:r>
              <a:rPr lang="de-DE" sz="2000" b="1" dirty="0" err="1">
                <a:solidFill>
                  <a:srgbClr val="00B0F0"/>
                </a:solidFill>
              </a:rPr>
              <a:t>safety</a:t>
            </a:r>
            <a:endParaRPr lang="de-DE" sz="2000" b="1" dirty="0">
              <a:solidFill>
                <a:srgbClr val="00B0F0"/>
              </a:solidFill>
            </a:endParaRPr>
          </a:p>
          <a:p>
            <a:endParaRPr lang="de-DE" sz="2000" dirty="0"/>
          </a:p>
          <a:p>
            <a:r>
              <a:rPr lang="de-DE" sz="2000" dirty="0"/>
              <a:t>Reliable </a:t>
            </a:r>
            <a:r>
              <a:rPr lang="de-DE" sz="2000" dirty="0" err="1"/>
              <a:t>lifetime</a:t>
            </a:r>
            <a:r>
              <a:rPr lang="de-DE" sz="2000" dirty="0"/>
              <a:t> insulation </a:t>
            </a:r>
            <a:r>
              <a:rPr lang="de-DE" sz="2000" dirty="0" err="1"/>
              <a:t>performance</a:t>
            </a:r>
            <a:endParaRPr lang="de-DE" sz="2000" dirty="0"/>
          </a:p>
          <a:p>
            <a:r>
              <a:rPr lang="de-DE" sz="2000" dirty="0"/>
              <a:t>100% recycled material </a:t>
            </a:r>
            <a:r>
              <a:rPr lang="de-DE" sz="2000" dirty="0" err="1"/>
              <a:t>supports</a:t>
            </a:r>
            <a:r>
              <a:rPr lang="de-DE" sz="2000" dirty="0"/>
              <a:t> </a:t>
            </a:r>
            <a:r>
              <a:rPr lang="de-DE" sz="2000" dirty="0" err="1"/>
              <a:t>industry</a:t>
            </a:r>
            <a:r>
              <a:rPr lang="de-DE" sz="2000" dirty="0"/>
              <a:t> environmental </a:t>
            </a:r>
            <a:r>
              <a:rPr lang="de-DE" sz="2000" dirty="0" err="1"/>
              <a:t>directives</a:t>
            </a:r>
            <a:endParaRPr lang="de-DE" sz="2000" dirty="0"/>
          </a:p>
          <a:p>
            <a:r>
              <a:rPr lang="de-DE" sz="2000" dirty="0"/>
              <a:t>Fully </a:t>
            </a:r>
            <a:r>
              <a:rPr lang="de-DE" sz="2000" dirty="0" err="1"/>
              <a:t>recyclable</a:t>
            </a:r>
            <a:r>
              <a:rPr lang="de-DE" sz="2000" dirty="0"/>
              <a:t> foam </a:t>
            </a:r>
            <a:r>
              <a:rPr lang="de-DE" sz="2000" dirty="0" err="1"/>
              <a:t>boards</a:t>
            </a:r>
            <a:r>
              <a:rPr lang="de-DE" sz="2000" dirty="0"/>
              <a:t> and </a:t>
            </a:r>
            <a:r>
              <a:rPr lang="de-DE" sz="2000" dirty="0" err="1"/>
              <a:t>cut</a:t>
            </a:r>
            <a:r>
              <a:rPr lang="de-DE" sz="2000" dirty="0"/>
              <a:t>-offs</a:t>
            </a:r>
          </a:p>
          <a:p>
            <a:r>
              <a:rPr lang="de-DE" sz="2000" dirty="0" err="1"/>
              <a:t>Prevents</a:t>
            </a:r>
            <a:r>
              <a:rPr lang="de-DE" sz="2000" dirty="0"/>
              <a:t> </a:t>
            </a:r>
            <a:r>
              <a:rPr lang="de-DE" sz="2000" dirty="0" err="1"/>
              <a:t>degradation</a:t>
            </a:r>
            <a:r>
              <a:rPr lang="de-DE" sz="2000" dirty="0"/>
              <a:t> </a:t>
            </a:r>
            <a:r>
              <a:rPr lang="de-DE" sz="2000" dirty="0" err="1"/>
              <a:t>by</a:t>
            </a:r>
            <a:r>
              <a:rPr lang="de-DE" sz="2000" dirty="0"/>
              <a:t> </a:t>
            </a:r>
            <a:r>
              <a:rPr lang="de-DE" sz="2000" dirty="0" err="1"/>
              <a:t>moisture</a:t>
            </a:r>
            <a:r>
              <a:rPr lang="de-DE" sz="2000" dirty="0"/>
              <a:t>, </a:t>
            </a:r>
            <a:r>
              <a:rPr lang="de-DE" sz="2000" dirty="0" err="1"/>
              <a:t>rodents</a:t>
            </a:r>
            <a:r>
              <a:rPr lang="de-DE" sz="2000" dirty="0"/>
              <a:t> and </a:t>
            </a:r>
            <a:r>
              <a:rPr lang="de-DE" sz="2000" dirty="0" err="1"/>
              <a:t>insects</a:t>
            </a:r>
            <a:endParaRPr lang="de-DE" sz="2000" dirty="0"/>
          </a:p>
          <a:p>
            <a:r>
              <a:rPr lang="de-DE" sz="2000" dirty="0"/>
              <a:t>Robust material </a:t>
            </a:r>
            <a:r>
              <a:rPr lang="de-DE" sz="2000" dirty="0" err="1"/>
              <a:t>allows</a:t>
            </a:r>
            <a:r>
              <a:rPr lang="de-DE" sz="2000" dirty="0"/>
              <a:t> fast and easy </a:t>
            </a:r>
            <a:r>
              <a:rPr lang="de-DE" sz="2000" dirty="0" err="1"/>
              <a:t>handling</a:t>
            </a:r>
            <a:endParaRPr lang="de-DE" sz="2000" dirty="0"/>
          </a:p>
          <a:p>
            <a:r>
              <a:rPr lang="de-DE" sz="2000" dirty="0"/>
              <a:t>Thickness </a:t>
            </a:r>
            <a:r>
              <a:rPr lang="de-DE" sz="2000" dirty="0" err="1"/>
              <a:t>up</a:t>
            </a:r>
            <a:r>
              <a:rPr lang="de-DE" sz="2000" dirty="0"/>
              <a:t> to 200mm and flexible </a:t>
            </a:r>
            <a:r>
              <a:rPr lang="de-DE" sz="2000" dirty="0" err="1"/>
              <a:t>dimensions</a:t>
            </a:r>
            <a:r>
              <a:rPr lang="de-DE" sz="2000" dirty="0"/>
              <a:t> </a:t>
            </a:r>
            <a:r>
              <a:rPr lang="de-DE" sz="2000" dirty="0" err="1"/>
              <a:t>facilitate</a:t>
            </a:r>
            <a:r>
              <a:rPr lang="de-DE" sz="2000" dirty="0"/>
              <a:t> </a:t>
            </a:r>
            <a:r>
              <a:rPr lang="de-DE" sz="2000" dirty="0" err="1"/>
              <a:t>installation</a:t>
            </a:r>
            <a:endParaRPr lang="de-DE" sz="2000" dirty="0"/>
          </a:p>
          <a:p>
            <a:r>
              <a:rPr lang="de-DE" sz="2000" dirty="0"/>
              <a:t>Superior </a:t>
            </a:r>
            <a:r>
              <a:rPr lang="de-DE" sz="2000" dirty="0" err="1"/>
              <a:t>compatibility</a:t>
            </a:r>
            <a:r>
              <a:rPr lang="de-DE" sz="2000" dirty="0"/>
              <a:t> with </a:t>
            </a:r>
            <a:r>
              <a:rPr lang="de-DE" sz="2000" dirty="0" err="1"/>
              <a:t>organic</a:t>
            </a:r>
            <a:r>
              <a:rPr lang="de-DE" sz="2000" dirty="0"/>
              <a:t> and </a:t>
            </a:r>
            <a:r>
              <a:rPr lang="de-DE" sz="2000" dirty="0" err="1"/>
              <a:t>mineralic</a:t>
            </a:r>
            <a:r>
              <a:rPr lang="de-DE" sz="2000" dirty="0"/>
              <a:t> </a:t>
            </a:r>
            <a:r>
              <a:rPr lang="de-DE" sz="2000" dirty="0" err="1"/>
              <a:t>adhesives</a:t>
            </a:r>
            <a:endParaRPr lang="de-DE" sz="2000" dirty="0"/>
          </a:p>
        </p:txBody>
      </p:sp>
      <p:sp>
        <p:nvSpPr>
          <p:cNvPr id="6" name="Subtitle 5">
            <a:extLst>
              <a:ext uri="{FF2B5EF4-FFF2-40B4-BE49-F238E27FC236}">
                <a16:creationId xmlns:a16="http://schemas.microsoft.com/office/drawing/2014/main" id="{4ECCCB0D-EAD3-4EDF-A07C-A540C83DCAA7}"/>
              </a:ext>
            </a:extLst>
          </p:cNvPr>
          <p:cNvSpPr>
            <a:spLocks noGrp="1"/>
          </p:cNvSpPr>
          <p:nvPr>
            <p:ph type="subTitle" idx="1"/>
          </p:nvPr>
        </p:nvSpPr>
        <p:spPr/>
        <p:txBody>
          <a:bodyPr>
            <a:normAutofit/>
          </a:bodyPr>
          <a:lstStyle/>
          <a:p>
            <a:r>
              <a:rPr lang="de-DE" dirty="0"/>
              <a:t>Value Proposition</a:t>
            </a:r>
          </a:p>
        </p:txBody>
      </p:sp>
      <p:sp>
        <p:nvSpPr>
          <p:cNvPr id="5" name="Slide Number Placeholder 4">
            <a:extLst>
              <a:ext uri="{FF2B5EF4-FFF2-40B4-BE49-F238E27FC236}">
                <a16:creationId xmlns:a16="http://schemas.microsoft.com/office/drawing/2014/main" id="{907E82C7-C628-44C3-8E0E-132852CA1133}"/>
              </a:ext>
            </a:extLst>
          </p:cNvPr>
          <p:cNvSpPr>
            <a:spLocks noGrp="1"/>
          </p:cNvSpPr>
          <p:nvPr>
            <p:ph type="sldNum" sz="quarter" idx="12"/>
          </p:nvPr>
        </p:nvSpPr>
        <p:spPr/>
        <p:txBody>
          <a:bodyPr anchor="b">
            <a:normAutofit/>
          </a:bodyPr>
          <a:lstStyle/>
          <a:p>
            <a:pPr>
              <a:spcAft>
                <a:spcPts val="600"/>
              </a:spcAft>
            </a:pPr>
            <a:fld id="{120570A7-2F0F-4D47-8692-92DE6DAB43E4}" type="slidenum">
              <a:rPr lang="de-DE" smtClean="0"/>
              <a:pPr>
                <a:spcAft>
                  <a:spcPts val="600"/>
                </a:spcAft>
              </a:pPr>
              <a:t>13</a:t>
            </a:fld>
            <a:endParaRPr lang="de-DE"/>
          </a:p>
        </p:txBody>
      </p:sp>
      <p:sp>
        <p:nvSpPr>
          <p:cNvPr id="14" name="Oval 36">
            <a:extLst>
              <a:ext uri="{FF2B5EF4-FFF2-40B4-BE49-F238E27FC236}">
                <a16:creationId xmlns:a16="http://schemas.microsoft.com/office/drawing/2014/main" id="{5D609FF1-EF14-4817-B1B0-DD37167F1605}"/>
              </a:ext>
            </a:extLst>
          </p:cNvPr>
          <p:cNvSpPr/>
          <p:nvPr/>
        </p:nvSpPr>
        <p:spPr>
          <a:xfrm>
            <a:off x="10471355" y="2267985"/>
            <a:ext cx="956534" cy="956534"/>
          </a:xfrm>
          <a:prstGeom prst="ellipse">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6" name="Arc 37">
            <a:extLst>
              <a:ext uri="{FF2B5EF4-FFF2-40B4-BE49-F238E27FC236}">
                <a16:creationId xmlns:a16="http://schemas.microsoft.com/office/drawing/2014/main" id="{82566565-6A9E-4090-A56F-6450DC0D95FE}"/>
              </a:ext>
            </a:extLst>
          </p:cNvPr>
          <p:cNvSpPr/>
          <p:nvPr/>
        </p:nvSpPr>
        <p:spPr>
          <a:xfrm>
            <a:off x="10394296" y="2194546"/>
            <a:ext cx="1112249" cy="1112249"/>
          </a:xfrm>
          <a:prstGeom prst="arc">
            <a:avLst>
              <a:gd name="adj1" fmla="val 3201953"/>
              <a:gd name="adj2" fmla="val 0"/>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8" name="Textfeld 9">
            <a:extLst>
              <a:ext uri="{FF2B5EF4-FFF2-40B4-BE49-F238E27FC236}">
                <a16:creationId xmlns:a16="http://schemas.microsoft.com/office/drawing/2014/main" id="{BAE8B8FF-F4B3-4EFD-9AFC-25817640D709}"/>
              </a:ext>
            </a:extLst>
          </p:cNvPr>
          <p:cNvSpPr txBox="1"/>
          <p:nvPr/>
        </p:nvSpPr>
        <p:spPr>
          <a:xfrm>
            <a:off x="10192817" y="2622556"/>
            <a:ext cx="1513608" cy="233205"/>
          </a:xfrm>
          <a:prstGeom prst="rect">
            <a:avLst/>
          </a:prstGeom>
          <a:noFill/>
        </p:spPr>
        <p:txBody>
          <a:bodyPr wrap="square" lIns="0" tIns="0" rIns="0" bIns="0" rtlCol="0">
            <a:spAutoFit/>
          </a:bodyPr>
          <a:lstStyle/>
          <a:p>
            <a:pPr algn="ctr">
              <a:lnSpc>
                <a:spcPts val="2000"/>
              </a:lnSpc>
            </a:pPr>
            <a:r>
              <a:rPr lang="en-GB" sz="1400" dirty="0">
                <a:solidFill>
                  <a:schemeClr val="bg1"/>
                </a:solidFill>
                <a:latin typeface="Arial" panose="020B0604020202020204" pitchFamily="34" charset="0"/>
                <a:cs typeface="Arial" panose="020B0604020202020204" pitchFamily="34" charset="0"/>
              </a:rPr>
              <a:t>CE-Certified</a:t>
            </a:r>
          </a:p>
        </p:txBody>
      </p:sp>
      <p:sp>
        <p:nvSpPr>
          <p:cNvPr id="19" name="Oval 36">
            <a:extLst>
              <a:ext uri="{FF2B5EF4-FFF2-40B4-BE49-F238E27FC236}">
                <a16:creationId xmlns:a16="http://schemas.microsoft.com/office/drawing/2014/main" id="{C5F56F85-3F6E-4AC5-B0DA-A81C686B8550}"/>
              </a:ext>
            </a:extLst>
          </p:cNvPr>
          <p:cNvSpPr/>
          <p:nvPr/>
        </p:nvSpPr>
        <p:spPr>
          <a:xfrm>
            <a:off x="8706461" y="2774347"/>
            <a:ext cx="956534" cy="956534"/>
          </a:xfrm>
          <a:prstGeom prst="ellipse">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20" name="Arc 37">
            <a:extLst>
              <a:ext uri="{FF2B5EF4-FFF2-40B4-BE49-F238E27FC236}">
                <a16:creationId xmlns:a16="http://schemas.microsoft.com/office/drawing/2014/main" id="{8865E77E-4464-4DA9-BBCC-F6B7D2F1E6AB}"/>
              </a:ext>
            </a:extLst>
          </p:cNvPr>
          <p:cNvSpPr/>
          <p:nvPr/>
        </p:nvSpPr>
        <p:spPr>
          <a:xfrm>
            <a:off x="8629402" y="2700908"/>
            <a:ext cx="1112249" cy="1112249"/>
          </a:xfrm>
          <a:prstGeom prst="arc">
            <a:avLst>
              <a:gd name="adj1" fmla="val 3201953"/>
              <a:gd name="adj2" fmla="val 0"/>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1" name="Textfeld 9">
            <a:extLst>
              <a:ext uri="{FF2B5EF4-FFF2-40B4-BE49-F238E27FC236}">
                <a16:creationId xmlns:a16="http://schemas.microsoft.com/office/drawing/2014/main" id="{DC8677BB-C519-4025-9800-03A115C8BB5E}"/>
              </a:ext>
            </a:extLst>
          </p:cNvPr>
          <p:cNvSpPr txBox="1"/>
          <p:nvPr/>
        </p:nvSpPr>
        <p:spPr>
          <a:xfrm>
            <a:off x="8687927" y="3012318"/>
            <a:ext cx="956534" cy="489686"/>
          </a:xfrm>
          <a:prstGeom prst="rect">
            <a:avLst/>
          </a:prstGeom>
          <a:noFill/>
        </p:spPr>
        <p:txBody>
          <a:bodyPr wrap="square" lIns="0" tIns="0" rIns="0" bIns="0" rtlCol="0">
            <a:spAutoFit/>
          </a:bodyPr>
          <a:lstStyle/>
          <a:p>
            <a:pPr algn="ctr">
              <a:lnSpc>
                <a:spcPts val="2000"/>
              </a:lnSpc>
            </a:pPr>
            <a:r>
              <a:rPr lang="en-GB" sz="1400" dirty="0">
                <a:solidFill>
                  <a:schemeClr val="bg1"/>
                </a:solidFill>
                <a:latin typeface="Arial" panose="020B0604020202020204" pitchFamily="34" charset="0"/>
                <a:cs typeface="Arial" panose="020B0604020202020204" pitchFamily="34" charset="0"/>
              </a:rPr>
              <a:t>EPD available</a:t>
            </a:r>
          </a:p>
        </p:txBody>
      </p:sp>
      <p:sp>
        <p:nvSpPr>
          <p:cNvPr id="22" name="Oval 36">
            <a:extLst>
              <a:ext uri="{FF2B5EF4-FFF2-40B4-BE49-F238E27FC236}">
                <a16:creationId xmlns:a16="http://schemas.microsoft.com/office/drawing/2014/main" id="{3AB5E40B-84D9-48F6-8C4C-5483C1F96ED7}"/>
              </a:ext>
            </a:extLst>
          </p:cNvPr>
          <p:cNvSpPr/>
          <p:nvPr/>
        </p:nvSpPr>
        <p:spPr>
          <a:xfrm>
            <a:off x="9818710" y="4006491"/>
            <a:ext cx="956534" cy="956534"/>
          </a:xfrm>
          <a:prstGeom prst="ellipse">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23" name="Arc 37">
            <a:extLst>
              <a:ext uri="{FF2B5EF4-FFF2-40B4-BE49-F238E27FC236}">
                <a16:creationId xmlns:a16="http://schemas.microsoft.com/office/drawing/2014/main" id="{6C03B4E3-C77D-4794-B879-76B543D4C524}"/>
              </a:ext>
            </a:extLst>
          </p:cNvPr>
          <p:cNvSpPr/>
          <p:nvPr/>
        </p:nvSpPr>
        <p:spPr>
          <a:xfrm>
            <a:off x="9741651" y="3933052"/>
            <a:ext cx="1112249" cy="1112249"/>
          </a:xfrm>
          <a:prstGeom prst="arc">
            <a:avLst>
              <a:gd name="adj1" fmla="val 3201953"/>
              <a:gd name="adj2" fmla="val 0"/>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4" name="Textfeld 9">
            <a:extLst>
              <a:ext uri="{FF2B5EF4-FFF2-40B4-BE49-F238E27FC236}">
                <a16:creationId xmlns:a16="http://schemas.microsoft.com/office/drawing/2014/main" id="{07C29021-9721-45BD-A0D1-F3051B299F2E}"/>
              </a:ext>
            </a:extLst>
          </p:cNvPr>
          <p:cNvSpPr txBox="1"/>
          <p:nvPr/>
        </p:nvSpPr>
        <p:spPr>
          <a:xfrm>
            <a:off x="9818710" y="4244462"/>
            <a:ext cx="938000" cy="489686"/>
          </a:xfrm>
          <a:prstGeom prst="rect">
            <a:avLst/>
          </a:prstGeom>
          <a:noFill/>
        </p:spPr>
        <p:txBody>
          <a:bodyPr wrap="square" lIns="0" tIns="0" rIns="0" bIns="0" rtlCol="0">
            <a:spAutoFit/>
          </a:bodyPr>
          <a:lstStyle/>
          <a:p>
            <a:pPr algn="ctr">
              <a:lnSpc>
                <a:spcPts val="2000"/>
              </a:lnSpc>
            </a:pPr>
            <a:r>
              <a:rPr lang="el-GR" sz="1400" dirty="0">
                <a:solidFill>
                  <a:schemeClr val="bg1"/>
                </a:solidFill>
                <a:latin typeface="Arial" panose="020B0604020202020204" pitchFamily="34" charset="0"/>
                <a:cs typeface="Arial" panose="020B0604020202020204" pitchFamily="34" charset="0"/>
              </a:rPr>
              <a:t>λ</a:t>
            </a:r>
            <a:r>
              <a:rPr lang="de-DE" sz="1400" dirty="0">
                <a:solidFill>
                  <a:schemeClr val="bg1"/>
                </a:solidFill>
                <a:latin typeface="Arial" panose="020B0604020202020204" pitchFamily="34" charset="0"/>
                <a:cs typeface="Arial" panose="020B0604020202020204" pitchFamily="34" charset="0"/>
              </a:rPr>
              <a:t> </a:t>
            </a:r>
            <a:r>
              <a:rPr lang="en-GB" sz="1400" dirty="0">
                <a:solidFill>
                  <a:schemeClr val="bg1"/>
                </a:solidFill>
                <a:latin typeface="Arial" panose="020B0604020202020204" pitchFamily="34" charset="0"/>
                <a:cs typeface="Arial" panose="020B0604020202020204" pitchFamily="34" charset="0"/>
              </a:rPr>
              <a:t>&lt;0,03 at 10°C</a:t>
            </a:r>
          </a:p>
        </p:txBody>
      </p:sp>
    </p:spTree>
    <p:extLst>
      <p:ext uri="{BB962C8B-B14F-4D97-AF65-F5344CB8AC3E}">
        <p14:creationId xmlns:p14="http://schemas.microsoft.com/office/powerpoint/2010/main" val="21992683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BEBA8-1CEA-4DD2-B1DD-95153518F2A0}"/>
              </a:ext>
            </a:extLst>
          </p:cNvPr>
          <p:cNvSpPr>
            <a:spLocks noGrp="1"/>
          </p:cNvSpPr>
          <p:nvPr>
            <p:ph type="title"/>
          </p:nvPr>
        </p:nvSpPr>
        <p:spPr/>
        <p:txBody>
          <a:bodyPr/>
          <a:lstStyle/>
          <a:p>
            <a:r>
              <a:rPr lang="de-DE" dirty="0"/>
              <a:t>// ArmaPET Eco50</a:t>
            </a:r>
          </a:p>
        </p:txBody>
      </p:sp>
      <p:sp>
        <p:nvSpPr>
          <p:cNvPr id="3" name="Content Placeholder 2">
            <a:extLst>
              <a:ext uri="{FF2B5EF4-FFF2-40B4-BE49-F238E27FC236}">
                <a16:creationId xmlns:a16="http://schemas.microsoft.com/office/drawing/2014/main" id="{C1E75163-449E-4F46-AF4C-AF76EC35B454}"/>
              </a:ext>
            </a:extLst>
          </p:cNvPr>
          <p:cNvSpPr>
            <a:spLocks noGrp="1"/>
          </p:cNvSpPr>
          <p:nvPr>
            <p:ph sz="half" idx="1"/>
          </p:nvPr>
        </p:nvSpPr>
        <p:spPr>
          <a:xfrm>
            <a:off x="618840" y="1106172"/>
            <a:ext cx="6076645" cy="4351338"/>
          </a:xfrm>
        </p:spPr>
        <p:txBody>
          <a:bodyPr/>
          <a:lstStyle/>
          <a:p>
            <a:r>
              <a:rPr lang="de-DE" dirty="0">
                <a:latin typeface="+mn-lt"/>
              </a:rPr>
              <a:t>First PET foam </a:t>
            </a:r>
            <a:r>
              <a:rPr lang="de-DE" dirty="0" err="1">
                <a:latin typeface="+mn-lt"/>
              </a:rPr>
              <a:t>board</a:t>
            </a:r>
            <a:r>
              <a:rPr lang="de-DE" dirty="0">
                <a:latin typeface="+mn-lt"/>
              </a:rPr>
              <a:t> </a:t>
            </a:r>
            <a:r>
              <a:rPr lang="de-DE" dirty="0" err="1">
                <a:latin typeface="+mn-lt"/>
              </a:rPr>
              <a:t>tailored</a:t>
            </a:r>
            <a:r>
              <a:rPr lang="de-DE" dirty="0">
                <a:latin typeface="+mn-lt"/>
              </a:rPr>
              <a:t> </a:t>
            </a:r>
            <a:r>
              <a:rPr lang="de-DE" dirty="0" err="1">
                <a:latin typeface="+mn-lt"/>
              </a:rPr>
              <a:t>for</a:t>
            </a:r>
            <a:r>
              <a:rPr lang="de-DE" dirty="0">
                <a:latin typeface="+mn-lt"/>
              </a:rPr>
              <a:t> </a:t>
            </a:r>
            <a:r>
              <a:rPr lang="de-DE" b="1" dirty="0">
                <a:solidFill>
                  <a:srgbClr val="00B0F0"/>
                </a:solidFill>
                <a:latin typeface="+mn-lt"/>
              </a:rPr>
              <a:t>B&amp;C insulation applications</a:t>
            </a:r>
            <a:r>
              <a:rPr lang="de-DE" dirty="0">
                <a:latin typeface="+mn-lt"/>
              </a:rPr>
              <a:t>, </a:t>
            </a:r>
            <a:r>
              <a:rPr lang="de-DE" dirty="0" err="1">
                <a:latin typeface="+mn-lt"/>
              </a:rPr>
              <a:t>replacing</a:t>
            </a:r>
            <a:r>
              <a:rPr lang="de-DE" dirty="0">
                <a:latin typeface="+mn-lt"/>
              </a:rPr>
              <a:t> EPS/XPS and PU </a:t>
            </a:r>
            <a:r>
              <a:rPr lang="de-DE" dirty="0" err="1">
                <a:latin typeface="+mn-lt"/>
              </a:rPr>
              <a:t>insulation</a:t>
            </a:r>
            <a:br>
              <a:rPr lang="de-DE" dirty="0">
                <a:latin typeface="+mn-lt"/>
              </a:rPr>
            </a:br>
            <a:endParaRPr lang="de-DE" dirty="0">
              <a:latin typeface="+mn-lt"/>
            </a:endParaRPr>
          </a:p>
          <a:p>
            <a:pPr algn="l"/>
            <a:r>
              <a:rPr lang="de-DE" b="1" dirty="0">
                <a:solidFill>
                  <a:srgbClr val="00B0F0"/>
                </a:solidFill>
                <a:latin typeface="+mn-lt"/>
              </a:rPr>
              <a:t>EAD</a:t>
            </a:r>
            <a:r>
              <a:rPr lang="de-DE" dirty="0">
                <a:latin typeface="+mn-lt"/>
              </a:rPr>
              <a:t> </a:t>
            </a:r>
            <a:r>
              <a:rPr lang="de-DE" sz="1800" b="0" i="0" u="none" strike="noStrike" baseline="0" dirty="0">
                <a:latin typeface="+mn-lt"/>
              </a:rPr>
              <a:t>040179-00-1201, from March </a:t>
            </a:r>
            <a:r>
              <a:rPr lang="en-US" sz="1800" b="0" i="0" u="none" strike="noStrike" baseline="0" dirty="0">
                <a:latin typeface="+mn-lt"/>
              </a:rPr>
              <a:t>2016, «Factory-made products of extruded, foamed Polyethylene terephthalate (PET) for thermal and/or </a:t>
            </a:r>
            <a:r>
              <a:rPr lang="de-DE" sz="1800" b="0" i="0" u="none" strike="noStrike" baseline="0" dirty="0" err="1">
                <a:latin typeface="+mn-lt"/>
              </a:rPr>
              <a:t>acoustical</a:t>
            </a:r>
            <a:r>
              <a:rPr lang="de-DE" sz="1800" b="0" i="0" u="none" strike="noStrike" baseline="0" dirty="0">
                <a:latin typeface="+mn-lt"/>
              </a:rPr>
              <a:t> insulation» was </a:t>
            </a:r>
            <a:r>
              <a:rPr lang="de-DE" sz="1800" b="0" i="0" u="none" strike="noStrike" baseline="0" dirty="0" err="1">
                <a:latin typeface="+mn-lt"/>
              </a:rPr>
              <a:t>developed</a:t>
            </a:r>
            <a:r>
              <a:rPr lang="de-DE" sz="1800" b="0" i="0" u="none" strike="noStrike" baseline="0" dirty="0">
                <a:latin typeface="+mn-lt"/>
              </a:rPr>
              <a:t> </a:t>
            </a:r>
            <a:r>
              <a:rPr lang="de-DE" sz="1800" b="0" i="0" u="none" strike="noStrike" baseline="0" dirty="0" err="1">
                <a:latin typeface="+mn-lt"/>
              </a:rPr>
              <a:t>with</a:t>
            </a:r>
            <a:r>
              <a:rPr lang="de-DE" sz="1800" b="0" i="0" u="none" strike="noStrike" baseline="0" dirty="0">
                <a:latin typeface="+mn-lt"/>
              </a:rPr>
              <a:t> KIWA</a:t>
            </a:r>
            <a:br>
              <a:rPr lang="de-DE" sz="1800" b="0" i="0" u="none" strike="noStrike" baseline="0" dirty="0">
                <a:latin typeface="+mn-lt"/>
              </a:rPr>
            </a:br>
            <a:endParaRPr lang="de-DE" sz="1800" b="0" i="0" u="none" strike="noStrike" baseline="0" dirty="0">
              <a:latin typeface="+mn-lt"/>
            </a:endParaRPr>
          </a:p>
          <a:p>
            <a:pPr algn="l"/>
            <a:r>
              <a:rPr lang="de-DE" b="1" dirty="0">
                <a:solidFill>
                  <a:srgbClr val="00B0F0"/>
                </a:solidFill>
                <a:latin typeface="+mn-lt"/>
              </a:rPr>
              <a:t>ETA</a:t>
            </a:r>
            <a:r>
              <a:rPr lang="de-DE" dirty="0">
                <a:latin typeface="+mn-lt"/>
              </a:rPr>
              <a:t> </a:t>
            </a:r>
            <a:r>
              <a:rPr lang="de-DE" dirty="0" err="1">
                <a:latin typeface="+mn-lt"/>
              </a:rPr>
              <a:t>for</a:t>
            </a:r>
            <a:r>
              <a:rPr lang="de-DE" dirty="0">
                <a:latin typeface="+mn-lt"/>
              </a:rPr>
              <a:t> Eco50 </a:t>
            </a:r>
            <a:r>
              <a:rPr lang="de-DE" dirty="0" err="1">
                <a:latin typeface="+mn-lt"/>
              </a:rPr>
              <a:t>under</a:t>
            </a:r>
            <a:r>
              <a:rPr lang="de-DE" dirty="0">
                <a:latin typeface="+mn-lt"/>
              </a:rPr>
              <a:t> </a:t>
            </a:r>
            <a:r>
              <a:rPr lang="de-DE" dirty="0" err="1">
                <a:latin typeface="+mn-lt"/>
              </a:rPr>
              <a:t>preparation</a:t>
            </a:r>
            <a:r>
              <a:rPr lang="de-DE" dirty="0">
                <a:latin typeface="+mn-lt"/>
              </a:rPr>
              <a:t> (final testing </a:t>
            </a:r>
            <a:r>
              <a:rPr lang="de-DE" dirty="0" err="1">
                <a:latin typeface="+mn-lt"/>
              </a:rPr>
              <a:t>ready</a:t>
            </a:r>
            <a:r>
              <a:rPr lang="de-DE" dirty="0">
                <a:latin typeface="+mn-lt"/>
              </a:rPr>
              <a:t> end </a:t>
            </a:r>
            <a:r>
              <a:rPr lang="de-DE" dirty="0" err="1">
                <a:latin typeface="+mn-lt"/>
              </a:rPr>
              <a:t>of</a:t>
            </a:r>
            <a:r>
              <a:rPr lang="de-DE" dirty="0">
                <a:latin typeface="+mn-lt"/>
              </a:rPr>
              <a:t> May)</a:t>
            </a:r>
            <a:br>
              <a:rPr lang="de-DE" dirty="0">
                <a:latin typeface="+mn-lt"/>
              </a:rPr>
            </a:br>
            <a:endParaRPr lang="de-DE" dirty="0">
              <a:latin typeface="+mn-lt"/>
            </a:endParaRPr>
          </a:p>
          <a:p>
            <a:r>
              <a:rPr lang="de-DE" dirty="0">
                <a:latin typeface="+mn-lt"/>
              </a:rPr>
              <a:t>First Armacell PET </a:t>
            </a:r>
            <a:r>
              <a:rPr lang="de-DE" dirty="0" err="1">
                <a:latin typeface="+mn-lt"/>
              </a:rPr>
              <a:t>product</a:t>
            </a:r>
            <a:r>
              <a:rPr lang="de-DE" dirty="0">
                <a:latin typeface="+mn-lt"/>
              </a:rPr>
              <a:t> </a:t>
            </a:r>
            <a:r>
              <a:rPr lang="de-DE" dirty="0" err="1">
                <a:latin typeface="+mn-lt"/>
              </a:rPr>
              <a:t>with</a:t>
            </a:r>
            <a:r>
              <a:rPr lang="de-DE" dirty="0">
                <a:latin typeface="+mn-lt"/>
              </a:rPr>
              <a:t> </a:t>
            </a:r>
            <a:r>
              <a:rPr lang="de-DE" b="1" dirty="0">
                <a:solidFill>
                  <a:srgbClr val="00B0F0"/>
                </a:solidFill>
                <a:latin typeface="+mn-lt"/>
              </a:rPr>
              <a:t>EPD</a:t>
            </a:r>
            <a:br>
              <a:rPr lang="de-DE" b="1" dirty="0">
                <a:solidFill>
                  <a:srgbClr val="00B0F0"/>
                </a:solidFill>
                <a:latin typeface="+mn-lt"/>
              </a:rPr>
            </a:br>
            <a:endParaRPr lang="de-DE" b="1" dirty="0">
              <a:solidFill>
                <a:srgbClr val="00B0F0"/>
              </a:solidFill>
              <a:latin typeface="+mn-lt"/>
            </a:endParaRPr>
          </a:p>
          <a:p>
            <a:r>
              <a:rPr lang="de-DE" b="1" dirty="0">
                <a:solidFill>
                  <a:srgbClr val="00B0F0"/>
                </a:solidFill>
                <a:latin typeface="+mn-lt"/>
              </a:rPr>
              <a:t>Application</a:t>
            </a:r>
            <a:r>
              <a:rPr lang="de-DE" dirty="0">
                <a:latin typeface="+mn-lt"/>
              </a:rPr>
              <a:t> </a:t>
            </a:r>
            <a:r>
              <a:rPr lang="de-DE" dirty="0" err="1">
                <a:latin typeface="+mn-lt"/>
              </a:rPr>
              <a:t>instructions</a:t>
            </a:r>
            <a:r>
              <a:rPr lang="de-DE" dirty="0">
                <a:latin typeface="+mn-lt"/>
              </a:rPr>
              <a:t> </a:t>
            </a:r>
            <a:r>
              <a:rPr lang="de-DE" dirty="0" err="1">
                <a:latin typeface="+mn-lt"/>
              </a:rPr>
              <a:t>under</a:t>
            </a:r>
            <a:r>
              <a:rPr lang="de-DE" dirty="0">
                <a:latin typeface="+mn-lt"/>
              </a:rPr>
              <a:t> creation</a:t>
            </a:r>
          </a:p>
          <a:p>
            <a:pPr marL="0" indent="0">
              <a:buNone/>
            </a:pPr>
            <a:endParaRPr lang="de-DE" dirty="0">
              <a:latin typeface="+mn-lt"/>
            </a:endParaRPr>
          </a:p>
          <a:p>
            <a:endParaRPr lang="de-DE" dirty="0">
              <a:latin typeface="+mn-lt"/>
            </a:endParaRPr>
          </a:p>
        </p:txBody>
      </p:sp>
      <p:sp>
        <p:nvSpPr>
          <p:cNvPr id="5" name="Slide Number Placeholder 4">
            <a:extLst>
              <a:ext uri="{FF2B5EF4-FFF2-40B4-BE49-F238E27FC236}">
                <a16:creationId xmlns:a16="http://schemas.microsoft.com/office/drawing/2014/main" id="{F930A602-B1B6-4BC5-898F-EC198222A952}"/>
              </a:ext>
            </a:extLst>
          </p:cNvPr>
          <p:cNvSpPr>
            <a:spLocks noGrp="1"/>
          </p:cNvSpPr>
          <p:nvPr>
            <p:ph type="sldNum" sz="quarter" idx="12"/>
          </p:nvPr>
        </p:nvSpPr>
        <p:spPr/>
        <p:txBody>
          <a:bodyPr/>
          <a:lstStyle/>
          <a:p>
            <a:fld id="{120570A7-2F0F-4D47-8692-92DE6DAB43E4}" type="slidenum">
              <a:rPr lang="de-DE" smtClean="0"/>
              <a:pPr/>
              <a:t>14</a:t>
            </a:fld>
            <a:endParaRPr lang="de-DE" dirty="0"/>
          </a:p>
        </p:txBody>
      </p:sp>
      <p:sp>
        <p:nvSpPr>
          <p:cNvPr id="6" name="Subtitle 5">
            <a:extLst>
              <a:ext uri="{FF2B5EF4-FFF2-40B4-BE49-F238E27FC236}">
                <a16:creationId xmlns:a16="http://schemas.microsoft.com/office/drawing/2014/main" id="{104E6E5E-C6E8-4FF9-92F0-406DCE97B0F5}"/>
              </a:ext>
            </a:extLst>
          </p:cNvPr>
          <p:cNvSpPr>
            <a:spLocks noGrp="1"/>
          </p:cNvSpPr>
          <p:nvPr>
            <p:ph type="subTitle" idx="13"/>
          </p:nvPr>
        </p:nvSpPr>
        <p:spPr/>
        <p:txBody>
          <a:bodyPr/>
          <a:lstStyle/>
          <a:p>
            <a:r>
              <a:rPr lang="de-DE" dirty="0"/>
              <a:t>B&amp;C </a:t>
            </a:r>
            <a:r>
              <a:rPr lang="de-DE" dirty="0" err="1"/>
              <a:t>tailored</a:t>
            </a:r>
            <a:r>
              <a:rPr lang="de-DE" dirty="0"/>
              <a:t> specification</a:t>
            </a:r>
          </a:p>
        </p:txBody>
      </p:sp>
      <p:pic>
        <p:nvPicPr>
          <p:cNvPr id="8" name="Picture 7">
            <a:hlinkClick r:id="rId2" action="ppaction://hlinkfile"/>
            <a:extLst>
              <a:ext uri="{FF2B5EF4-FFF2-40B4-BE49-F238E27FC236}">
                <a16:creationId xmlns:a16="http://schemas.microsoft.com/office/drawing/2014/main" id="{A47103F9-454B-46AB-833D-E1CB39BF7C70}"/>
              </a:ext>
            </a:extLst>
          </p:cNvPr>
          <p:cNvPicPr>
            <a:picLocks noChangeAspect="1"/>
          </p:cNvPicPr>
          <p:nvPr/>
        </p:nvPicPr>
        <p:blipFill>
          <a:blip r:embed="rId3"/>
          <a:stretch>
            <a:fillRect/>
          </a:stretch>
        </p:blipFill>
        <p:spPr>
          <a:xfrm>
            <a:off x="6843036" y="0"/>
            <a:ext cx="5330427" cy="6858000"/>
          </a:xfrm>
          <a:prstGeom prst="rect">
            <a:avLst/>
          </a:prstGeom>
        </p:spPr>
      </p:pic>
      <p:pic>
        <p:nvPicPr>
          <p:cNvPr id="10" name="Picture 9">
            <a:hlinkClick r:id="rId4" action="ppaction://hlinkfile"/>
            <a:extLst>
              <a:ext uri="{FF2B5EF4-FFF2-40B4-BE49-F238E27FC236}">
                <a16:creationId xmlns:a16="http://schemas.microsoft.com/office/drawing/2014/main" id="{3E3827F8-B030-42D4-8F7D-203CC750504B}"/>
              </a:ext>
            </a:extLst>
          </p:cNvPr>
          <p:cNvPicPr>
            <a:picLocks noChangeAspect="1"/>
          </p:cNvPicPr>
          <p:nvPr/>
        </p:nvPicPr>
        <p:blipFill>
          <a:blip r:embed="rId5"/>
          <a:stretch>
            <a:fillRect/>
          </a:stretch>
        </p:blipFill>
        <p:spPr>
          <a:xfrm>
            <a:off x="5495034" y="4151623"/>
            <a:ext cx="1200451" cy="1713548"/>
          </a:xfrm>
          <a:prstGeom prst="rect">
            <a:avLst/>
          </a:prstGeom>
        </p:spPr>
      </p:pic>
    </p:spTree>
    <p:extLst>
      <p:ext uri="{BB962C8B-B14F-4D97-AF65-F5344CB8AC3E}">
        <p14:creationId xmlns:p14="http://schemas.microsoft.com/office/powerpoint/2010/main" val="29594013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CF622-49B1-4687-B533-3873E8AF02D2}"/>
              </a:ext>
            </a:extLst>
          </p:cNvPr>
          <p:cNvSpPr>
            <a:spLocks noGrp="1"/>
          </p:cNvSpPr>
          <p:nvPr>
            <p:ph type="title"/>
          </p:nvPr>
        </p:nvSpPr>
        <p:spPr/>
        <p:txBody>
          <a:bodyPr/>
          <a:lstStyle/>
          <a:p>
            <a:r>
              <a:rPr lang="de-DE" dirty="0"/>
              <a:t>// ArmaPET Eco50</a:t>
            </a:r>
          </a:p>
        </p:txBody>
      </p:sp>
      <p:sp>
        <p:nvSpPr>
          <p:cNvPr id="5" name="Slide Number Placeholder 4">
            <a:extLst>
              <a:ext uri="{FF2B5EF4-FFF2-40B4-BE49-F238E27FC236}">
                <a16:creationId xmlns:a16="http://schemas.microsoft.com/office/drawing/2014/main" id="{F265C2F8-BC77-4B98-88C2-8D3D5B371433}"/>
              </a:ext>
            </a:extLst>
          </p:cNvPr>
          <p:cNvSpPr>
            <a:spLocks noGrp="1"/>
          </p:cNvSpPr>
          <p:nvPr>
            <p:ph type="sldNum" sz="quarter" idx="12"/>
          </p:nvPr>
        </p:nvSpPr>
        <p:spPr/>
        <p:txBody>
          <a:bodyPr/>
          <a:lstStyle/>
          <a:p>
            <a:fld id="{120570A7-2F0F-4D47-8692-92DE6DAB43E4}" type="slidenum">
              <a:rPr lang="de-DE" smtClean="0"/>
              <a:pPr/>
              <a:t>15</a:t>
            </a:fld>
            <a:endParaRPr lang="de-DE" dirty="0"/>
          </a:p>
        </p:txBody>
      </p:sp>
      <p:sp>
        <p:nvSpPr>
          <p:cNvPr id="6" name="Subtitle 5">
            <a:extLst>
              <a:ext uri="{FF2B5EF4-FFF2-40B4-BE49-F238E27FC236}">
                <a16:creationId xmlns:a16="http://schemas.microsoft.com/office/drawing/2014/main" id="{4211DD4A-D7F8-456F-9D04-0BF9D49E3D62}"/>
              </a:ext>
            </a:extLst>
          </p:cNvPr>
          <p:cNvSpPr>
            <a:spLocks noGrp="1"/>
          </p:cNvSpPr>
          <p:nvPr>
            <p:ph type="subTitle" idx="13"/>
          </p:nvPr>
        </p:nvSpPr>
        <p:spPr/>
        <p:txBody>
          <a:bodyPr/>
          <a:lstStyle/>
          <a:p>
            <a:r>
              <a:rPr lang="de-DE" dirty="0"/>
              <a:t>Insulation Performance</a:t>
            </a:r>
          </a:p>
        </p:txBody>
      </p:sp>
      <p:graphicFrame>
        <p:nvGraphicFramePr>
          <p:cNvPr id="20" name="Content Placeholder 19">
            <a:hlinkClick r:id="rId3" action="ppaction://hlinkfile"/>
            <a:extLst>
              <a:ext uri="{FF2B5EF4-FFF2-40B4-BE49-F238E27FC236}">
                <a16:creationId xmlns:a16="http://schemas.microsoft.com/office/drawing/2014/main" id="{FB6CEBA1-87D1-4D4A-9BB0-1C05F74046C9}"/>
              </a:ext>
            </a:extLst>
          </p:cNvPr>
          <p:cNvGraphicFramePr>
            <a:graphicFrameLocks noGrp="1"/>
          </p:cNvGraphicFramePr>
          <p:nvPr>
            <p:ph sz="half" idx="2"/>
            <p:extLst>
              <p:ext uri="{D42A27DB-BD31-4B8C-83A1-F6EECF244321}">
                <p14:modId xmlns:p14="http://schemas.microsoft.com/office/powerpoint/2010/main" val="1623806030"/>
              </p:ext>
            </p:extLst>
          </p:nvPr>
        </p:nvGraphicFramePr>
        <p:xfrm>
          <a:off x="4864963" y="1154098"/>
          <a:ext cx="6717437" cy="4843478"/>
        </p:xfrm>
        <a:graphic>
          <a:graphicData uri="http://schemas.openxmlformats.org/drawingml/2006/chart">
            <c:chart xmlns:c="http://schemas.openxmlformats.org/drawingml/2006/chart" xmlns:r="http://schemas.openxmlformats.org/officeDocument/2006/relationships" r:id="rId4"/>
          </a:graphicData>
        </a:graphic>
      </p:graphicFrame>
      <p:sp>
        <p:nvSpPr>
          <p:cNvPr id="24" name="TextBox 23">
            <a:extLst>
              <a:ext uri="{FF2B5EF4-FFF2-40B4-BE49-F238E27FC236}">
                <a16:creationId xmlns:a16="http://schemas.microsoft.com/office/drawing/2014/main" id="{8C30C0E0-3C1B-491F-B2A5-11FA2D079A4D}"/>
              </a:ext>
            </a:extLst>
          </p:cNvPr>
          <p:cNvSpPr txBox="1"/>
          <p:nvPr/>
        </p:nvSpPr>
        <p:spPr>
          <a:xfrm>
            <a:off x="618840" y="1645249"/>
            <a:ext cx="4556842" cy="3416320"/>
          </a:xfrm>
          <a:prstGeom prst="rect">
            <a:avLst/>
          </a:prstGeom>
          <a:noFill/>
        </p:spPr>
        <p:txBody>
          <a:bodyPr wrap="square" rtlCol="0">
            <a:spAutoFit/>
          </a:bodyPr>
          <a:lstStyle/>
          <a:p>
            <a:r>
              <a:rPr lang="de-DE" sz="2400" dirty="0"/>
              <a:t>Low water </a:t>
            </a:r>
            <a:r>
              <a:rPr lang="de-DE" sz="2400" dirty="0" err="1"/>
              <a:t>absorption</a:t>
            </a:r>
            <a:r>
              <a:rPr lang="de-DE" sz="2400" dirty="0"/>
              <a:t> and </a:t>
            </a:r>
            <a:r>
              <a:rPr lang="de-DE" sz="2400" dirty="0" err="1"/>
              <a:t>stability</a:t>
            </a:r>
            <a:r>
              <a:rPr lang="de-DE" sz="2400" dirty="0"/>
              <a:t> </a:t>
            </a:r>
            <a:r>
              <a:rPr lang="de-DE" sz="2400" dirty="0" err="1"/>
              <a:t>ensures</a:t>
            </a:r>
            <a:r>
              <a:rPr lang="de-DE" sz="2400" dirty="0"/>
              <a:t> </a:t>
            </a:r>
            <a:r>
              <a:rPr lang="de-DE" sz="2400" dirty="0" err="1"/>
              <a:t>long</a:t>
            </a:r>
            <a:r>
              <a:rPr lang="de-DE" sz="2400" dirty="0"/>
              <a:t>-term insulation </a:t>
            </a:r>
            <a:r>
              <a:rPr lang="de-DE" sz="2400" dirty="0" err="1"/>
              <a:t>performance</a:t>
            </a:r>
            <a:r>
              <a:rPr lang="de-DE" sz="2400" dirty="0"/>
              <a:t> </a:t>
            </a:r>
            <a:r>
              <a:rPr lang="de-DE" sz="2400" dirty="0" err="1"/>
              <a:t>of</a:t>
            </a:r>
            <a:r>
              <a:rPr lang="de-DE" sz="2400" dirty="0"/>
              <a:t> ArmaPET Eco50</a:t>
            </a:r>
          </a:p>
          <a:p>
            <a:endParaRPr lang="de-DE" sz="2400" dirty="0"/>
          </a:p>
          <a:p>
            <a:r>
              <a:rPr lang="de-DE" sz="2400" dirty="0"/>
              <a:t>Other </a:t>
            </a:r>
            <a:r>
              <a:rPr lang="de-DE" sz="2400" dirty="0" err="1"/>
              <a:t>foams</a:t>
            </a:r>
            <a:r>
              <a:rPr lang="de-DE" sz="2400" dirty="0"/>
              <a:t> like PUR/PIR </a:t>
            </a:r>
            <a:r>
              <a:rPr lang="de-DE" sz="2400" dirty="0" err="1"/>
              <a:t>degrade</a:t>
            </a:r>
            <a:r>
              <a:rPr lang="de-DE" sz="2400" dirty="0"/>
              <a:t> </a:t>
            </a:r>
            <a:r>
              <a:rPr lang="de-DE" sz="2400" dirty="0" err="1"/>
              <a:t>quickly</a:t>
            </a:r>
            <a:r>
              <a:rPr lang="de-DE" sz="2400" dirty="0"/>
              <a:t> in </a:t>
            </a:r>
            <a:r>
              <a:rPr lang="de-DE" sz="2400" dirty="0" err="1"/>
              <a:t>insulation</a:t>
            </a:r>
            <a:r>
              <a:rPr lang="de-DE" sz="2400" dirty="0"/>
              <a:t> </a:t>
            </a:r>
            <a:r>
              <a:rPr lang="de-DE" sz="2400" dirty="0" err="1"/>
              <a:t>applications</a:t>
            </a:r>
            <a:r>
              <a:rPr lang="de-DE" sz="2400" dirty="0"/>
              <a:t> due </a:t>
            </a:r>
            <a:r>
              <a:rPr lang="de-DE" sz="2400" dirty="0" err="1"/>
              <a:t>to</a:t>
            </a:r>
            <a:r>
              <a:rPr lang="de-DE" sz="2400" dirty="0"/>
              <a:t> </a:t>
            </a:r>
            <a:r>
              <a:rPr lang="de-DE" sz="2400" dirty="0" err="1"/>
              <a:t>moisture</a:t>
            </a:r>
            <a:r>
              <a:rPr lang="de-DE" sz="2400" dirty="0"/>
              <a:t> </a:t>
            </a:r>
            <a:r>
              <a:rPr lang="de-DE" sz="2400" dirty="0" err="1"/>
              <a:t>ingress</a:t>
            </a:r>
            <a:r>
              <a:rPr lang="de-DE" sz="2400" dirty="0"/>
              <a:t>.</a:t>
            </a:r>
          </a:p>
        </p:txBody>
      </p:sp>
    </p:spTree>
    <p:extLst>
      <p:ext uri="{BB962C8B-B14F-4D97-AF65-F5344CB8AC3E}">
        <p14:creationId xmlns:p14="http://schemas.microsoft.com/office/powerpoint/2010/main" val="2717336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AB281-AB4D-4751-B0A4-83C510B1B93E}"/>
              </a:ext>
            </a:extLst>
          </p:cNvPr>
          <p:cNvSpPr>
            <a:spLocks noGrp="1"/>
          </p:cNvSpPr>
          <p:nvPr>
            <p:ph type="title"/>
          </p:nvPr>
        </p:nvSpPr>
        <p:spPr>
          <a:xfrm>
            <a:off x="619200" y="129600"/>
            <a:ext cx="10965600" cy="460800"/>
          </a:xfrm>
        </p:spPr>
        <p:txBody>
          <a:bodyPr anchor="ctr">
            <a:normAutofit/>
          </a:bodyPr>
          <a:lstStyle/>
          <a:p>
            <a:r>
              <a:rPr lang="de-DE" dirty="0"/>
              <a:t>// ArmaPET Eco Range</a:t>
            </a:r>
          </a:p>
        </p:txBody>
      </p:sp>
      <p:sp>
        <p:nvSpPr>
          <p:cNvPr id="12" name="Content Placeholder 2">
            <a:extLst>
              <a:ext uri="{FF2B5EF4-FFF2-40B4-BE49-F238E27FC236}">
                <a16:creationId xmlns:a16="http://schemas.microsoft.com/office/drawing/2014/main" id="{D128F42A-886B-C3BB-7229-BC4745005F97}"/>
              </a:ext>
            </a:extLst>
          </p:cNvPr>
          <p:cNvSpPr>
            <a:spLocks noGrp="1"/>
          </p:cNvSpPr>
          <p:nvPr>
            <p:ph sz="half" idx="1"/>
          </p:nvPr>
        </p:nvSpPr>
        <p:spPr>
          <a:xfrm>
            <a:off x="618909" y="1331650"/>
            <a:ext cx="5861789" cy="4922884"/>
          </a:xfrm>
        </p:spPr>
        <p:txBody>
          <a:bodyPr/>
          <a:lstStyle/>
          <a:p>
            <a:r>
              <a:rPr lang="en-US" sz="2000" dirty="0"/>
              <a:t>Based on 100% recycled PET</a:t>
            </a:r>
          </a:p>
          <a:p>
            <a:r>
              <a:rPr lang="en-US" sz="2000" dirty="0"/>
              <a:t>100% recyclable </a:t>
            </a:r>
          </a:p>
          <a:p>
            <a:r>
              <a:rPr lang="en-US" sz="2000" dirty="0"/>
              <a:t>No HFC’s / CFC’s</a:t>
            </a:r>
          </a:p>
          <a:p>
            <a:r>
              <a:rPr lang="en-US" sz="2000" dirty="0"/>
              <a:t>Compliant </a:t>
            </a:r>
            <a:r>
              <a:rPr lang="en-US" sz="2000" dirty="0" err="1"/>
              <a:t>VoC</a:t>
            </a:r>
            <a:r>
              <a:rPr lang="en-US" sz="2000" dirty="0"/>
              <a:t> levels for indoor emission</a:t>
            </a:r>
          </a:p>
          <a:p>
            <a:r>
              <a:rPr lang="en-US" sz="2000" dirty="0"/>
              <a:t>Low CO2 footprint supports European Green Deal and sustainable building requirements</a:t>
            </a:r>
          </a:p>
        </p:txBody>
      </p:sp>
      <p:pic>
        <p:nvPicPr>
          <p:cNvPr id="7" name="Picture 6">
            <a:extLst>
              <a:ext uri="{FF2B5EF4-FFF2-40B4-BE49-F238E27FC236}">
                <a16:creationId xmlns:a16="http://schemas.microsoft.com/office/drawing/2014/main" id="{786257DD-3C2D-4D2B-9697-C5326C0432DB}"/>
              </a:ext>
            </a:extLst>
          </p:cNvPr>
          <p:cNvPicPr>
            <a:picLocks noChangeAspect="1"/>
          </p:cNvPicPr>
          <p:nvPr/>
        </p:nvPicPr>
        <p:blipFill rotWithShape="1">
          <a:blip r:embed="rId2"/>
          <a:srcRect b="22787"/>
          <a:stretch/>
        </p:blipFill>
        <p:spPr>
          <a:xfrm>
            <a:off x="6400800" y="2194750"/>
            <a:ext cx="5181600" cy="3253042"/>
          </a:xfrm>
          <a:prstGeom prst="rect">
            <a:avLst/>
          </a:prstGeom>
          <a:noFill/>
        </p:spPr>
      </p:pic>
      <p:sp>
        <p:nvSpPr>
          <p:cNvPr id="5" name="Slide Number Placeholder 4">
            <a:extLst>
              <a:ext uri="{FF2B5EF4-FFF2-40B4-BE49-F238E27FC236}">
                <a16:creationId xmlns:a16="http://schemas.microsoft.com/office/drawing/2014/main" id="{13B26F21-EED3-4250-944E-AC6A901D941D}"/>
              </a:ext>
            </a:extLst>
          </p:cNvPr>
          <p:cNvSpPr>
            <a:spLocks noGrp="1"/>
          </p:cNvSpPr>
          <p:nvPr>
            <p:ph type="sldNum" sz="quarter" idx="12"/>
          </p:nvPr>
        </p:nvSpPr>
        <p:spPr>
          <a:xfrm>
            <a:off x="9095969" y="6341496"/>
            <a:ext cx="2743200" cy="365125"/>
          </a:xfrm>
        </p:spPr>
        <p:txBody>
          <a:bodyPr anchor="b">
            <a:normAutofit/>
          </a:bodyPr>
          <a:lstStyle/>
          <a:p>
            <a:pPr>
              <a:spcAft>
                <a:spcPts val="600"/>
              </a:spcAft>
            </a:pPr>
            <a:fld id="{120570A7-2F0F-4D47-8692-92DE6DAB43E4}" type="slidenum">
              <a:rPr lang="de-DE" smtClean="0"/>
              <a:pPr>
                <a:spcAft>
                  <a:spcPts val="600"/>
                </a:spcAft>
              </a:pPr>
              <a:t>16</a:t>
            </a:fld>
            <a:endParaRPr lang="de-DE"/>
          </a:p>
        </p:txBody>
      </p:sp>
      <p:sp>
        <p:nvSpPr>
          <p:cNvPr id="6" name="Subtitle 5">
            <a:extLst>
              <a:ext uri="{FF2B5EF4-FFF2-40B4-BE49-F238E27FC236}">
                <a16:creationId xmlns:a16="http://schemas.microsoft.com/office/drawing/2014/main" id="{4955028D-62C9-4F3E-A04F-86301D4257F8}"/>
              </a:ext>
            </a:extLst>
          </p:cNvPr>
          <p:cNvSpPr>
            <a:spLocks noGrp="1"/>
          </p:cNvSpPr>
          <p:nvPr>
            <p:ph type="subTitle" idx="13"/>
          </p:nvPr>
        </p:nvSpPr>
        <p:spPr>
          <a:xfrm>
            <a:off x="618840" y="603466"/>
            <a:ext cx="10965600" cy="396000"/>
          </a:xfrm>
        </p:spPr>
        <p:txBody>
          <a:bodyPr>
            <a:normAutofit/>
          </a:bodyPr>
          <a:lstStyle/>
          <a:p>
            <a:r>
              <a:rPr lang="de-DE" dirty="0" err="1"/>
              <a:t>Sustainability</a:t>
            </a:r>
            <a:endParaRPr lang="de-DE" dirty="0"/>
          </a:p>
        </p:txBody>
      </p:sp>
      <p:pic>
        <p:nvPicPr>
          <p:cNvPr id="10" name="Content Placeholder 7">
            <a:extLst>
              <a:ext uri="{FF2B5EF4-FFF2-40B4-BE49-F238E27FC236}">
                <a16:creationId xmlns:a16="http://schemas.microsoft.com/office/drawing/2014/main" id="{ABC733CC-9ED3-4101-92C4-5B8307A40B27}"/>
              </a:ext>
            </a:extLst>
          </p:cNvPr>
          <p:cNvPicPr>
            <a:picLocks noChangeAspect="1"/>
          </p:cNvPicPr>
          <p:nvPr/>
        </p:nvPicPr>
        <p:blipFill>
          <a:blip r:embed="rId3"/>
          <a:stretch>
            <a:fillRect/>
          </a:stretch>
        </p:blipFill>
        <p:spPr>
          <a:xfrm>
            <a:off x="1240264" y="4090219"/>
            <a:ext cx="3938893" cy="2009893"/>
          </a:xfrm>
          <a:prstGeom prst="rect">
            <a:avLst/>
          </a:prstGeom>
        </p:spPr>
      </p:pic>
      <p:pic>
        <p:nvPicPr>
          <p:cNvPr id="11" name="Picture 10">
            <a:extLst>
              <a:ext uri="{FF2B5EF4-FFF2-40B4-BE49-F238E27FC236}">
                <a16:creationId xmlns:a16="http://schemas.microsoft.com/office/drawing/2014/main" id="{00C094A5-15EF-4ED1-AFE7-9DF7318BD9AC}"/>
              </a:ext>
            </a:extLst>
          </p:cNvPr>
          <p:cNvPicPr>
            <a:picLocks noChangeAspect="1"/>
          </p:cNvPicPr>
          <p:nvPr/>
        </p:nvPicPr>
        <p:blipFill>
          <a:blip r:embed="rId4"/>
          <a:stretch>
            <a:fillRect/>
          </a:stretch>
        </p:blipFill>
        <p:spPr>
          <a:xfrm>
            <a:off x="9223900" y="151379"/>
            <a:ext cx="2862570" cy="2558196"/>
          </a:xfrm>
          <a:prstGeom prst="rect">
            <a:avLst/>
          </a:prstGeom>
        </p:spPr>
      </p:pic>
    </p:spTree>
    <p:extLst>
      <p:ext uri="{BB962C8B-B14F-4D97-AF65-F5344CB8AC3E}">
        <p14:creationId xmlns:p14="http://schemas.microsoft.com/office/powerpoint/2010/main" val="25670387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20570A7-2F0F-4D47-8692-92DE6DAB43E4}" type="slidenum">
              <a:rPr lang="de-DE" smtClean="0"/>
              <a:pPr/>
              <a:t>17</a:t>
            </a:fld>
            <a:endParaRPr lang="de-DE" dirty="0"/>
          </a:p>
        </p:txBody>
      </p:sp>
      <p:pic>
        <p:nvPicPr>
          <p:cNvPr id="5" name="Grafik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89510" y="1995336"/>
            <a:ext cx="689162" cy="684000"/>
          </a:xfrm>
          <a:prstGeom prst="rect">
            <a:avLst/>
          </a:prstGeom>
        </p:spPr>
      </p:pic>
      <p:pic>
        <p:nvPicPr>
          <p:cNvPr id="6" name="Grafik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89510" y="2700159"/>
            <a:ext cx="689162" cy="684000"/>
          </a:xfrm>
          <a:prstGeom prst="rect">
            <a:avLst/>
          </a:prstGeom>
        </p:spPr>
      </p:pic>
      <p:pic>
        <p:nvPicPr>
          <p:cNvPr id="7" name="Grafik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9510" y="3418610"/>
            <a:ext cx="689162" cy="684000"/>
          </a:xfrm>
          <a:prstGeom prst="rect">
            <a:avLst/>
          </a:prstGeom>
        </p:spPr>
      </p:pic>
      <p:pic>
        <p:nvPicPr>
          <p:cNvPr id="8" name="Grafik 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89510" y="4142502"/>
            <a:ext cx="689162" cy="684000"/>
          </a:xfrm>
          <a:prstGeom prst="rect">
            <a:avLst/>
          </a:prstGeom>
        </p:spPr>
      </p:pic>
      <p:sp>
        <p:nvSpPr>
          <p:cNvPr id="10" name="Textfeld 4"/>
          <p:cNvSpPr txBox="1"/>
          <p:nvPr/>
        </p:nvSpPr>
        <p:spPr>
          <a:xfrm>
            <a:off x="1920770" y="2165349"/>
            <a:ext cx="7354270" cy="646331"/>
          </a:xfrm>
          <a:prstGeom prst="rect">
            <a:avLst/>
          </a:prstGeom>
          <a:noFill/>
        </p:spPr>
        <p:txBody>
          <a:bodyPr wrap="square" rtlCol="0">
            <a:spAutoFit/>
          </a:bodyPr>
          <a:lstStyle/>
          <a:p>
            <a:r>
              <a:rPr lang="en-US" kern="0" dirty="0">
                <a:latin typeface="Arial" panose="020B0604020202020204" pitchFamily="34" charset="0"/>
                <a:cs typeface="Arial" panose="020B0604020202020204" pitchFamily="34" charset="0"/>
              </a:rPr>
              <a:t>ABOUT ARMACELL ARMAPET PRODUCTS</a:t>
            </a:r>
            <a:endParaRPr lang="en-GB" dirty="0"/>
          </a:p>
          <a:p>
            <a:endParaRPr lang="en-GB" dirty="0"/>
          </a:p>
        </p:txBody>
      </p:sp>
      <p:sp>
        <p:nvSpPr>
          <p:cNvPr id="11" name="Textfeld 18"/>
          <p:cNvSpPr txBox="1"/>
          <p:nvPr/>
        </p:nvSpPr>
        <p:spPr>
          <a:xfrm>
            <a:off x="1920769" y="2876577"/>
            <a:ext cx="5669639" cy="369332"/>
          </a:xfrm>
          <a:prstGeom prst="rect">
            <a:avLst/>
          </a:prstGeom>
          <a:noFill/>
        </p:spPr>
        <p:txBody>
          <a:bodyPr wrap="square" rtlCol="0">
            <a:spAutoFit/>
          </a:bodyPr>
          <a:lstStyle/>
          <a:p>
            <a:r>
              <a:rPr lang="en-US" kern="0" dirty="0">
                <a:latin typeface="Arial" panose="020B0604020202020204" pitchFamily="34" charset="0"/>
                <a:cs typeface="Arial" panose="020B0604020202020204" pitchFamily="34" charset="0"/>
              </a:rPr>
              <a:t>SURFACE TREATMENT (ST) of PET FOAM CORE</a:t>
            </a:r>
            <a:endParaRPr lang="en-GB" dirty="0"/>
          </a:p>
        </p:txBody>
      </p:sp>
      <p:sp>
        <p:nvSpPr>
          <p:cNvPr id="12" name="Textfeld 19"/>
          <p:cNvSpPr txBox="1"/>
          <p:nvPr/>
        </p:nvSpPr>
        <p:spPr>
          <a:xfrm>
            <a:off x="1929397" y="3579161"/>
            <a:ext cx="4336872" cy="369332"/>
          </a:xfrm>
          <a:prstGeom prst="rect">
            <a:avLst/>
          </a:prstGeom>
          <a:noFill/>
        </p:spPr>
        <p:txBody>
          <a:bodyPr wrap="square" rtlCol="0">
            <a:spAutoFit/>
          </a:bodyPr>
          <a:lstStyle/>
          <a:p>
            <a:r>
              <a:rPr lang="en-US" kern="0" dirty="0">
                <a:latin typeface="Arial" panose="020B0604020202020204" pitchFamily="34" charset="0"/>
                <a:cs typeface="Arial" panose="020B0604020202020204" pitchFamily="34" charset="0"/>
              </a:rPr>
              <a:t>ARMAPET ECO 50 PRODUCT</a:t>
            </a:r>
            <a:endParaRPr lang="en-GB" dirty="0"/>
          </a:p>
        </p:txBody>
      </p:sp>
      <p:sp>
        <p:nvSpPr>
          <p:cNvPr id="14" name="Textfeld 19"/>
          <p:cNvSpPr txBox="1"/>
          <p:nvPr/>
        </p:nvSpPr>
        <p:spPr>
          <a:xfrm>
            <a:off x="1920769" y="4311459"/>
            <a:ext cx="4336872" cy="646331"/>
          </a:xfrm>
          <a:prstGeom prst="rect">
            <a:avLst/>
          </a:prstGeom>
          <a:noFill/>
        </p:spPr>
        <p:txBody>
          <a:bodyPr wrap="square" rtlCol="0">
            <a:spAutoFit/>
          </a:bodyPr>
          <a:lstStyle/>
          <a:p>
            <a:r>
              <a:rPr lang="en-US" kern="0" dirty="0">
                <a:latin typeface="Arial" panose="020B0604020202020204" pitchFamily="34" charset="0"/>
                <a:cs typeface="Arial" panose="020B0604020202020204" pitchFamily="34" charset="0"/>
              </a:rPr>
              <a:t>HIGH DENSITY (HD) PET FOAM SOLUTIONS</a:t>
            </a:r>
            <a:endParaRPr lang="en-GB" dirty="0"/>
          </a:p>
        </p:txBody>
      </p:sp>
      <p:pic>
        <p:nvPicPr>
          <p:cNvPr id="2" name="Grafik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18251186">
            <a:off x="7449275" y="1604880"/>
            <a:ext cx="4177726" cy="4311459"/>
          </a:xfrm>
          <a:prstGeom prst="rect">
            <a:avLst/>
          </a:prstGeom>
        </p:spPr>
      </p:pic>
    </p:spTree>
    <p:extLst>
      <p:ext uri="{BB962C8B-B14F-4D97-AF65-F5344CB8AC3E}">
        <p14:creationId xmlns:p14="http://schemas.microsoft.com/office/powerpoint/2010/main" val="1813525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595573" y="1128859"/>
            <a:ext cx="6681891" cy="5273238"/>
          </a:xfrm>
          <a:prstGeom prst="rect">
            <a:avLst/>
          </a:prstGeom>
          <a:noFill/>
        </p:spPr>
        <p:txBody>
          <a:bodyPr wrap="square" rtlCol="0">
            <a:spAutoFit/>
          </a:bodyPr>
          <a:lstStyle/>
          <a:p>
            <a:pPr>
              <a:spcAft>
                <a:spcPts val="450"/>
              </a:spcAft>
            </a:pPr>
            <a:r>
              <a:rPr lang="en-GB" sz="1600" dirty="0">
                <a:cs typeface="Arial" panose="020B0604020202020204" pitchFamily="34" charset="0"/>
              </a:rPr>
              <a:t>Over 150,000 wind turbine blades globally cored with ArmaPET Struct core (onshore / offshore) today.</a:t>
            </a:r>
          </a:p>
          <a:p>
            <a:pPr>
              <a:spcAft>
                <a:spcPts val="450"/>
              </a:spcAft>
            </a:pPr>
            <a:endParaRPr lang="en-GB" sz="1600" dirty="0">
              <a:cs typeface="Arial" panose="020B0604020202020204" pitchFamily="34" charset="0"/>
            </a:endParaRPr>
          </a:p>
          <a:p>
            <a:pPr>
              <a:spcAft>
                <a:spcPts val="450"/>
              </a:spcAft>
            </a:pPr>
            <a:r>
              <a:rPr lang="en-GB" sz="1600" dirty="0"/>
              <a:t>PET foam core has in the past 10+ years substituted PVC and SAN cores in wind energy blade applications however the Balsa core shares remained untouched until recently.</a:t>
            </a:r>
          </a:p>
          <a:p>
            <a:r>
              <a:rPr lang="en-GB" sz="1600" dirty="0"/>
              <a:t>Balsa was seen as a very competitive material in regards to the strength to weight ratio and hence used in application where PET Foams would never be specified.</a:t>
            </a:r>
          </a:p>
          <a:p>
            <a:pPr>
              <a:spcAft>
                <a:spcPts val="450"/>
              </a:spcAft>
            </a:pPr>
            <a:endParaRPr lang="en-GB" sz="1600" dirty="0">
              <a:cs typeface="Arial" panose="020B0604020202020204" pitchFamily="34" charset="0"/>
            </a:endParaRPr>
          </a:p>
          <a:p>
            <a:r>
              <a:rPr lang="en-GB" sz="1600" dirty="0"/>
              <a:t>But all wood products have the same inherited drawbacks when it come to variation in properties and moisture uptake – degradation resulting in swelling and then loss of properties.</a:t>
            </a:r>
          </a:p>
          <a:p>
            <a:endParaRPr lang="en-GB" sz="1600" dirty="0"/>
          </a:p>
          <a:p>
            <a:pPr marL="285750" indent="-285750">
              <a:buFont typeface="Arial" panose="020B0604020202020204" pitchFamily="34" charset="0"/>
              <a:buChar char="•"/>
            </a:pPr>
            <a:r>
              <a:rPr lang="en-GB" sz="1600" dirty="0"/>
              <a:t>Quality control and qualification – large scatter in properties</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LCC difficult to access – increased need for repairs</a:t>
            </a:r>
          </a:p>
          <a:p>
            <a:endParaRPr lang="de-DE" sz="1600" dirty="0"/>
          </a:p>
          <a:p>
            <a:pPr marL="285750" indent="-285750">
              <a:buFont typeface="Arial" panose="020B0604020202020204" pitchFamily="34" charset="0"/>
              <a:buChar char="•"/>
            </a:pPr>
            <a:r>
              <a:rPr lang="en-GB" sz="1600" dirty="0"/>
              <a:t>Logistic situation with natural grown product.</a:t>
            </a:r>
          </a:p>
          <a:p>
            <a:pPr>
              <a:spcAft>
                <a:spcPts val="450"/>
              </a:spcAft>
            </a:pPr>
            <a:endParaRPr lang="en-GB" sz="1600" dirty="0">
              <a:latin typeface="Arial" panose="020B0604020202020204" pitchFamily="34" charset="0"/>
              <a:cs typeface="Arial" panose="020B0604020202020204" pitchFamily="34" charset="0"/>
            </a:endParaRPr>
          </a:p>
        </p:txBody>
      </p:sp>
      <p:cxnSp>
        <p:nvCxnSpPr>
          <p:cNvPr id="15" name="Straight Connector 14"/>
          <p:cNvCxnSpPr/>
          <p:nvPr/>
        </p:nvCxnSpPr>
        <p:spPr>
          <a:xfrm>
            <a:off x="7812283" y="4242569"/>
            <a:ext cx="3491003" cy="0"/>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 name="Grafik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55737" y="790978"/>
            <a:ext cx="4258101" cy="3193576"/>
          </a:xfrm>
          <a:prstGeom prst="rect">
            <a:avLst/>
          </a:prstGeom>
        </p:spPr>
      </p:pic>
      <p:pic>
        <p:nvPicPr>
          <p:cNvPr id="8" name="Grafik 7"/>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455737" y="4238609"/>
            <a:ext cx="4204096" cy="1644272"/>
          </a:xfrm>
          <a:prstGeom prst="rect">
            <a:avLst/>
          </a:prstGeom>
        </p:spPr>
      </p:pic>
      <p:sp>
        <p:nvSpPr>
          <p:cNvPr id="9" name="Title 8"/>
          <p:cNvSpPr txBox="1">
            <a:spLocks/>
          </p:cNvSpPr>
          <p:nvPr/>
        </p:nvSpPr>
        <p:spPr>
          <a:xfrm>
            <a:off x="769620" y="282000"/>
            <a:ext cx="10965180" cy="460800"/>
          </a:xfrm>
          <a:prstGeom prst="rect">
            <a:avLst/>
          </a:prstGeom>
        </p:spPr>
        <p:txBody>
          <a:bodyPr/>
          <a:lstStyle>
            <a:lvl1pPr algn="l" defTabSz="914400" rtl="0" eaLnBrk="1" latinLnBrk="0" hangingPunct="1">
              <a:lnSpc>
                <a:spcPct val="90000"/>
              </a:lnSpc>
              <a:spcBef>
                <a:spcPct val="0"/>
              </a:spcBef>
              <a:buNone/>
              <a:defRPr sz="2400" kern="1200" cap="none" baseline="0">
                <a:solidFill>
                  <a:srgbClr val="96C115"/>
                </a:solidFill>
                <a:latin typeface="Arial" panose="020B0604020202020204" pitchFamily="34" charset="0"/>
                <a:ea typeface="+mj-ea"/>
                <a:cs typeface="Arial" panose="020B0604020202020204" pitchFamily="34" charset="0"/>
              </a:defRPr>
            </a:lvl1pPr>
          </a:lstStyle>
          <a:p>
            <a:r>
              <a:rPr lang="en-GB" dirty="0">
                <a:solidFill>
                  <a:schemeClr val="tx1"/>
                </a:solidFill>
              </a:rPr>
              <a:t>// </a:t>
            </a:r>
            <a:r>
              <a:rPr lang="fr-FR" b="1" dirty="0"/>
              <a:t>WIND</a:t>
            </a:r>
            <a:r>
              <a:rPr lang="fr-FR" dirty="0">
                <a:solidFill>
                  <a:schemeClr val="tx1"/>
                </a:solidFill>
              </a:rPr>
              <a:t> ENERGY</a:t>
            </a:r>
            <a:endParaRPr lang="en-GB" b="1" dirty="0"/>
          </a:p>
        </p:txBody>
      </p:sp>
      <p:sp>
        <p:nvSpPr>
          <p:cNvPr id="10" name="Untertitel 3"/>
          <p:cNvSpPr txBox="1">
            <a:spLocks/>
          </p:cNvSpPr>
          <p:nvPr/>
        </p:nvSpPr>
        <p:spPr>
          <a:xfrm>
            <a:off x="748238" y="732859"/>
            <a:ext cx="10965600" cy="396000"/>
          </a:xfrm>
          <a:prstGeom prst="rect">
            <a:avLst/>
          </a:prstGeom>
        </p:spPr>
        <p:txBody>
          <a:bodyPr vert="horz" lIns="91440" tIns="45720" rIns="91440" bIns="45720" rtlCol="0">
            <a:noAutofit/>
          </a:bodyPr>
          <a:lstStyle>
            <a:lvl1pPr marL="0" marR="0" indent="0" algn="l" defTabSz="914400" rtl="0" eaLnBrk="1" fontAlgn="auto" latinLnBrk="0" hangingPunct="1">
              <a:lnSpc>
                <a:spcPct val="90000"/>
              </a:lnSpc>
              <a:spcBef>
                <a:spcPts val="1000"/>
              </a:spcBef>
              <a:spcAft>
                <a:spcPts val="0"/>
              </a:spcAft>
              <a:buClr>
                <a:schemeClr val="tx2"/>
              </a:buClr>
              <a:buSzPct val="100000"/>
              <a:buFont typeface="Arial" panose="020B0604020202020204" pitchFamily="34" charset="0"/>
              <a:buNone/>
              <a:tabLst/>
              <a:defRPr sz="1800" kern="1200" baseline="0">
                <a:solidFill>
                  <a:schemeClr val="tx1"/>
                </a:solidFill>
                <a:latin typeface="Arial" panose="020B0604020202020204" pitchFamily="34" charset="0"/>
                <a:ea typeface="+mn-ea"/>
                <a:cs typeface="Arial" panose="020B0604020202020204" pitchFamily="34" charset="0"/>
              </a:defRPr>
            </a:lvl1pPr>
            <a:lvl2pPr marL="457200" marR="0" indent="0" algn="ctr" defTabSz="914400" rtl="0" eaLnBrk="1" fontAlgn="auto" latinLnBrk="0" hangingPunct="1">
              <a:lnSpc>
                <a:spcPct val="90000"/>
              </a:lnSpc>
              <a:spcBef>
                <a:spcPts val="500"/>
              </a:spcBef>
              <a:spcAft>
                <a:spcPts val="0"/>
              </a:spcAft>
              <a:buClr>
                <a:schemeClr val="accent2"/>
              </a:buClr>
              <a:buSzPct val="100000"/>
              <a:buFont typeface="Arial" panose="020B0604020202020204" pitchFamily="34" charset="0"/>
              <a:buNone/>
              <a:tabLst/>
              <a:defRPr sz="2000" kern="1200">
                <a:solidFill>
                  <a:schemeClr val="tx1"/>
                </a:solidFill>
                <a:latin typeface="Arial" panose="020B0604020202020204" pitchFamily="34" charset="0"/>
                <a:ea typeface="+mn-ea"/>
                <a:cs typeface="Arial" panose="020B0604020202020204" pitchFamily="34" charset="0"/>
              </a:defRPr>
            </a:lvl2pPr>
            <a:lvl3pPr marL="914400" marR="0" indent="0" algn="ctr" defTabSz="914400" rtl="0" eaLnBrk="1" fontAlgn="auto" latinLnBrk="0" hangingPunct="1">
              <a:lnSpc>
                <a:spcPct val="90000"/>
              </a:lnSpc>
              <a:spcBef>
                <a:spcPts val="500"/>
              </a:spcBef>
              <a:spcAft>
                <a:spcPts val="0"/>
              </a:spcAft>
              <a:buClr>
                <a:schemeClr val="accent2"/>
              </a:buClr>
              <a:buSzPct val="100000"/>
              <a:buFont typeface="Arial" panose="020B0604020202020204" pitchFamily="34" charset="0"/>
              <a:buNone/>
              <a:tabLst/>
              <a:defRPr sz="1800" kern="1200">
                <a:solidFill>
                  <a:srgbClr val="62646D"/>
                </a:solidFill>
                <a:latin typeface="Arial" panose="020B0604020202020204" pitchFamily="34" charset="0"/>
                <a:ea typeface="+mn-ea"/>
                <a:cs typeface="Arial" panose="020B0604020202020204" pitchFamily="34" charset="0"/>
              </a:defRPr>
            </a:lvl3pPr>
            <a:lvl4pPr marL="1371600" marR="0" indent="0" algn="ctr" defTabSz="914400" rtl="0" eaLnBrk="1" fontAlgn="auto" latinLnBrk="0" hangingPunct="1">
              <a:lnSpc>
                <a:spcPct val="90000"/>
              </a:lnSpc>
              <a:spcBef>
                <a:spcPts val="500"/>
              </a:spcBef>
              <a:spcAft>
                <a:spcPts val="0"/>
              </a:spcAft>
              <a:buClr>
                <a:schemeClr val="accent2"/>
              </a:buClr>
              <a:buSzPct val="100000"/>
              <a:buFont typeface="Arial" panose="020B0604020202020204" pitchFamily="34" charset="0"/>
              <a:buNone/>
              <a:tabLst/>
              <a:defRPr sz="1600" kern="1200">
                <a:solidFill>
                  <a:srgbClr val="62646D"/>
                </a:solidFill>
                <a:latin typeface="Arial" panose="020B0604020202020204" pitchFamily="34" charset="0"/>
                <a:ea typeface="+mn-ea"/>
                <a:cs typeface="Arial" panose="020B0604020202020204" pitchFamily="34" charset="0"/>
              </a:defRPr>
            </a:lvl4pPr>
            <a:lvl5pPr marL="1828800" marR="0" indent="0" algn="ctr" defTabSz="914400" rtl="0" eaLnBrk="1" fontAlgn="auto" latinLnBrk="0" hangingPunct="1">
              <a:lnSpc>
                <a:spcPct val="90000"/>
              </a:lnSpc>
              <a:spcBef>
                <a:spcPts val="500"/>
              </a:spcBef>
              <a:spcAft>
                <a:spcPts val="0"/>
              </a:spcAft>
              <a:buClr>
                <a:schemeClr val="accent2"/>
              </a:buClr>
              <a:buSzPct val="100000"/>
              <a:buFont typeface="Arial" panose="020B0604020202020204" pitchFamily="34" charset="0"/>
              <a:buNone/>
              <a:tabLst/>
              <a:defRPr sz="1600" kern="1200">
                <a:solidFill>
                  <a:srgbClr val="62646D"/>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dirty="0"/>
              <a:t>Rotor </a:t>
            </a:r>
            <a:r>
              <a:rPr lang="fr-FR" dirty="0" err="1"/>
              <a:t>blades</a:t>
            </a:r>
            <a:r>
              <a:rPr lang="fr-FR" dirty="0"/>
              <a:t>, Nacelles, </a:t>
            </a:r>
            <a:r>
              <a:rPr lang="fr-FR" dirty="0" err="1"/>
              <a:t>Spinners</a:t>
            </a:r>
            <a:endParaRPr lang="de-DE" dirty="0"/>
          </a:p>
        </p:txBody>
      </p:sp>
      <p:sp>
        <p:nvSpPr>
          <p:cNvPr id="13" name="Slide Number Placeholder 3"/>
          <p:cNvSpPr txBox="1">
            <a:spLocks/>
          </p:cNvSpPr>
          <p:nvPr/>
        </p:nvSpPr>
        <p:spPr>
          <a:xfrm>
            <a:off x="9095969" y="6341496"/>
            <a:ext cx="2743200" cy="365125"/>
          </a:xfrm>
          <a:prstGeom prst="rect">
            <a:avLst/>
          </a:prstGeom>
        </p:spPr>
        <p:txBody>
          <a:bodyPr anchor="b">
            <a:noAutofit/>
          </a:bodyPr>
          <a:lstStyle>
            <a:defPPr>
              <a:defRPr lang="en-US"/>
            </a:defPPr>
            <a:lvl1pPr marL="0" algn="r" defTabSz="914400" rtl="0" eaLnBrk="1" latinLnBrk="0" hangingPunct="1">
              <a:defRPr sz="1100" kern="1200">
                <a:solidFill>
                  <a:srgbClr val="80808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t>9</a:t>
            </a:r>
          </a:p>
        </p:txBody>
      </p:sp>
    </p:spTree>
    <p:extLst>
      <p:ext uri="{BB962C8B-B14F-4D97-AF65-F5344CB8AC3E}">
        <p14:creationId xmlns:p14="http://schemas.microsoft.com/office/powerpoint/2010/main" val="1278854977"/>
      </p:ext>
    </p:extLst>
  </p:cSld>
  <p:clrMapOvr>
    <a:masterClrMapping/>
  </p:clrMapOvr>
  <mc:AlternateContent xmlns:mc="http://schemas.openxmlformats.org/markup-compatibility/2006" xmlns:p14="http://schemas.microsoft.com/office/powerpoint/2010/main">
    <mc:Choice Requires="p14">
      <p:transition spd="slow" p14:dur="2000" advTm="359"/>
    </mc:Choice>
    <mc:Fallback xmlns="">
      <p:transition spd="slow" advTm="359"/>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5"/>
          <p:cNvSpPr>
            <a:spLocks noGrp="1"/>
          </p:cNvSpPr>
          <p:nvPr>
            <p:ph idx="1"/>
          </p:nvPr>
        </p:nvSpPr>
        <p:spPr>
          <a:xfrm>
            <a:off x="621770" y="1039881"/>
            <a:ext cx="8245219" cy="5336143"/>
          </a:xfrm>
        </p:spPr>
        <p:txBody>
          <a:bodyPr>
            <a:normAutofit/>
          </a:bodyPr>
          <a:lstStyle/>
          <a:p>
            <a:pPr>
              <a:lnSpc>
                <a:spcPct val="110000"/>
              </a:lnSpc>
            </a:pPr>
            <a:r>
              <a:rPr lang="de-DE" dirty="0"/>
              <a:t>Balsa has fantastic properties on </a:t>
            </a:r>
            <a:r>
              <a:rPr lang="de-DE" dirty="0" err="1"/>
              <a:t>paper</a:t>
            </a:r>
            <a:r>
              <a:rPr lang="de-DE" dirty="0"/>
              <a:t>.</a:t>
            </a:r>
          </a:p>
          <a:p>
            <a:pPr>
              <a:lnSpc>
                <a:spcPct val="110000"/>
              </a:lnSpc>
            </a:pPr>
            <a:r>
              <a:rPr lang="de-DE" dirty="0" err="1"/>
              <a:t>Typical</a:t>
            </a:r>
            <a:r>
              <a:rPr lang="de-DE" dirty="0"/>
              <a:t> </a:t>
            </a:r>
            <a:r>
              <a:rPr lang="de-DE" dirty="0" err="1"/>
              <a:t>datasheet</a:t>
            </a:r>
            <a:r>
              <a:rPr lang="de-DE" dirty="0"/>
              <a:t> </a:t>
            </a:r>
            <a:r>
              <a:rPr lang="de-DE" dirty="0" err="1"/>
              <a:t>shear</a:t>
            </a:r>
            <a:r>
              <a:rPr lang="de-DE" dirty="0"/>
              <a:t> </a:t>
            </a:r>
            <a:r>
              <a:rPr lang="de-DE" dirty="0" err="1"/>
              <a:t>strength</a:t>
            </a:r>
            <a:r>
              <a:rPr lang="de-DE" dirty="0"/>
              <a:t> </a:t>
            </a:r>
            <a:r>
              <a:rPr lang="de-DE" dirty="0" err="1"/>
              <a:t>for</a:t>
            </a:r>
            <a:r>
              <a:rPr lang="de-DE" dirty="0"/>
              <a:t> medium </a:t>
            </a:r>
            <a:r>
              <a:rPr lang="de-DE" dirty="0" err="1"/>
              <a:t>density</a:t>
            </a:r>
            <a:r>
              <a:rPr lang="de-DE" dirty="0"/>
              <a:t> end </a:t>
            </a:r>
            <a:r>
              <a:rPr lang="de-DE" dirty="0" err="1"/>
              <a:t>grain</a:t>
            </a:r>
            <a:r>
              <a:rPr lang="de-DE" dirty="0"/>
              <a:t> </a:t>
            </a:r>
            <a:r>
              <a:rPr lang="de-DE" dirty="0" err="1"/>
              <a:t>balsa</a:t>
            </a:r>
            <a:r>
              <a:rPr lang="de-DE" dirty="0"/>
              <a:t> </a:t>
            </a:r>
            <a:r>
              <a:rPr lang="de-DE" dirty="0" err="1"/>
              <a:t>of</a:t>
            </a:r>
            <a:r>
              <a:rPr lang="de-DE" dirty="0"/>
              <a:t> 155 kg/m3</a:t>
            </a:r>
          </a:p>
          <a:p>
            <a:pPr>
              <a:lnSpc>
                <a:spcPct val="110000"/>
              </a:lnSpc>
            </a:pPr>
            <a:endParaRPr lang="de-DE" dirty="0"/>
          </a:p>
          <a:p>
            <a:pPr>
              <a:lnSpc>
                <a:spcPct val="110000"/>
              </a:lnSpc>
            </a:pPr>
            <a:r>
              <a:rPr lang="de-DE" dirty="0"/>
              <a:t>EGB 155				3.0 MPa</a:t>
            </a:r>
          </a:p>
          <a:p>
            <a:pPr>
              <a:lnSpc>
                <a:spcPct val="110000"/>
              </a:lnSpc>
            </a:pPr>
            <a:r>
              <a:rPr lang="de-DE" dirty="0"/>
              <a:t>ArmaPET </a:t>
            </a:r>
            <a:r>
              <a:rPr lang="de-DE" dirty="0" err="1"/>
              <a:t>Struct</a:t>
            </a:r>
            <a:r>
              <a:rPr lang="de-DE" dirty="0"/>
              <a:t> GR 250			2.0 MPa</a:t>
            </a:r>
          </a:p>
          <a:p>
            <a:endParaRPr lang="de-DE" dirty="0"/>
          </a:p>
          <a:p>
            <a:pPr>
              <a:lnSpc>
                <a:spcPct val="110000"/>
              </a:lnSpc>
            </a:pPr>
            <a:r>
              <a:rPr lang="de-DE" dirty="0"/>
              <a:t>But </a:t>
            </a:r>
            <a:r>
              <a:rPr lang="de-DE" dirty="0" err="1"/>
              <a:t>testing</a:t>
            </a:r>
            <a:r>
              <a:rPr lang="de-DE" dirty="0"/>
              <a:t> in 4-Point </a:t>
            </a:r>
            <a:r>
              <a:rPr lang="de-DE" dirty="0" err="1"/>
              <a:t>Bending</a:t>
            </a:r>
            <a:r>
              <a:rPr lang="de-DE" dirty="0"/>
              <a:t> </a:t>
            </a:r>
            <a:r>
              <a:rPr lang="de-DE" dirty="0" err="1"/>
              <a:t>show</a:t>
            </a:r>
            <a:r>
              <a:rPr lang="de-DE" dirty="0"/>
              <a:t> </a:t>
            </a:r>
            <a:r>
              <a:rPr lang="de-DE" dirty="0" err="1"/>
              <a:t>something</a:t>
            </a:r>
            <a:r>
              <a:rPr lang="de-DE" dirty="0"/>
              <a:t> </a:t>
            </a:r>
            <a:r>
              <a:rPr lang="de-DE" dirty="0" err="1"/>
              <a:t>else</a:t>
            </a:r>
            <a:r>
              <a:rPr lang="de-DE" dirty="0"/>
              <a:t>. 4-Point </a:t>
            </a:r>
            <a:r>
              <a:rPr lang="de-DE" dirty="0" err="1"/>
              <a:t>Bending</a:t>
            </a:r>
            <a:r>
              <a:rPr lang="de-DE" dirty="0"/>
              <a:t> </a:t>
            </a:r>
            <a:r>
              <a:rPr lang="de-DE" dirty="0" err="1"/>
              <a:t>is</a:t>
            </a:r>
            <a:r>
              <a:rPr lang="de-DE" dirty="0"/>
              <a:t> a </a:t>
            </a:r>
            <a:r>
              <a:rPr lang="de-DE" dirty="0" err="1"/>
              <a:t>more</a:t>
            </a:r>
            <a:r>
              <a:rPr lang="de-DE" dirty="0"/>
              <a:t> </a:t>
            </a:r>
            <a:r>
              <a:rPr lang="de-DE" dirty="0" err="1"/>
              <a:t>realistic</a:t>
            </a:r>
            <a:r>
              <a:rPr lang="de-DE" dirty="0"/>
              <a:t> </a:t>
            </a:r>
            <a:r>
              <a:rPr lang="de-DE" dirty="0" err="1"/>
              <a:t>testing</a:t>
            </a:r>
            <a:r>
              <a:rPr lang="de-DE" dirty="0"/>
              <a:t> </a:t>
            </a:r>
            <a:r>
              <a:rPr lang="de-DE" dirty="0" err="1"/>
              <a:t>method</a:t>
            </a:r>
            <a:r>
              <a:rPr lang="de-DE" dirty="0"/>
              <a:t> </a:t>
            </a:r>
            <a:r>
              <a:rPr lang="de-DE" dirty="0" err="1"/>
              <a:t>using</a:t>
            </a:r>
            <a:r>
              <a:rPr lang="de-DE" dirty="0"/>
              <a:t> </a:t>
            </a:r>
            <a:r>
              <a:rPr lang="de-DE" dirty="0" err="1"/>
              <a:t>the</a:t>
            </a:r>
            <a:r>
              <a:rPr lang="de-DE" dirty="0"/>
              <a:t> </a:t>
            </a:r>
            <a:r>
              <a:rPr lang="de-DE" dirty="0" err="1"/>
              <a:t>full</a:t>
            </a:r>
            <a:r>
              <a:rPr lang="de-DE" dirty="0"/>
              <a:t> </a:t>
            </a:r>
            <a:r>
              <a:rPr lang="de-DE" dirty="0" err="1"/>
              <a:t>sandwich</a:t>
            </a:r>
            <a:r>
              <a:rPr lang="de-DE" dirty="0"/>
              <a:t> part.</a:t>
            </a:r>
          </a:p>
          <a:p>
            <a:endParaRPr lang="de-DE" dirty="0"/>
          </a:p>
          <a:p>
            <a:endParaRPr lang="de-DE" dirty="0"/>
          </a:p>
          <a:p>
            <a:r>
              <a:rPr lang="de-DE" sz="1400" dirty="0"/>
              <a:t>Note: The </a:t>
            </a:r>
            <a:r>
              <a:rPr lang="de-DE" sz="1400" dirty="0" err="1"/>
              <a:t>ds</a:t>
            </a:r>
            <a:r>
              <a:rPr lang="de-DE" sz="1400" dirty="0"/>
              <a:t> </a:t>
            </a:r>
            <a:r>
              <a:rPr lang="de-DE" sz="1400" dirty="0" err="1"/>
              <a:t>properties</a:t>
            </a:r>
            <a:r>
              <a:rPr lang="de-DE" sz="1400" dirty="0"/>
              <a:t> </a:t>
            </a:r>
            <a:r>
              <a:rPr lang="de-DE" sz="1400" dirty="0" err="1"/>
              <a:t>for</a:t>
            </a:r>
            <a:r>
              <a:rPr lang="de-DE" sz="1400" dirty="0"/>
              <a:t> ArmaForm GR250 </a:t>
            </a:r>
            <a:r>
              <a:rPr lang="de-DE" sz="1400" dirty="0" err="1"/>
              <a:t>are</a:t>
            </a:r>
            <a:r>
              <a:rPr lang="de-DE" sz="1400" dirty="0"/>
              <a:t> still </a:t>
            </a:r>
            <a:r>
              <a:rPr lang="de-DE" sz="1400" dirty="0" err="1"/>
              <a:t>conservative</a:t>
            </a:r>
            <a:r>
              <a:rPr lang="de-DE" sz="1400" dirty="0"/>
              <a:t> and </a:t>
            </a:r>
            <a:r>
              <a:rPr lang="de-DE" sz="1400" dirty="0" err="1"/>
              <a:t>the</a:t>
            </a:r>
            <a:r>
              <a:rPr lang="de-DE" sz="1400" dirty="0"/>
              <a:t> </a:t>
            </a:r>
            <a:r>
              <a:rPr lang="de-DE" sz="1400" dirty="0" err="1"/>
              <a:t>shear</a:t>
            </a:r>
            <a:r>
              <a:rPr lang="de-DE" sz="1400" dirty="0"/>
              <a:t> </a:t>
            </a:r>
            <a:r>
              <a:rPr lang="de-DE" sz="1400" dirty="0" err="1"/>
              <a:t>strength</a:t>
            </a:r>
            <a:r>
              <a:rPr lang="de-DE" sz="1400" dirty="0"/>
              <a:t> </a:t>
            </a:r>
            <a:r>
              <a:rPr lang="de-DE" sz="1400" dirty="0" err="1"/>
              <a:t>can</a:t>
            </a:r>
            <a:r>
              <a:rPr lang="de-DE" sz="1400" dirty="0"/>
              <a:t> </a:t>
            </a:r>
            <a:r>
              <a:rPr lang="de-DE" sz="1400" dirty="0" err="1"/>
              <a:t>be</a:t>
            </a:r>
            <a:r>
              <a:rPr lang="de-DE" sz="1400" dirty="0"/>
              <a:t> </a:t>
            </a:r>
            <a:r>
              <a:rPr lang="de-DE" sz="1400" dirty="0" err="1"/>
              <a:t>expected</a:t>
            </a:r>
            <a:r>
              <a:rPr lang="de-DE" sz="1400" dirty="0"/>
              <a:t> </a:t>
            </a:r>
            <a:r>
              <a:rPr lang="de-DE" sz="1400" dirty="0" err="1"/>
              <a:t>to</a:t>
            </a:r>
            <a:r>
              <a:rPr lang="de-DE" sz="1400" dirty="0"/>
              <a:t> </a:t>
            </a:r>
            <a:r>
              <a:rPr lang="de-DE" sz="1400" dirty="0" err="1"/>
              <a:t>increase</a:t>
            </a:r>
            <a:r>
              <a:rPr lang="de-DE" sz="1400" dirty="0"/>
              <a:t> </a:t>
            </a:r>
            <a:r>
              <a:rPr lang="de-DE" sz="1400" dirty="0" err="1"/>
              <a:t>from</a:t>
            </a:r>
            <a:r>
              <a:rPr lang="de-DE" sz="1400" dirty="0"/>
              <a:t> 2.0 MPa </a:t>
            </a:r>
            <a:r>
              <a:rPr lang="de-DE" sz="1400" dirty="0" err="1"/>
              <a:t>to</a:t>
            </a:r>
            <a:r>
              <a:rPr lang="de-DE" sz="1400" dirty="0"/>
              <a:t> </a:t>
            </a:r>
            <a:r>
              <a:rPr lang="de-DE" sz="1400" dirty="0" err="1"/>
              <a:t>around</a:t>
            </a:r>
            <a:r>
              <a:rPr lang="de-DE" sz="1400" dirty="0"/>
              <a:t> 2.5 MPa.</a:t>
            </a:r>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p:txBody>
      </p:sp>
      <p:sp>
        <p:nvSpPr>
          <p:cNvPr id="11" name="Title 8"/>
          <p:cNvSpPr txBox="1">
            <a:spLocks/>
          </p:cNvSpPr>
          <p:nvPr/>
        </p:nvSpPr>
        <p:spPr>
          <a:xfrm>
            <a:off x="769620" y="282000"/>
            <a:ext cx="10965180" cy="460800"/>
          </a:xfrm>
          <a:prstGeom prst="rect">
            <a:avLst/>
          </a:prstGeom>
        </p:spPr>
        <p:txBody>
          <a:bodyPr/>
          <a:lstStyle>
            <a:lvl1pPr algn="l" defTabSz="914400" rtl="0" eaLnBrk="1" latinLnBrk="0" hangingPunct="1">
              <a:lnSpc>
                <a:spcPct val="90000"/>
              </a:lnSpc>
              <a:spcBef>
                <a:spcPct val="0"/>
              </a:spcBef>
              <a:buNone/>
              <a:defRPr sz="2400" kern="1200" cap="none" baseline="0">
                <a:solidFill>
                  <a:srgbClr val="96C115"/>
                </a:solidFill>
                <a:latin typeface="Arial" panose="020B0604020202020204" pitchFamily="34" charset="0"/>
                <a:ea typeface="+mj-ea"/>
                <a:cs typeface="Arial" panose="020B0604020202020204" pitchFamily="34" charset="0"/>
              </a:defRPr>
            </a:lvl1pPr>
          </a:lstStyle>
          <a:p>
            <a:r>
              <a:rPr lang="en-GB" dirty="0">
                <a:solidFill>
                  <a:schemeClr val="tx1"/>
                </a:solidFill>
              </a:rPr>
              <a:t>// </a:t>
            </a:r>
            <a:r>
              <a:rPr lang="fr-FR" b="1" dirty="0"/>
              <a:t>HIGH DENSITY </a:t>
            </a:r>
            <a:r>
              <a:rPr lang="en-US" dirty="0">
                <a:solidFill>
                  <a:schemeClr val="tx1"/>
                </a:solidFill>
                <a:latin typeface="Arial" charset="0"/>
                <a:ea typeface="Arial" charset="0"/>
                <a:cs typeface="Arial" charset="0"/>
              </a:rPr>
              <a:t>PET</a:t>
            </a:r>
            <a:endParaRPr lang="en-GB" dirty="0">
              <a:solidFill>
                <a:schemeClr val="tx1"/>
              </a:solidFill>
            </a:endParaRPr>
          </a:p>
        </p:txBody>
      </p:sp>
      <p:sp>
        <p:nvSpPr>
          <p:cNvPr id="13" name="Slide Number Placeholder 3"/>
          <p:cNvSpPr>
            <a:spLocks noGrp="1"/>
          </p:cNvSpPr>
          <p:nvPr>
            <p:ph type="sldNum" sz="quarter" idx="12"/>
          </p:nvPr>
        </p:nvSpPr>
        <p:spPr>
          <a:xfrm>
            <a:off x="9095969" y="6341496"/>
            <a:ext cx="2743200" cy="365125"/>
          </a:xfrm>
        </p:spPr>
        <p:txBody>
          <a:bodyPr/>
          <a:lstStyle/>
          <a:p>
            <a:r>
              <a:rPr lang="de-DE" dirty="0"/>
              <a:t>10</a:t>
            </a:r>
          </a:p>
        </p:txBody>
      </p:sp>
      <p:pic>
        <p:nvPicPr>
          <p:cNvPr id="10" name="Image 10">
            <a:extLst>
              <a:ext uri="{FF2B5EF4-FFF2-40B4-BE49-F238E27FC236}">
                <a16:creationId xmlns:a16="http://schemas.microsoft.com/office/drawing/2014/main" id="{7E887F38-F65C-421B-9CEC-6EE59E4FE781}"/>
              </a:ext>
            </a:extLst>
          </p:cNvPr>
          <p:cNvPicPr>
            <a:picLocks noChangeAspect="1"/>
          </p:cNvPicPr>
          <p:nvPr/>
        </p:nvPicPr>
        <p:blipFill>
          <a:blip r:embed="rId2"/>
          <a:stretch>
            <a:fillRect/>
          </a:stretch>
        </p:blipFill>
        <p:spPr>
          <a:xfrm>
            <a:off x="8866989" y="189803"/>
            <a:ext cx="2792631" cy="3855255"/>
          </a:xfrm>
          <a:prstGeom prst="rect">
            <a:avLst/>
          </a:prstGeom>
        </p:spPr>
      </p:pic>
      <p:pic>
        <p:nvPicPr>
          <p:cNvPr id="15" name="Image 11">
            <a:extLst>
              <a:ext uri="{FF2B5EF4-FFF2-40B4-BE49-F238E27FC236}">
                <a16:creationId xmlns:a16="http://schemas.microsoft.com/office/drawing/2014/main" id="{E9526234-7E14-4AD0-8AFF-6133CB652D02}"/>
              </a:ext>
            </a:extLst>
          </p:cNvPr>
          <p:cNvPicPr>
            <a:picLocks noChangeAspect="1"/>
          </p:cNvPicPr>
          <p:nvPr/>
        </p:nvPicPr>
        <p:blipFill rotWithShape="1">
          <a:blip r:embed="rId3"/>
          <a:srcRect t="12769" b="12769"/>
          <a:stretch/>
        </p:blipFill>
        <p:spPr>
          <a:xfrm>
            <a:off x="8855333" y="4492101"/>
            <a:ext cx="2804287" cy="1566096"/>
          </a:xfrm>
          <a:prstGeom prst="rect">
            <a:avLst/>
          </a:prstGeom>
        </p:spPr>
      </p:pic>
    </p:spTree>
    <p:extLst>
      <p:ext uri="{BB962C8B-B14F-4D97-AF65-F5344CB8AC3E}">
        <p14:creationId xmlns:p14="http://schemas.microsoft.com/office/powerpoint/2010/main" val="973643202"/>
      </p:ext>
    </p:extLst>
  </p:cSld>
  <p:clrMapOvr>
    <a:masterClrMapping/>
  </p:clrMapOvr>
  <mc:AlternateContent xmlns:mc="http://schemas.openxmlformats.org/markup-compatibility/2006" xmlns:p14="http://schemas.microsoft.com/office/powerpoint/2010/main">
    <mc:Choice Requires="p14">
      <p:transition spd="slow" p14:dur="2000" advTm="225"/>
    </mc:Choice>
    <mc:Fallback xmlns="">
      <p:transition spd="slow" advTm="225"/>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20570A7-2F0F-4D47-8692-92DE6DAB43E4}" type="slidenum">
              <a:rPr lang="de-DE" smtClean="0"/>
              <a:pPr/>
              <a:t>2</a:t>
            </a:fld>
            <a:endParaRPr lang="de-DE" dirty="0"/>
          </a:p>
        </p:txBody>
      </p:sp>
      <p:pic>
        <p:nvPicPr>
          <p:cNvPr id="5" name="Grafik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89510" y="1995336"/>
            <a:ext cx="689162" cy="684000"/>
          </a:xfrm>
          <a:prstGeom prst="rect">
            <a:avLst/>
          </a:prstGeom>
        </p:spPr>
      </p:pic>
      <p:pic>
        <p:nvPicPr>
          <p:cNvPr id="6" name="Grafik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89510" y="2700159"/>
            <a:ext cx="689162" cy="684000"/>
          </a:xfrm>
          <a:prstGeom prst="rect">
            <a:avLst/>
          </a:prstGeom>
        </p:spPr>
      </p:pic>
      <p:pic>
        <p:nvPicPr>
          <p:cNvPr id="7" name="Grafik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9510" y="3418610"/>
            <a:ext cx="689162" cy="684000"/>
          </a:xfrm>
          <a:prstGeom prst="rect">
            <a:avLst/>
          </a:prstGeom>
        </p:spPr>
      </p:pic>
      <p:pic>
        <p:nvPicPr>
          <p:cNvPr id="8" name="Grafik 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89510" y="4142502"/>
            <a:ext cx="689162" cy="684000"/>
          </a:xfrm>
          <a:prstGeom prst="rect">
            <a:avLst/>
          </a:prstGeom>
        </p:spPr>
      </p:pic>
      <p:sp>
        <p:nvSpPr>
          <p:cNvPr id="10" name="Textfeld 4"/>
          <p:cNvSpPr txBox="1"/>
          <p:nvPr/>
        </p:nvSpPr>
        <p:spPr>
          <a:xfrm>
            <a:off x="1920770" y="2165349"/>
            <a:ext cx="7354270" cy="646331"/>
          </a:xfrm>
          <a:prstGeom prst="rect">
            <a:avLst/>
          </a:prstGeom>
          <a:noFill/>
        </p:spPr>
        <p:txBody>
          <a:bodyPr wrap="square" rtlCol="0">
            <a:spAutoFit/>
          </a:bodyPr>
          <a:lstStyle/>
          <a:p>
            <a:r>
              <a:rPr lang="en-US" kern="0" dirty="0">
                <a:latin typeface="Arial" panose="020B0604020202020204" pitchFamily="34" charset="0"/>
                <a:cs typeface="Arial" panose="020B0604020202020204" pitchFamily="34" charset="0"/>
              </a:rPr>
              <a:t>ABOUT ARMACELL ARMAPET PRODUCTS</a:t>
            </a:r>
            <a:endParaRPr lang="en-GB" dirty="0"/>
          </a:p>
          <a:p>
            <a:endParaRPr lang="en-GB" dirty="0"/>
          </a:p>
        </p:txBody>
      </p:sp>
      <p:sp>
        <p:nvSpPr>
          <p:cNvPr id="11" name="Textfeld 18"/>
          <p:cNvSpPr txBox="1"/>
          <p:nvPr/>
        </p:nvSpPr>
        <p:spPr>
          <a:xfrm>
            <a:off x="1920769" y="2876577"/>
            <a:ext cx="5669639" cy="369332"/>
          </a:xfrm>
          <a:prstGeom prst="rect">
            <a:avLst/>
          </a:prstGeom>
          <a:noFill/>
        </p:spPr>
        <p:txBody>
          <a:bodyPr wrap="square" rtlCol="0">
            <a:spAutoFit/>
          </a:bodyPr>
          <a:lstStyle/>
          <a:p>
            <a:r>
              <a:rPr lang="en-US" kern="0" dirty="0">
                <a:latin typeface="Arial" panose="020B0604020202020204" pitchFamily="34" charset="0"/>
                <a:cs typeface="Arial" panose="020B0604020202020204" pitchFamily="34" charset="0"/>
              </a:rPr>
              <a:t>SURFACE TREATMENT (ST) of PET FOAM CORE</a:t>
            </a:r>
            <a:endParaRPr lang="en-GB" dirty="0"/>
          </a:p>
        </p:txBody>
      </p:sp>
      <p:sp>
        <p:nvSpPr>
          <p:cNvPr id="12" name="Textfeld 19"/>
          <p:cNvSpPr txBox="1"/>
          <p:nvPr/>
        </p:nvSpPr>
        <p:spPr>
          <a:xfrm>
            <a:off x="1929397" y="3579161"/>
            <a:ext cx="4336872" cy="369332"/>
          </a:xfrm>
          <a:prstGeom prst="rect">
            <a:avLst/>
          </a:prstGeom>
          <a:noFill/>
        </p:spPr>
        <p:txBody>
          <a:bodyPr wrap="square" rtlCol="0">
            <a:spAutoFit/>
          </a:bodyPr>
          <a:lstStyle/>
          <a:p>
            <a:r>
              <a:rPr lang="en-US" kern="0" dirty="0">
                <a:latin typeface="Arial" panose="020B0604020202020204" pitchFamily="34" charset="0"/>
                <a:cs typeface="Arial" panose="020B0604020202020204" pitchFamily="34" charset="0"/>
              </a:rPr>
              <a:t>ARMAPET ECO PRODUCT</a:t>
            </a:r>
            <a:endParaRPr lang="en-GB" dirty="0"/>
          </a:p>
        </p:txBody>
      </p:sp>
      <p:sp>
        <p:nvSpPr>
          <p:cNvPr id="14" name="Textfeld 19"/>
          <p:cNvSpPr txBox="1"/>
          <p:nvPr/>
        </p:nvSpPr>
        <p:spPr>
          <a:xfrm>
            <a:off x="1920769" y="4311459"/>
            <a:ext cx="4336872" cy="646331"/>
          </a:xfrm>
          <a:prstGeom prst="rect">
            <a:avLst/>
          </a:prstGeom>
          <a:noFill/>
        </p:spPr>
        <p:txBody>
          <a:bodyPr wrap="square" rtlCol="0">
            <a:spAutoFit/>
          </a:bodyPr>
          <a:lstStyle/>
          <a:p>
            <a:r>
              <a:rPr lang="en-US" kern="0" dirty="0">
                <a:latin typeface="Arial" panose="020B0604020202020204" pitchFamily="34" charset="0"/>
                <a:cs typeface="Arial" panose="020B0604020202020204" pitchFamily="34" charset="0"/>
              </a:rPr>
              <a:t>HIGH DENSITY (HD) PET FOAM SOLUTIONS</a:t>
            </a:r>
            <a:endParaRPr lang="en-GB" dirty="0"/>
          </a:p>
        </p:txBody>
      </p:sp>
      <p:pic>
        <p:nvPicPr>
          <p:cNvPr id="2" name="Grafik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18251186">
            <a:off x="7449275" y="1604880"/>
            <a:ext cx="4177726" cy="4311459"/>
          </a:xfrm>
          <a:prstGeom prst="rect">
            <a:avLst/>
          </a:prstGeom>
        </p:spPr>
      </p:pic>
    </p:spTree>
    <p:extLst>
      <p:ext uri="{BB962C8B-B14F-4D97-AF65-F5344CB8AC3E}">
        <p14:creationId xmlns:p14="http://schemas.microsoft.com/office/powerpoint/2010/main" val="37380566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5"/>
          <p:cNvSpPr>
            <a:spLocks noGrp="1"/>
          </p:cNvSpPr>
          <p:nvPr>
            <p:ph idx="1"/>
          </p:nvPr>
        </p:nvSpPr>
        <p:spPr>
          <a:xfrm>
            <a:off x="621771" y="1039881"/>
            <a:ext cx="7677572" cy="5336143"/>
          </a:xfrm>
        </p:spPr>
        <p:txBody>
          <a:bodyPr>
            <a:normAutofit lnSpcReduction="10000"/>
          </a:bodyPr>
          <a:lstStyle/>
          <a:p>
            <a:pPr>
              <a:lnSpc>
                <a:spcPct val="110000"/>
              </a:lnSpc>
            </a:pPr>
            <a:r>
              <a:rPr lang="de-DE" sz="1400" dirty="0"/>
              <a:t>Balsa has fantastic properties on paper but testing in 4-Point </a:t>
            </a:r>
            <a:r>
              <a:rPr lang="de-DE" sz="1400" dirty="0" err="1"/>
              <a:t>Bending</a:t>
            </a:r>
            <a:r>
              <a:rPr lang="de-DE" sz="1400" dirty="0"/>
              <a:t> </a:t>
            </a:r>
            <a:r>
              <a:rPr lang="de-DE" sz="1400" dirty="0" err="1"/>
              <a:t>show</a:t>
            </a:r>
            <a:r>
              <a:rPr lang="de-DE" sz="1400" dirty="0"/>
              <a:t> </a:t>
            </a:r>
            <a:r>
              <a:rPr lang="de-DE" sz="1400" dirty="0" err="1"/>
              <a:t>something</a:t>
            </a:r>
            <a:r>
              <a:rPr lang="de-DE" sz="1400" dirty="0"/>
              <a:t> else. ArmaPET </a:t>
            </a:r>
            <a:r>
              <a:rPr lang="de-DE" sz="1400" dirty="0" err="1"/>
              <a:t>Struct</a:t>
            </a:r>
            <a:r>
              <a:rPr lang="de-DE" sz="1400" dirty="0"/>
              <a:t> GR250 has clearly higher shear strength when tested in 4-Point </a:t>
            </a:r>
            <a:r>
              <a:rPr lang="de-DE" sz="1400" dirty="0" err="1"/>
              <a:t>Bending</a:t>
            </a:r>
            <a:r>
              <a:rPr lang="de-DE" sz="1400" dirty="0"/>
              <a:t> </a:t>
            </a:r>
            <a:r>
              <a:rPr lang="de-DE" sz="1400" dirty="0" err="1"/>
              <a:t>than</a:t>
            </a:r>
            <a:br>
              <a:rPr lang="de-DE" sz="1400" dirty="0"/>
            </a:br>
            <a:r>
              <a:rPr lang="de-DE" sz="1400" dirty="0" err="1"/>
              <a:t>balsa</a:t>
            </a:r>
            <a:r>
              <a:rPr lang="de-DE" sz="1400" dirty="0"/>
              <a:t> </a:t>
            </a:r>
            <a:r>
              <a:rPr lang="de-DE" sz="1400" dirty="0" err="1"/>
              <a:t>beams</a:t>
            </a:r>
            <a:r>
              <a:rPr lang="de-DE" sz="1400" dirty="0"/>
              <a:t> (50 mm </a:t>
            </a:r>
            <a:r>
              <a:rPr lang="de-DE" sz="1400" dirty="0" err="1"/>
              <a:t>thickness</a:t>
            </a:r>
            <a:r>
              <a:rPr lang="de-DE" sz="1400" dirty="0"/>
              <a:t>).</a:t>
            </a:r>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pPr>
              <a:lnSpc>
                <a:spcPct val="100000"/>
              </a:lnSpc>
            </a:pPr>
            <a:r>
              <a:rPr lang="de-DE" sz="1400" dirty="0"/>
              <a:t>Note: The ds properties </a:t>
            </a:r>
            <a:r>
              <a:rPr lang="de-DE" sz="1400" dirty="0" err="1"/>
              <a:t>for</a:t>
            </a:r>
            <a:r>
              <a:rPr lang="de-DE" sz="1400" dirty="0"/>
              <a:t> ArmaPET </a:t>
            </a:r>
            <a:r>
              <a:rPr lang="de-DE" sz="1400" dirty="0" err="1"/>
              <a:t>Struct</a:t>
            </a:r>
            <a:r>
              <a:rPr lang="de-DE" sz="1400" dirty="0"/>
              <a:t> GR250 are still conservative and </a:t>
            </a:r>
            <a:r>
              <a:rPr lang="de-DE" sz="1400" dirty="0" err="1"/>
              <a:t>the</a:t>
            </a:r>
            <a:r>
              <a:rPr lang="de-DE" sz="1400" dirty="0"/>
              <a:t> </a:t>
            </a:r>
            <a:r>
              <a:rPr lang="de-DE" sz="1400" dirty="0" err="1"/>
              <a:t>shear</a:t>
            </a:r>
            <a:br>
              <a:rPr lang="de-DE" sz="1400" dirty="0"/>
            </a:br>
            <a:r>
              <a:rPr lang="de-DE" sz="1400" dirty="0" err="1"/>
              <a:t>strength</a:t>
            </a:r>
            <a:r>
              <a:rPr lang="de-DE" sz="1400" dirty="0"/>
              <a:t> </a:t>
            </a:r>
            <a:r>
              <a:rPr lang="de-DE" sz="1400" dirty="0" err="1"/>
              <a:t>can</a:t>
            </a:r>
            <a:r>
              <a:rPr lang="de-DE" sz="1400" dirty="0"/>
              <a:t> be expected to increase </a:t>
            </a:r>
            <a:r>
              <a:rPr lang="de-DE" sz="1400" dirty="0" err="1"/>
              <a:t>from</a:t>
            </a:r>
            <a:r>
              <a:rPr lang="de-DE" sz="1400" dirty="0"/>
              <a:t> 2.0 MPa to </a:t>
            </a:r>
            <a:r>
              <a:rPr lang="de-DE" sz="1400" dirty="0" err="1"/>
              <a:t>around</a:t>
            </a:r>
            <a:r>
              <a:rPr lang="de-DE" sz="1400" dirty="0"/>
              <a:t> 2.5 MPa.</a:t>
            </a:r>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093" y="1851370"/>
            <a:ext cx="7005637" cy="3713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3"/>
          <a:stretch>
            <a:fillRect/>
          </a:stretch>
        </p:blipFill>
        <p:spPr>
          <a:xfrm>
            <a:off x="8528073" y="1039881"/>
            <a:ext cx="3380952" cy="2209524"/>
          </a:xfrm>
          <a:prstGeom prst="rect">
            <a:avLst/>
          </a:prstGeom>
        </p:spPr>
      </p:pic>
      <p:pic>
        <p:nvPicPr>
          <p:cNvPr id="4" name="Imag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41838" y="3649469"/>
            <a:ext cx="2553419" cy="1915064"/>
          </a:xfrm>
          <a:prstGeom prst="rect">
            <a:avLst/>
          </a:prstGeom>
        </p:spPr>
      </p:pic>
      <p:sp>
        <p:nvSpPr>
          <p:cNvPr id="9" name="Inhaltsplatzhalter 5"/>
          <p:cNvSpPr>
            <a:spLocks noGrp="1"/>
          </p:cNvSpPr>
          <p:nvPr>
            <p:ph idx="1"/>
          </p:nvPr>
        </p:nvSpPr>
        <p:spPr>
          <a:xfrm>
            <a:off x="8785460" y="5617002"/>
            <a:ext cx="2866176" cy="351847"/>
          </a:xfrm>
        </p:spPr>
        <p:txBody>
          <a:bodyPr>
            <a:normAutofit/>
          </a:bodyPr>
          <a:lstStyle/>
          <a:p>
            <a:pPr algn="ctr"/>
            <a:r>
              <a:rPr lang="de-DE" sz="1200" dirty="0" err="1"/>
              <a:t>Four</a:t>
            </a:r>
            <a:r>
              <a:rPr lang="de-DE" sz="1200" dirty="0"/>
              <a:t>-point </a:t>
            </a:r>
            <a:r>
              <a:rPr lang="de-DE" sz="1200" dirty="0" err="1"/>
              <a:t>bending</a:t>
            </a:r>
            <a:r>
              <a:rPr lang="de-DE" sz="1200" dirty="0"/>
              <a:t> </a:t>
            </a:r>
            <a:r>
              <a:rPr lang="de-DE" sz="1200" dirty="0" err="1"/>
              <a:t>test</a:t>
            </a:r>
            <a:r>
              <a:rPr lang="de-DE" sz="1200" dirty="0"/>
              <a:t> </a:t>
            </a:r>
            <a:r>
              <a:rPr lang="de-DE" sz="1200" dirty="0" err="1"/>
              <a:t>rig</a:t>
            </a:r>
            <a:endParaRPr lang="de-DE" sz="1200" dirty="0"/>
          </a:p>
        </p:txBody>
      </p:sp>
      <p:sp>
        <p:nvSpPr>
          <p:cNvPr id="11" name="Title 8"/>
          <p:cNvSpPr txBox="1">
            <a:spLocks/>
          </p:cNvSpPr>
          <p:nvPr/>
        </p:nvSpPr>
        <p:spPr>
          <a:xfrm>
            <a:off x="769620" y="282000"/>
            <a:ext cx="10965180" cy="460800"/>
          </a:xfrm>
          <a:prstGeom prst="rect">
            <a:avLst/>
          </a:prstGeom>
        </p:spPr>
        <p:txBody>
          <a:bodyPr/>
          <a:lstStyle>
            <a:lvl1pPr algn="l" defTabSz="914400" rtl="0" eaLnBrk="1" latinLnBrk="0" hangingPunct="1">
              <a:lnSpc>
                <a:spcPct val="90000"/>
              </a:lnSpc>
              <a:spcBef>
                <a:spcPct val="0"/>
              </a:spcBef>
              <a:buNone/>
              <a:defRPr sz="2400" kern="1200" cap="none" baseline="0">
                <a:solidFill>
                  <a:srgbClr val="96C115"/>
                </a:solidFill>
                <a:latin typeface="Arial" panose="020B0604020202020204" pitchFamily="34" charset="0"/>
                <a:ea typeface="+mj-ea"/>
                <a:cs typeface="Arial" panose="020B0604020202020204" pitchFamily="34" charset="0"/>
              </a:defRPr>
            </a:lvl1pPr>
          </a:lstStyle>
          <a:p>
            <a:r>
              <a:rPr lang="en-GB" dirty="0">
                <a:solidFill>
                  <a:schemeClr val="tx1"/>
                </a:solidFill>
              </a:rPr>
              <a:t>// </a:t>
            </a:r>
            <a:r>
              <a:rPr lang="fr-FR" b="1" dirty="0"/>
              <a:t>HIGH DENSITY </a:t>
            </a:r>
            <a:r>
              <a:rPr lang="en-US" dirty="0">
                <a:solidFill>
                  <a:schemeClr val="tx1"/>
                </a:solidFill>
                <a:latin typeface="Arial" charset="0"/>
                <a:ea typeface="Arial" charset="0"/>
                <a:cs typeface="Arial" charset="0"/>
              </a:rPr>
              <a:t>PET</a:t>
            </a:r>
            <a:endParaRPr lang="en-GB" dirty="0">
              <a:solidFill>
                <a:schemeClr val="tx1"/>
              </a:solidFill>
            </a:endParaRPr>
          </a:p>
        </p:txBody>
      </p:sp>
      <p:sp>
        <p:nvSpPr>
          <p:cNvPr id="13" name="Slide Number Placeholder 3"/>
          <p:cNvSpPr>
            <a:spLocks noGrp="1"/>
          </p:cNvSpPr>
          <p:nvPr>
            <p:ph type="sldNum" sz="quarter" idx="12"/>
          </p:nvPr>
        </p:nvSpPr>
        <p:spPr>
          <a:xfrm>
            <a:off x="9095969" y="6341496"/>
            <a:ext cx="2743200" cy="365125"/>
          </a:xfrm>
        </p:spPr>
        <p:txBody>
          <a:bodyPr/>
          <a:lstStyle/>
          <a:p>
            <a:r>
              <a:rPr lang="de-DE" dirty="0"/>
              <a:t>10</a:t>
            </a:r>
          </a:p>
        </p:txBody>
      </p:sp>
    </p:spTree>
    <p:extLst>
      <p:ext uri="{BB962C8B-B14F-4D97-AF65-F5344CB8AC3E}">
        <p14:creationId xmlns:p14="http://schemas.microsoft.com/office/powerpoint/2010/main" val="3625141508"/>
      </p:ext>
    </p:extLst>
  </p:cSld>
  <p:clrMapOvr>
    <a:masterClrMapping/>
  </p:clrMapOvr>
  <mc:AlternateContent xmlns:mc="http://schemas.openxmlformats.org/markup-compatibility/2006" xmlns:p14="http://schemas.microsoft.com/office/powerpoint/2010/main">
    <mc:Choice Requires="p14">
      <p:transition spd="slow" p14:dur="2000" advTm="225"/>
    </mc:Choice>
    <mc:Fallback xmlns="">
      <p:transition spd="slow" advTm="225"/>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4469" y="842486"/>
            <a:ext cx="3246764" cy="1720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Inhaltsplatzhalter 5"/>
          <p:cNvSpPr>
            <a:spLocks noGrp="1"/>
          </p:cNvSpPr>
          <p:nvPr>
            <p:ph idx="1"/>
          </p:nvPr>
        </p:nvSpPr>
        <p:spPr>
          <a:xfrm>
            <a:off x="615431" y="1193305"/>
            <a:ext cx="5160608" cy="4728218"/>
          </a:xfrm>
        </p:spPr>
        <p:txBody>
          <a:bodyPr>
            <a:normAutofit/>
          </a:bodyPr>
          <a:lstStyle/>
          <a:p>
            <a:pPr>
              <a:lnSpc>
                <a:spcPct val="100000"/>
              </a:lnSpc>
            </a:pPr>
            <a:r>
              <a:rPr lang="de-DE" dirty="0" err="1"/>
              <a:t>Why</a:t>
            </a:r>
            <a:r>
              <a:rPr lang="de-DE" dirty="0"/>
              <a:t> do </a:t>
            </a:r>
            <a:r>
              <a:rPr lang="de-DE" dirty="0" err="1"/>
              <a:t>we</a:t>
            </a:r>
            <a:r>
              <a:rPr lang="de-DE" dirty="0"/>
              <a:t> </a:t>
            </a:r>
            <a:r>
              <a:rPr lang="de-DE" dirty="0" err="1"/>
              <a:t>see</a:t>
            </a:r>
            <a:r>
              <a:rPr lang="de-DE" dirty="0"/>
              <a:t> such </a:t>
            </a:r>
            <a:r>
              <a:rPr lang="de-DE" dirty="0" err="1"/>
              <a:t>difference</a:t>
            </a:r>
            <a:r>
              <a:rPr lang="de-DE" dirty="0"/>
              <a:t> in </a:t>
            </a:r>
            <a:r>
              <a:rPr lang="de-DE" dirty="0" err="1"/>
              <a:t>performance</a:t>
            </a:r>
            <a:r>
              <a:rPr lang="de-DE" dirty="0"/>
              <a:t>?</a:t>
            </a:r>
          </a:p>
          <a:p>
            <a:pPr>
              <a:lnSpc>
                <a:spcPct val="100000"/>
              </a:lnSpc>
            </a:pPr>
            <a:r>
              <a:rPr lang="de-DE" dirty="0"/>
              <a:t>Balsa is normally tested in shear on ½ inch specimens. Due to thickness effects similar to honeycomb all material that is thicker will also be weaker.</a:t>
            </a:r>
          </a:p>
          <a:p>
            <a:pPr>
              <a:lnSpc>
                <a:spcPct val="100000"/>
              </a:lnSpc>
            </a:pPr>
            <a:r>
              <a:rPr lang="de-DE" dirty="0"/>
              <a:t>For </a:t>
            </a:r>
            <a:r>
              <a:rPr lang="de-DE" dirty="0" err="1"/>
              <a:t>example</a:t>
            </a:r>
            <a:r>
              <a:rPr lang="de-DE" dirty="0"/>
              <a:t> </a:t>
            </a:r>
            <a:r>
              <a:rPr lang="de-DE" dirty="0" err="1"/>
              <a:t>two</a:t>
            </a:r>
            <a:r>
              <a:rPr lang="de-DE" dirty="0"/>
              <a:t> of the </a:t>
            </a:r>
            <a:r>
              <a:rPr lang="de-DE" dirty="0" err="1"/>
              <a:t>main</a:t>
            </a:r>
            <a:r>
              <a:rPr lang="de-DE" dirty="0"/>
              <a:t> Balsa producers list a reduction </a:t>
            </a:r>
            <a:r>
              <a:rPr lang="de-DE" dirty="0" err="1"/>
              <a:t>of</a:t>
            </a:r>
            <a:r>
              <a:rPr lang="de-DE" dirty="0"/>
              <a:t> 23% and 31% going from ½ inch to 2 inch.</a:t>
            </a:r>
          </a:p>
          <a:p>
            <a:pPr>
              <a:lnSpc>
                <a:spcPct val="100000"/>
              </a:lnSpc>
            </a:pPr>
            <a:r>
              <a:rPr lang="de-DE" dirty="0"/>
              <a:t>The 4-point beam testing showed a reduction </a:t>
            </a:r>
            <a:r>
              <a:rPr lang="de-DE" dirty="0" err="1"/>
              <a:t>of</a:t>
            </a:r>
            <a:r>
              <a:rPr lang="de-DE" dirty="0"/>
              <a:t> 21% compared to datasheet so in </a:t>
            </a:r>
            <a:r>
              <a:rPr lang="de-DE" dirty="0" err="1"/>
              <a:t>line</a:t>
            </a:r>
            <a:r>
              <a:rPr lang="de-DE" dirty="0"/>
              <a:t>.</a:t>
            </a:r>
          </a:p>
          <a:p>
            <a:pPr>
              <a:lnSpc>
                <a:spcPct val="100000"/>
              </a:lnSpc>
            </a:pPr>
            <a:endParaRPr lang="de-DE" dirty="0"/>
          </a:p>
          <a:p>
            <a:pPr>
              <a:lnSpc>
                <a:spcPct val="100000"/>
              </a:lnSpc>
            </a:pPr>
            <a:r>
              <a:rPr lang="de-DE" dirty="0"/>
              <a:t>The higher results for PET core has been verified with modified block shear specimen configuration with results &gt; 2.6 MPa.</a:t>
            </a:r>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p:txBody>
      </p:sp>
      <p:pic>
        <p:nvPicPr>
          <p:cNvPr id="2" name="Picture 1"/>
          <p:cNvPicPr>
            <a:picLocks noChangeAspect="1"/>
          </p:cNvPicPr>
          <p:nvPr/>
        </p:nvPicPr>
        <p:blipFill>
          <a:blip r:embed="rId3"/>
          <a:stretch>
            <a:fillRect/>
          </a:stretch>
        </p:blipFill>
        <p:spPr>
          <a:xfrm>
            <a:off x="6798712" y="2958240"/>
            <a:ext cx="3444538" cy="861135"/>
          </a:xfrm>
          <a:prstGeom prst="rect">
            <a:avLst/>
          </a:prstGeom>
        </p:spPr>
      </p:pic>
      <p:pic>
        <p:nvPicPr>
          <p:cNvPr id="3" name="Picture 2"/>
          <p:cNvPicPr>
            <a:picLocks noChangeAspect="1"/>
          </p:cNvPicPr>
          <p:nvPr/>
        </p:nvPicPr>
        <p:blipFill>
          <a:blip r:embed="rId4"/>
          <a:stretch>
            <a:fillRect/>
          </a:stretch>
        </p:blipFill>
        <p:spPr>
          <a:xfrm>
            <a:off x="6772834" y="4258536"/>
            <a:ext cx="3567256" cy="1359930"/>
          </a:xfrm>
          <a:prstGeom prst="rect">
            <a:avLst/>
          </a:prstGeom>
        </p:spPr>
      </p:pic>
      <p:sp>
        <p:nvSpPr>
          <p:cNvPr id="4" name="Oval 3"/>
          <p:cNvSpPr/>
          <p:nvPr/>
        </p:nvSpPr>
        <p:spPr>
          <a:xfrm>
            <a:off x="8992771" y="3221254"/>
            <a:ext cx="442127" cy="62399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8883915" y="4511870"/>
            <a:ext cx="442127" cy="127163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8"/>
          <p:cNvSpPr txBox="1">
            <a:spLocks/>
          </p:cNvSpPr>
          <p:nvPr/>
        </p:nvSpPr>
        <p:spPr>
          <a:xfrm>
            <a:off x="769620" y="282000"/>
            <a:ext cx="10965180" cy="460800"/>
          </a:xfrm>
          <a:prstGeom prst="rect">
            <a:avLst/>
          </a:prstGeom>
        </p:spPr>
        <p:txBody>
          <a:bodyPr/>
          <a:lstStyle>
            <a:lvl1pPr algn="l" defTabSz="914400" rtl="0" eaLnBrk="1" latinLnBrk="0" hangingPunct="1">
              <a:lnSpc>
                <a:spcPct val="90000"/>
              </a:lnSpc>
              <a:spcBef>
                <a:spcPct val="0"/>
              </a:spcBef>
              <a:buNone/>
              <a:defRPr sz="2400" kern="1200" cap="none" baseline="0">
                <a:solidFill>
                  <a:srgbClr val="96C115"/>
                </a:solidFill>
                <a:latin typeface="Arial" panose="020B0604020202020204" pitchFamily="34" charset="0"/>
                <a:ea typeface="+mj-ea"/>
                <a:cs typeface="Arial" panose="020B0604020202020204" pitchFamily="34" charset="0"/>
              </a:defRPr>
            </a:lvl1pPr>
          </a:lstStyle>
          <a:p>
            <a:r>
              <a:rPr lang="en-GB" dirty="0">
                <a:solidFill>
                  <a:schemeClr val="tx1"/>
                </a:solidFill>
              </a:rPr>
              <a:t>// </a:t>
            </a:r>
            <a:r>
              <a:rPr lang="fr-FR" b="1" dirty="0">
                <a:solidFill>
                  <a:schemeClr val="tx2"/>
                </a:solidFill>
              </a:rPr>
              <a:t>HIGH DENSITY </a:t>
            </a:r>
            <a:r>
              <a:rPr lang="en-US" dirty="0">
                <a:solidFill>
                  <a:schemeClr val="tx1"/>
                </a:solidFill>
                <a:latin typeface="Arial" charset="0"/>
                <a:ea typeface="Arial" charset="0"/>
                <a:cs typeface="Arial" charset="0"/>
              </a:rPr>
              <a:t>PET</a:t>
            </a:r>
            <a:endParaRPr lang="en-GB" dirty="0">
              <a:solidFill>
                <a:schemeClr val="tx1"/>
              </a:solidFill>
            </a:endParaRPr>
          </a:p>
        </p:txBody>
      </p:sp>
      <p:sp>
        <p:nvSpPr>
          <p:cNvPr id="11" name="Slide Number Placeholder 3"/>
          <p:cNvSpPr>
            <a:spLocks noGrp="1"/>
          </p:cNvSpPr>
          <p:nvPr>
            <p:ph type="sldNum" sz="quarter" idx="12"/>
          </p:nvPr>
        </p:nvSpPr>
        <p:spPr>
          <a:xfrm>
            <a:off x="9095969" y="6341496"/>
            <a:ext cx="2743200" cy="365125"/>
          </a:xfrm>
        </p:spPr>
        <p:txBody>
          <a:bodyPr/>
          <a:lstStyle/>
          <a:p>
            <a:r>
              <a:rPr lang="de-DE" dirty="0"/>
              <a:t>11</a:t>
            </a:r>
          </a:p>
        </p:txBody>
      </p:sp>
    </p:spTree>
    <p:extLst>
      <p:ext uri="{BB962C8B-B14F-4D97-AF65-F5344CB8AC3E}">
        <p14:creationId xmlns:p14="http://schemas.microsoft.com/office/powerpoint/2010/main" val="1067060149"/>
      </p:ext>
    </p:extLst>
  </p:cSld>
  <p:clrMapOvr>
    <a:masterClrMapping/>
  </p:clrMapOvr>
  <mc:AlternateContent xmlns:mc="http://schemas.openxmlformats.org/markup-compatibility/2006" xmlns:p14="http://schemas.microsoft.com/office/powerpoint/2010/main">
    <mc:Choice Requires="p14">
      <p:transition spd="slow" p14:dur="2000" advTm="177"/>
    </mc:Choice>
    <mc:Fallback xmlns="">
      <p:transition spd="slow" advTm="177"/>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986" y="1730789"/>
            <a:ext cx="7800580" cy="4134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Inhaltsplatzhalter 5"/>
          <p:cNvSpPr>
            <a:spLocks noGrp="1"/>
          </p:cNvSpPr>
          <p:nvPr>
            <p:ph idx="1"/>
          </p:nvPr>
        </p:nvSpPr>
        <p:spPr>
          <a:xfrm>
            <a:off x="659275" y="922356"/>
            <a:ext cx="8436694" cy="4942936"/>
          </a:xfrm>
        </p:spPr>
        <p:txBody>
          <a:bodyPr>
            <a:normAutofit/>
          </a:bodyPr>
          <a:lstStyle/>
          <a:p>
            <a:r>
              <a:rPr lang="de-DE" dirty="0"/>
              <a:t>ArmaPET </a:t>
            </a:r>
            <a:r>
              <a:rPr lang="de-DE" dirty="0" err="1"/>
              <a:t>Struct</a:t>
            </a:r>
            <a:r>
              <a:rPr lang="de-DE" dirty="0"/>
              <a:t> GR250 has clearly higher shear strength when tested in 4-Point Bending </a:t>
            </a:r>
            <a:r>
              <a:rPr lang="de-DE" dirty="0" err="1"/>
              <a:t>than</a:t>
            </a:r>
            <a:r>
              <a:rPr lang="de-DE" dirty="0"/>
              <a:t> Balsa </a:t>
            </a:r>
            <a:r>
              <a:rPr lang="de-DE" dirty="0" err="1"/>
              <a:t>beams</a:t>
            </a:r>
            <a:r>
              <a:rPr lang="de-DE" dirty="0"/>
              <a:t>.</a:t>
            </a:r>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p:txBody>
      </p:sp>
      <p:cxnSp>
        <p:nvCxnSpPr>
          <p:cNvPr id="3" name="Straight Connector 2"/>
          <p:cNvCxnSpPr/>
          <p:nvPr/>
        </p:nvCxnSpPr>
        <p:spPr>
          <a:xfrm flipV="1">
            <a:off x="5618136" y="2727702"/>
            <a:ext cx="2185261" cy="775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554287" y="3064872"/>
            <a:ext cx="6791550" cy="3792"/>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7470259" y="2771318"/>
            <a:ext cx="10048" cy="512466"/>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1954548" y="3053146"/>
            <a:ext cx="10049" cy="560796"/>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8612787" y="4697706"/>
            <a:ext cx="3282296" cy="1600438"/>
          </a:xfrm>
          <a:prstGeom prst="rect">
            <a:avLst/>
          </a:prstGeom>
          <a:noFill/>
        </p:spPr>
        <p:txBody>
          <a:bodyPr wrap="square" rtlCol="0">
            <a:spAutoFit/>
          </a:bodyPr>
          <a:lstStyle/>
          <a:p>
            <a:r>
              <a:rPr lang="en-GB" dirty="0"/>
              <a:t>But we still have the higher density/weight of the PET Core??</a:t>
            </a:r>
          </a:p>
          <a:p>
            <a:endParaRPr lang="en-GB" sz="1400" dirty="0"/>
          </a:p>
          <a:p>
            <a:r>
              <a:rPr lang="en-GB" sz="1000" dirty="0"/>
              <a:t>Results comparing listed datasheet and 4-point bending shear strength for </a:t>
            </a:r>
            <a:r>
              <a:rPr lang="de-DE" sz="1000" dirty="0"/>
              <a:t>ArmaPET </a:t>
            </a:r>
            <a:r>
              <a:rPr lang="de-DE" sz="1000" dirty="0" err="1"/>
              <a:t>Struct</a:t>
            </a:r>
            <a:r>
              <a:rPr lang="en-GB" sz="1000" dirty="0"/>
              <a:t> GR250 and EGB 155 respectively</a:t>
            </a:r>
          </a:p>
        </p:txBody>
      </p:sp>
      <p:sp>
        <p:nvSpPr>
          <p:cNvPr id="12" name="Title 8"/>
          <p:cNvSpPr txBox="1">
            <a:spLocks/>
          </p:cNvSpPr>
          <p:nvPr/>
        </p:nvSpPr>
        <p:spPr>
          <a:xfrm>
            <a:off x="769620" y="282000"/>
            <a:ext cx="10965180" cy="460800"/>
          </a:xfrm>
          <a:prstGeom prst="rect">
            <a:avLst/>
          </a:prstGeom>
        </p:spPr>
        <p:txBody>
          <a:bodyPr/>
          <a:lstStyle>
            <a:lvl1pPr algn="l" defTabSz="914400" rtl="0" eaLnBrk="1" latinLnBrk="0" hangingPunct="1">
              <a:lnSpc>
                <a:spcPct val="90000"/>
              </a:lnSpc>
              <a:spcBef>
                <a:spcPct val="0"/>
              </a:spcBef>
              <a:buNone/>
              <a:defRPr sz="2400" kern="1200" cap="none" baseline="0">
                <a:solidFill>
                  <a:srgbClr val="96C115"/>
                </a:solidFill>
                <a:latin typeface="Arial" panose="020B0604020202020204" pitchFamily="34" charset="0"/>
                <a:ea typeface="+mj-ea"/>
                <a:cs typeface="Arial" panose="020B0604020202020204" pitchFamily="34" charset="0"/>
              </a:defRPr>
            </a:lvl1pPr>
          </a:lstStyle>
          <a:p>
            <a:r>
              <a:rPr lang="en-GB" dirty="0">
                <a:solidFill>
                  <a:schemeClr val="tx1"/>
                </a:solidFill>
              </a:rPr>
              <a:t>// </a:t>
            </a:r>
            <a:r>
              <a:rPr lang="fr-FR" b="1" dirty="0">
                <a:solidFill>
                  <a:schemeClr val="tx2"/>
                </a:solidFill>
              </a:rPr>
              <a:t>HIGH DENSITY </a:t>
            </a:r>
            <a:r>
              <a:rPr lang="en-US" dirty="0">
                <a:solidFill>
                  <a:schemeClr val="tx1"/>
                </a:solidFill>
                <a:latin typeface="Arial" charset="0"/>
                <a:ea typeface="Arial" charset="0"/>
                <a:cs typeface="Arial" charset="0"/>
              </a:rPr>
              <a:t>PET</a:t>
            </a:r>
            <a:endParaRPr lang="en-GB" dirty="0">
              <a:solidFill>
                <a:schemeClr val="tx1"/>
              </a:solidFill>
            </a:endParaRPr>
          </a:p>
        </p:txBody>
      </p:sp>
      <p:sp>
        <p:nvSpPr>
          <p:cNvPr id="13" name="Slide Number Placeholder 3"/>
          <p:cNvSpPr>
            <a:spLocks noGrp="1"/>
          </p:cNvSpPr>
          <p:nvPr>
            <p:ph type="sldNum" sz="quarter" idx="12"/>
          </p:nvPr>
        </p:nvSpPr>
        <p:spPr>
          <a:xfrm>
            <a:off x="9095969" y="6341496"/>
            <a:ext cx="2743200" cy="365125"/>
          </a:xfrm>
        </p:spPr>
        <p:txBody>
          <a:bodyPr/>
          <a:lstStyle/>
          <a:p>
            <a:r>
              <a:rPr lang="de-DE" dirty="0"/>
              <a:t>12</a:t>
            </a:r>
          </a:p>
        </p:txBody>
      </p:sp>
      <p:pic>
        <p:nvPicPr>
          <p:cNvPr id="15" name="Picture 14">
            <a:extLst>
              <a:ext uri="{FF2B5EF4-FFF2-40B4-BE49-F238E27FC236}">
                <a16:creationId xmlns:a16="http://schemas.microsoft.com/office/drawing/2014/main" id="{B588B466-A3B7-4CA2-8875-5A3686F982A8}"/>
              </a:ext>
            </a:extLst>
          </p:cNvPr>
          <p:cNvPicPr>
            <a:picLocks noChangeAspect="1"/>
          </p:cNvPicPr>
          <p:nvPr/>
        </p:nvPicPr>
        <p:blipFill>
          <a:blip r:embed="rId4"/>
          <a:stretch>
            <a:fillRect/>
          </a:stretch>
        </p:blipFill>
        <p:spPr>
          <a:xfrm>
            <a:off x="8589638" y="1644421"/>
            <a:ext cx="3444538" cy="861135"/>
          </a:xfrm>
          <a:prstGeom prst="rect">
            <a:avLst/>
          </a:prstGeom>
        </p:spPr>
      </p:pic>
      <p:pic>
        <p:nvPicPr>
          <p:cNvPr id="16" name="Picture 15">
            <a:extLst>
              <a:ext uri="{FF2B5EF4-FFF2-40B4-BE49-F238E27FC236}">
                <a16:creationId xmlns:a16="http://schemas.microsoft.com/office/drawing/2014/main" id="{5453642A-071C-41EE-9A51-43C0EB18D42C}"/>
              </a:ext>
            </a:extLst>
          </p:cNvPr>
          <p:cNvPicPr>
            <a:picLocks noChangeAspect="1"/>
          </p:cNvPicPr>
          <p:nvPr/>
        </p:nvPicPr>
        <p:blipFill>
          <a:blip r:embed="rId5"/>
          <a:stretch>
            <a:fillRect/>
          </a:stretch>
        </p:blipFill>
        <p:spPr>
          <a:xfrm>
            <a:off x="8563760" y="2944717"/>
            <a:ext cx="3567256" cy="1359930"/>
          </a:xfrm>
          <a:prstGeom prst="rect">
            <a:avLst/>
          </a:prstGeom>
        </p:spPr>
      </p:pic>
      <p:sp>
        <p:nvSpPr>
          <p:cNvPr id="17" name="Oval 16">
            <a:extLst>
              <a:ext uri="{FF2B5EF4-FFF2-40B4-BE49-F238E27FC236}">
                <a16:creationId xmlns:a16="http://schemas.microsoft.com/office/drawing/2014/main" id="{70E1C4D4-4C75-4D9A-8F90-5BA5E2F63024}"/>
              </a:ext>
            </a:extLst>
          </p:cNvPr>
          <p:cNvSpPr/>
          <p:nvPr/>
        </p:nvSpPr>
        <p:spPr>
          <a:xfrm>
            <a:off x="10783697" y="1907435"/>
            <a:ext cx="442127" cy="62399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46539B3F-A4DE-4B2E-ACB3-C502E8B6E4B0}"/>
              </a:ext>
            </a:extLst>
          </p:cNvPr>
          <p:cNvSpPr/>
          <p:nvPr/>
        </p:nvSpPr>
        <p:spPr>
          <a:xfrm>
            <a:off x="10674841" y="3198051"/>
            <a:ext cx="442127" cy="127163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16859975"/>
      </p:ext>
    </p:extLst>
  </p:cSld>
  <p:clrMapOvr>
    <a:masterClrMapping/>
  </p:clrMapOvr>
  <mc:AlternateContent xmlns:mc="http://schemas.openxmlformats.org/markup-compatibility/2006" xmlns:p14="http://schemas.microsoft.com/office/powerpoint/2010/main">
    <mc:Choice Requires="p14">
      <p:transition spd="slow" p14:dur="2000" advTm="176"/>
    </mc:Choice>
    <mc:Fallback xmlns="">
      <p:transition spd="slow" advTm="176"/>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hteck 30"/>
          <p:cNvSpPr/>
          <p:nvPr/>
        </p:nvSpPr>
        <p:spPr>
          <a:xfrm>
            <a:off x="7256834" y="3529041"/>
            <a:ext cx="4634620" cy="2893100"/>
          </a:xfrm>
          <a:prstGeom prst="rect">
            <a:avLst/>
          </a:prstGeom>
        </p:spPr>
        <p:txBody>
          <a:bodyPr wrap="square">
            <a:spAutoFit/>
          </a:bodyPr>
          <a:lstStyle/>
          <a:p>
            <a:r>
              <a:rPr lang="en-GB" sz="1400" dirty="0">
                <a:latin typeface="Arial" panose="020B0604020202020204" pitchFamily="34" charset="0"/>
                <a:cs typeface="Arial" panose="020B0604020202020204" pitchFamily="34" charset="0"/>
              </a:rPr>
              <a:t>ArmaForm vs. end-grain Balsa: </a:t>
            </a:r>
          </a:p>
          <a:p>
            <a:endParaRPr lang="en-GB" sz="1400" b="1" dirty="0">
              <a:latin typeface="Arial" panose="020B0604020202020204" pitchFamily="34" charset="0"/>
              <a:cs typeface="Arial" panose="020B0604020202020204" pitchFamily="34" charset="0"/>
            </a:endParaRPr>
          </a:p>
          <a:p>
            <a:r>
              <a:rPr lang="de-DE" sz="1400" b="1" dirty="0"/>
              <a:t>ArmaPET </a:t>
            </a:r>
            <a:r>
              <a:rPr lang="de-DE" sz="1400" b="1" dirty="0" err="1"/>
              <a:t>Struct</a:t>
            </a:r>
            <a:r>
              <a:rPr lang="en-GB" sz="1400" b="1" dirty="0">
                <a:latin typeface="Arial" panose="020B0604020202020204" pitchFamily="34" charset="0"/>
                <a:ea typeface="+mj-ea"/>
                <a:cs typeface="Arial" panose="020B0604020202020204" pitchFamily="34" charset="0"/>
              </a:rPr>
              <a:t> GR250</a:t>
            </a:r>
          </a:p>
          <a:p>
            <a:r>
              <a:rPr lang="en-GB" sz="1400" dirty="0">
                <a:latin typeface="Arial" panose="020B0604020202020204" pitchFamily="34" charset="0"/>
                <a:cs typeface="Arial" panose="020B0604020202020204" pitchFamily="34" charset="0"/>
              </a:rPr>
              <a:t>5 kg/m</a:t>
            </a:r>
            <a:r>
              <a:rPr lang="en-GB" sz="1400" baseline="30000" dirty="0">
                <a:latin typeface="Arial" panose="020B0604020202020204" pitchFamily="34" charset="0"/>
                <a:cs typeface="Arial" panose="020B0604020202020204" pitchFamily="34" charset="0"/>
              </a:rPr>
              <a:t>2</a:t>
            </a:r>
            <a:r>
              <a:rPr lang="en-GB" sz="1400" dirty="0">
                <a:latin typeface="Arial" panose="020B0604020202020204" pitchFamily="34" charset="0"/>
                <a:cs typeface="Arial" panose="020B0604020202020204" pitchFamily="34" charset="0"/>
              </a:rPr>
              <a:t> + 0,6 kg/m</a:t>
            </a:r>
            <a:r>
              <a:rPr lang="en-GB" sz="1400" baseline="30000" dirty="0">
                <a:latin typeface="Arial" panose="020B0604020202020204" pitchFamily="34" charset="0"/>
                <a:cs typeface="Arial" panose="020B0604020202020204" pitchFamily="34" charset="0"/>
              </a:rPr>
              <a:t>2</a:t>
            </a:r>
            <a:r>
              <a:rPr lang="en-GB" sz="1400" dirty="0">
                <a:latin typeface="Arial" panose="020B0604020202020204" pitchFamily="34" charset="0"/>
                <a:cs typeface="Arial" panose="020B0604020202020204" pitchFamily="34" charset="0"/>
              </a:rPr>
              <a:t> resin =  </a:t>
            </a:r>
            <a:r>
              <a:rPr lang="en-GB" sz="1400" dirty="0">
                <a:latin typeface="Arial" panose="020B0604020202020204" pitchFamily="34" charset="0"/>
                <a:ea typeface="+mj-ea"/>
                <a:cs typeface="Arial" panose="020B0604020202020204" pitchFamily="34" charset="0"/>
              </a:rPr>
              <a:t>5,6 kg/m</a:t>
            </a:r>
            <a:r>
              <a:rPr lang="en-GB" sz="1400" baseline="30000" dirty="0">
                <a:latin typeface="Arial" panose="020B0604020202020204" pitchFamily="34" charset="0"/>
                <a:ea typeface="+mj-ea"/>
                <a:cs typeface="Arial" panose="020B0604020202020204" pitchFamily="34" charset="0"/>
              </a:rPr>
              <a:t>2</a:t>
            </a:r>
            <a:r>
              <a:rPr lang="en-GB" sz="1400" dirty="0">
                <a:latin typeface="Arial" panose="020B0604020202020204" pitchFamily="34" charset="0"/>
                <a:ea typeface="+mj-ea"/>
                <a:cs typeface="Arial" panose="020B0604020202020204" pitchFamily="34" charset="0"/>
              </a:rPr>
              <a:t> 	</a:t>
            </a:r>
            <a:r>
              <a:rPr lang="de-DE" sz="1400" dirty="0">
                <a:latin typeface="Arial" panose="020B0604020202020204" pitchFamily="34" charset="0"/>
                <a:cs typeface="Arial" panose="020B0604020202020204" pitchFamily="34" charset="0"/>
              </a:rPr>
              <a:t>21 €/m</a:t>
            </a:r>
            <a:r>
              <a:rPr lang="en-GB" sz="1400" baseline="30000" dirty="0">
                <a:latin typeface="Arial" panose="020B0604020202020204" pitchFamily="34" charset="0"/>
                <a:cs typeface="Arial" panose="020B0604020202020204" pitchFamily="34" charset="0"/>
              </a:rPr>
              <a:t>2</a:t>
            </a:r>
            <a:endParaRPr lang="en-GB" sz="1400" baseline="30000" dirty="0">
              <a:latin typeface="Arial" panose="020B0604020202020204" pitchFamily="34" charset="0"/>
              <a:ea typeface="+mj-ea"/>
              <a:cs typeface="Arial" panose="020B0604020202020204" pitchFamily="34" charset="0"/>
            </a:endParaRPr>
          </a:p>
          <a:p>
            <a:endParaRPr lang="en-GB" sz="1400" b="1" dirty="0">
              <a:latin typeface="Arial" panose="020B0604020202020204" pitchFamily="34" charset="0"/>
              <a:cs typeface="Arial" panose="020B0604020202020204" pitchFamily="34" charset="0"/>
            </a:endParaRPr>
          </a:p>
          <a:p>
            <a:r>
              <a:rPr lang="en-GB" sz="1400" b="1" dirty="0">
                <a:latin typeface="Arial" panose="020B0604020202020204" pitchFamily="34" charset="0"/>
                <a:cs typeface="Arial" panose="020B0604020202020204" pitchFamily="34" charset="0"/>
              </a:rPr>
              <a:t>Balsa155</a:t>
            </a:r>
          </a:p>
          <a:p>
            <a:r>
              <a:rPr lang="en-GB" sz="1400" dirty="0">
                <a:latin typeface="Arial" panose="020B0604020202020204" pitchFamily="34" charset="0"/>
                <a:cs typeface="Arial" panose="020B0604020202020204" pitchFamily="34" charset="0"/>
              </a:rPr>
              <a:t>3 kg/m</a:t>
            </a:r>
            <a:r>
              <a:rPr lang="en-GB" sz="1400" baseline="30000" dirty="0">
                <a:latin typeface="Arial" panose="020B0604020202020204" pitchFamily="34" charset="0"/>
                <a:cs typeface="Arial" panose="020B0604020202020204" pitchFamily="34" charset="0"/>
              </a:rPr>
              <a:t>2</a:t>
            </a:r>
            <a:r>
              <a:rPr lang="en-GB" sz="1400" dirty="0">
                <a:latin typeface="Arial" panose="020B0604020202020204" pitchFamily="34" charset="0"/>
                <a:cs typeface="Arial" panose="020B0604020202020204" pitchFamily="34" charset="0"/>
              </a:rPr>
              <a:t> + 3,8 kg/m</a:t>
            </a:r>
            <a:r>
              <a:rPr lang="en-GB" sz="1400" baseline="30000" dirty="0">
                <a:latin typeface="Arial" panose="020B0604020202020204" pitchFamily="34" charset="0"/>
                <a:cs typeface="Arial" panose="020B0604020202020204" pitchFamily="34" charset="0"/>
              </a:rPr>
              <a:t>2</a:t>
            </a:r>
            <a:r>
              <a:rPr lang="en-GB" sz="1400" dirty="0">
                <a:latin typeface="Arial" panose="020B0604020202020204" pitchFamily="34" charset="0"/>
                <a:cs typeface="Arial" panose="020B0604020202020204" pitchFamily="34" charset="0"/>
              </a:rPr>
              <a:t> resin =  6,8 kg/m</a:t>
            </a:r>
            <a:r>
              <a:rPr lang="en-GB" sz="1400" baseline="30000" dirty="0">
                <a:latin typeface="Arial" panose="020B0604020202020204" pitchFamily="34" charset="0"/>
                <a:cs typeface="Arial" panose="020B0604020202020204" pitchFamily="34" charset="0"/>
              </a:rPr>
              <a:t>2 	</a:t>
            </a:r>
            <a:r>
              <a:rPr lang="de-DE" sz="1400" dirty="0">
                <a:latin typeface="Arial" panose="020B0604020202020204" pitchFamily="34" charset="0"/>
                <a:cs typeface="Arial" panose="020B0604020202020204" pitchFamily="34" charset="0"/>
              </a:rPr>
              <a:t>15 €/m</a:t>
            </a:r>
            <a:r>
              <a:rPr lang="en-GB" sz="1400" baseline="30000" dirty="0">
                <a:latin typeface="Arial" panose="020B0604020202020204" pitchFamily="34" charset="0"/>
                <a:cs typeface="Arial" panose="020B0604020202020204" pitchFamily="34" charset="0"/>
              </a:rPr>
              <a:t>2</a:t>
            </a:r>
            <a:r>
              <a:rPr lang="de-DE" sz="1400" dirty="0"/>
              <a:t> </a:t>
            </a:r>
            <a:endParaRPr lang="en-GB" sz="1400" baseline="30000" dirty="0">
              <a:latin typeface="Arial" panose="020B0604020202020204" pitchFamily="34" charset="0"/>
              <a:cs typeface="Arial" panose="020B0604020202020204" pitchFamily="34" charset="0"/>
            </a:endParaRPr>
          </a:p>
          <a:p>
            <a:endParaRPr lang="en-GB" sz="1400" b="1" dirty="0">
              <a:latin typeface="Arial" panose="020B0604020202020204" pitchFamily="34" charset="0"/>
              <a:cs typeface="Arial" panose="020B0604020202020204" pitchFamily="34" charset="0"/>
            </a:endParaRPr>
          </a:p>
          <a:p>
            <a:r>
              <a:rPr lang="en-GB" sz="1400" b="1" dirty="0">
                <a:solidFill>
                  <a:schemeClr val="accent2"/>
                </a:solidFill>
                <a:latin typeface="Arial" panose="020B0604020202020204" pitchFamily="34" charset="0"/>
                <a:ea typeface="+mj-ea"/>
                <a:cs typeface="Arial" panose="020B0604020202020204" pitchFamily="34" charset="0"/>
              </a:rPr>
              <a:t>ArmaPET Struct GR250: </a:t>
            </a:r>
            <a:br>
              <a:rPr lang="en-GB" sz="1400" b="1" dirty="0">
                <a:solidFill>
                  <a:schemeClr val="accent2"/>
                </a:solidFill>
                <a:latin typeface="Arial" panose="020B0604020202020204" pitchFamily="34" charset="0"/>
                <a:ea typeface="+mj-ea"/>
                <a:cs typeface="Arial" panose="020B0604020202020204" pitchFamily="34" charset="0"/>
              </a:rPr>
            </a:br>
            <a:r>
              <a:rPr lang="en-GB" sz="1400" b="1" dirty="0">
                <a:solidFill>
                  <a:schemeClr val="accent2"/>
                </a:solidFill>
                <a:latin typeface="Arial" panose="020B0604020202020204" pitchFamily="34" charset="0"/>
                <a:ea typeface="+mj-ea"/>
                <a:cs typeface="Arial" panose="020B0604020202020204" pitchFamily="34" charset="0"/>
              </a:rPr>
              <a:t>	saving in WEIGHT of 1,2 kg/m²</a:t>
            </a:r>
          </a:p>
          <a:p>
            <a:r>
              <a:rPr lang="en-GB" sz="1400" b="1" dirty="0">
                <a:solidFill>
                  <a:schemeClr val="accent2"/>
                </a:solidFill>
                <a:latin typeface="Arial" panose="020B0604020202020204" pitchFamily="34" charset="0"/>
                <a:ea typeface="+mj-ea"/>
                <a:cs typeface="Arial" panose="020B0604020202020204" pitchFamily="34" charset="0"/>
              </a:rPr>
              <a:t>                   savings in COST of 5,2 €/m²</a:t>
            </a:r>
          </a:p>
          <a:p>
            <a:r>
              <a:rPr lang="en-GB" sz="1000" dirty="0">
                <a:ea typeface="+mj-ea"/>
                <a:cs typeface="Arial" panose="020B0604020202020204" pitchFamily="34" charset="0"/>
              </a:rPr>
              <a:t>Note: </a:t>
            </a:r>
            <a:r>
              <a:rPr lang="de-DE" sz="1000" dirty="0" err="1"/>
              <a:t>Cost</a:t>
            </a:r>
            <a:r>
              <a:rPr lang="de-DE" sz="1000" dirty="0"/>
              <a:t> </a:t>
            </a:r>
            <a:r>
              <a:rPr lang="de-DE" sz="1000" dirty="0" err="1"/>
              <a:t>of</a:t>
            </a:r>
            <a:r>
              <a:rPr lang="de-DE" sz="1000" dirty="0"/>
              <a:t> </a:t>
            </a:r>
            <a:r>
              <a:rPr lang="de-DE" sz="1000" dirty="0" err="1"/>
              <a:t>resin</a:t>
            </a:r>
            <a:r>
              <a:rPr lang="de-DE" sz="1000" dirty="0"/>
              <a:t> 	3,5 €/kg</a:t>
            </a:r>
          </a:p>
          <a:p>
            <a:endParaRPr lang="en-GB" sz="1400" b="1" dirty="0">
              <a:solidFill>
                <a:schemeClr val="accent2"/>
              </a:solidFill>
              <a:latin typeface="Arial" panose="020B0604020202020204" pitchFamily="34" charset="0"/>
              <a:ea typeface="+mj-ea"/>
              <a:cs typeface="Arial" panose="020B0604020202020204" pitchFamily="34" charset="0"/>
            </a:endParaRPr>
          </a:p>
        </p:txBody>
      </p:sp>
      <p:grpSp>
        <p:nvGrpSpPr>
          <p:cNvPr id="9" name="Gruppieren 27"/>
          <p:cNvGrpSpPr/>
          <p:nvPr/>
        </p:nvGrpSpPr>
        <p:grpSpPr>
          <a:xfrm>
            <a:off x="723084" y="1794965"/>
            <a:ext cx="5912922" cy="3547753"/>
            <a:chOff x="627414" y="1640304"/>
            <a:chExt cx="5912922" cy="3547753"/>
          </a:xfrm>
        </p:grpSpPr>
        <p:graphicFrame>
          <p:nvGraphicFramePr>
            <p:cNvPr id="10" name="Diagramm 28"/>
            <p:cNvGraphicFramePr>
              <a:graphicFrameLocks/>
            </p:cNvGraphicFramePr>
            <p:nvPr>
              <p:extLst>
                <p:ext uri="{D42A27DB-BD31-4B8C-83A1-F6EECF244321}">
                  <p14:modId xmlns:p14="http://schemas.microsoft.com/office/powerpoint/2010/main" val="2726099481"/>
                </p:ext>
              </p:extLst>
            </p:nvPr>
          </p:nvGraphicFramePr>
          <p:xfrm>
            <a:off x="627414" y="1640304"/>
            <a:ext cx="5912922" cy="3547753"/>
          </p:xfrm>
          <a:graphic>
            <a:graphicData uri="http://schemas.openxmlformats.org/drawingml/2006/chart">
              <c:chart xmlns:c="http://schemas.openxmlformats.org/drawingml/2006/chart" xmlns:r="http://schemas.openxmlformats.org/officeDocument/2006/relationships" r:id="rId2"/>
            </a:graphicData>
          </a:graphic>
        </p:graphicFrame>
        <p:cxnSp>
          <p:nvCxnSpPr>
            <p:cNvPr id="11" name="Gerade Verbindung 29"/>
            <p:cNvCxnSpPr/>
            <p:nvPr/>
          </p:nvCxnSpPr>
          <p:spPr>
            <a:xfrm>
              <a:off x="1549420" y="3991555"/>
              <a:ext cx="4284000" cy="7951"/>
            </a:xfrm>
            <a:prstGeom prst="line">
              <a:avLst/>
            </a:prstGeom>
            <a:ln w="9525">
              <a:solidFill>
                <a:schemeClr val="tx2"/>
              </a:solidFill>
              <a:prstDash val="sysDot"/>
            </a:ln>
          </p:spPr>
          <p:style>
            <a:lnRef idx="1">
              <a:schemeClr val="accent1"/>
            </a:lnRef>
            <a:fillRef idx="0">
              <a:schemeClr val="accent1"/>
            </a:fillRef>
            <a:effectRef idx="0">
              <a:schemeClr val="accent1"/>
            </a:effectRef>
            <a:fontRef idx="minor">
              <a:schemeClr val="tx1"/>
            </a:fontRef>
          </p:style>
        </p:cxnSp>
      </p:grpSp>
      <p:sp>
        <p:nvSpPr>
          <p:cNvPr id="13" name="Slide Number Placeholder 4"/>
          <p:cNvSpPr>
            <a:spLocks noGrp="1"/>
          </p:cNvSpPr>
          <p:nvPr>
            <p:ph type="sldNum" sz="quarter" idx="12"/>
          </p:nvPr>
        </p:nvSpPr>
        <p:spPr>
          <a:xfrm>
            <a:off x="9095969" y="6341496"/>
            <a:ext cx="2743200" cy="365125"/>
          </a:xfrm>
        </p:spPr>
        <p:txBody>
          <a:bodyPr/>
          <a:lstStyle/>
          <a:p>
            <a:fld id="{120570A7-2F0F-4D47-8692-92DE6DAB43E4}" type="slidenum">
              <a:rPr lang="de-DE" smtClean="0"/>
              <a:pPr/>
              <a:t>23</a:t>
            </a:fld>
            <a:endParaRPr lang="de-DE" dirty="0"/>
          </a:p>
        </p:txBody>
      </p:sp>
      <p:sp>
        <p:nvSpPr>
          <p:cNvPr id="14" name="Inhaltsplatzhalter 1"/>
          <p:cNvSpPr>
            <a:spLocks noGrp="1"/>
          </p:cNvSpPr>
          <p:nvPr>
            <p:ph sz="quarter" idx="13"/>
          </p:nvPr>
        </p:nvSpPr>
        <p:spPr>
          <a:xfrm>
            <a:off x="6848891" y="1546579"/>
            <a:ext cx="4494156" cy="298898"/>
          </a:xfrm>
        </p:spPr>
        <p:txBody>
          <a:bodyPr anchor="t"/>
          <a:lstStyle/>
          <a:p>
            <a:pPr marL="0" indent="0">
              <a:buNone/>
            </a:pPr>
            <a:r>
              <a:rPr lang="en-GB" dirty="0"/>
              <a:t>      Resin uptake is density dependent. </a:t>
            </a:r>
            <a:br>
              <a:rPr lang="en-GB" dirty="0"/>
            </a:br>
            <a:r>
              <a:rPr lang="en-GB" dirty="0"/>
              <a:t>     </a:t>
            </a:r>
            <a:endParaRPr lang="de-DE" dirty="0"/>
          </a:p>
          <a:p>
            <a:pPr marL="0" lvl="0" indent="0">
              <a:buClr>
                <a:srgbClr val="0097D7"/>
              </a:buClr>
              <a:buNone/>
            </a:pPr>
            <a:endParaRPr lang="en-GB" dirty="0">
              <a:solidFill>
                <a:srgbClr val="1C1C1C"/>
              </a:solidFill>
            </a:endParaRPr>
          </a:p>
          <a:p>
            <a:pPr marL="0" indent="0">
              <a:spcAft>
                <a:spcPts val="600"/>
              </a:spcAft>
              <a:buNone/>
            </a:pPr>
            <a:endParaRPr lang="de-DE" dirty="0"/>
          </a:p>
          <a:p>
            <a:pPr marL="0" indent="0">
              <a:spcAft>
                <a:spcPts val="600"/>
              </a:spcAft>
              <a:buNone/>
            </a:pPr>
            <a:endParaRPr lang="de-DE" dirty="0"/>
          </a:p>
          <a:p>
            <a:pPr marL="0" indent="0">
              <a:spcAft>
                <a:spcPts val="600"/>
              </a:spcAft>
              <a:buNone/>
            </a:pPr>
            <a:endParaRPr lang="en-GB" dirty="0"/>
          </a:p>
        </p:txBody>
      </p:sp>
      <p:sp>
        <p:nvSpPr>
          <p:cNvPr id="15" name="Textfeld 7"/>
          <p:cNvSpPr txBox="1"/>
          <p:nvPr/>
        </p:nvSpPr>
        <p:spPr>
          <a:xfrm>
            <a:off x="10582427" y="541868"/>
            <a:ext cx="853900" cy="646331"/>
          </a:xfrm>
          <a:prstGeom prst="rect">
            <a:avLst/>
          </a:prstGeom>
          <a:noFill/>
        </p:spPr>
        <p:txBody>
          <a:bodyPr wrap="square" lIns="0" tIns="0" rIns="0" bIns="0" rtlCol="0">
            <a:spAutoFit/>
          </a:bodyPr>
          <a:lstStyle/>
          <a:p>
            <a:r>
              <a:rPr lang="en-GB" sz="1400" dirty="0">
                <a:solidFill>
                  <a:schemeClr val="bg1"/>
                </a:solidFill>
                <a:latin typeface="Arial" panose="020B0604020202020204" pitchFamily="34" charset="0"/>
                <a:cs typeface="Arial" panose="020B0604020202020204" pitchFamily="34" charset="0"/>
              </a:rPr>
              <a:t> </a:t>
            </a:r>
            <a:r>
              <a:rPr lang="en-GB" sz="1400" b="1" dirty="0">
                <a:solidFill>
                  <a:schemeClr val="bg1"/>
                </a:solidFill>
                <a:latin typeface="Arial" panose="020B0604020202020204" pitchFamily="34" charset="0"/>
                <a:cs typeface="Arial" panose="020B0604020202020204" pitchFamily="34" charset="0"/>
              </a:rPr>
              <a:t>fatigue treshold </a:t>
            </a:r>
            <a:br>
              <a:rPr lang="en-GB" sz="1400" b="1" dirty="0">
                <a:solidFill>
                  <a:schemeClr val="bg1"/>
                </a:solidFill>
                <a:latin typeface="Arial" panose="020B0604020202020204" pitchFamily="34" charset="0"/>
                <a:cs typeface="Arial" panose="020B0604020202020204" pitchFamily="34" charset="0"/>
              </a:rPr>
            </a:br>
            <a:r>
              <a:rPr lang="en-GB" sz="1400" b="1" dirty="0">
                <a:solidFill>
                  <a:schemeClr val="bg1"/>
                </a:solidFill>
                <a:latin typeface="Arial" panose="020B0604020202020204" pitchFamily="34" charset="0"/>
                <a:cs typeface="Arial" panose="020B0604020202020204" pitchFamily="34" charset="0"/>
              </a:rPr>
              <a:t>&gt; 60% </a:t>
            </a:r>
            <a:endParaRPr lang="en-US" sz="1200" dirty="0">
              <a:solidFill>
                <a:schemeClr val="bg1"/>
              </a:solidFill>
              <a:latin typeface="Arial" panose="020B0604020202020204" pitchFamily="34" charset="0"/>
              <a:cs typeface="Arial" panose="020B0604020202020204" pitchFamily="34" charset="0"/>
            </a:endParaRPr>
          </a:p>
        </p:txBody>
      </p:sp>
      <p:sp>
        <p:nvSpPr>
          <p:cNvPr id="16" name="Triangle 47"/>
          <p:cNvSpPr>
            <a:spLocks noChangeAspect="1"/>
          </p:cNvSpPr>
          <p:nvPr/>
        </p:nvSpPr>
        <p:spPr>
          <a:xfrm rot="5400000">
            <a:off x="6897298" y="1590477"/>
            <a:ext cx="330000" cy="180000"/>
          </a:xfrm>
          <a:prstGeom prst="triangle">
            <a:avLst/>
          </a:prstGeom>
          <a:solidFill>
            <a:schemeClr val="bg1"/>
          </a:solidFill>
          <a:ln w="22225">
            <a:solidFill>
              <a:srgbClr val="96C1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7" name="Inhaltsplatzhalter 1"/>
          <p:cNvSpPr txBox="1">
            <a:spLocks/>
          </p:cNvSpPr>
          <p:nvPr/>
        </p:nvSpPr>
        <p:spPr>
          <a:xfrm>
            <a:off x="2359631" y="1758233"/>
            <a:ext cx="2404398" cy="385557"/>
          </a:xfrm>
          <a:prstGeom prst="rect">
            <a:avLst/>
          </a:prstGeom>
        </p:spPr>
        <p:txBody>
          <a:bodyPr vert="horz" lIns="91440" tIns="45720" rIns="91440" bIns="45720" rtlCol="0" anchor="t">
            <a:noAutofit/>
          </a:bodyPr>
          <a:lstStyle>
            <a:lvl1pPr marL="514350" marR="0" indent="-514350" algn="l" defTabSz="914400" rtl="0" eaLnBrk="1" fontAlgn="auto" latinLnBrk="0" hangingPunct="1">
              <a:lnSpc>
                <a:spcPct val="90000"/>
              </a:lnSpc>
              <a:spcBef>
                <a:spcPts val="1000"/>
              </a:spcBef>
              <a:spcAft>
                <a:spcPts val="0"/>
              </a:spcAft>
              <a:buClr>
                <a:schemeClr val="tx2"/>
              </a:buClr>
              <a:buSzPct val="100000"/>
              <a:buFont typeface="Arial" panose="020B0604020202020204" pitchFamily="34" charset="0"/>
              <a:buChar char="•"/>
              <a:tabLst/>
              <a:defRPr sz="1800" kern="1200" baseline="0">
                <a:solidFill>
                  <a:schemeClr val="tx1"/>
                </a:solidFill>
                <a:latin typeface="Arial" panose="020B0604020202020204" pitchFamily="34" charset="0"/>
                <a:ea typeface="+mn-ea"/>
                <a:cs typeface="Arial" panose="020B0604020202020204" pitchFamily="34" charset="0"/>
              </a:defRPr>
            </a:lvl1pPr>
            <a:lvl2pPr marL="914400" marR="0" indent="-457200" algn="l" defTabSz="914400" rtl="0" eaLnBrk="1" fontAlgn="auto" latinLnBrk="0" hangingPunct="1">
              <a:lnSpc>
                <a:spcPct val="90000"/>
              </a:lnSpc>
              <a:spcBef>
                <a:spcPts val="500"/>
              </a:spcBef>
              <a:spcAft>
                <a:spcPts val="0"/>
              </a:spcAft>
              <a:buClr>
                <a:schemeClr val="accent2"/>
              </a:buClr>
              <a:buSzPct val="100000"/>
              <a:buFont typeface="Arial" panose="020B0604020202020204" pitchFamily="34" charset="0"/>
              <a:buChar char="•"/>
              <a:tabLst/>
              <a:defRPr sz="1600" kern="1200">
                <a:solidFill>
                  <a:schemeClr val="tx1"/>
                </a:solidFill>
                <a:latin typeface="Arial" panose="020B0604020202020204" pitchFamily="34" charset="0"/>
                <a:ea typeface="+mn-ea"/>
                <a:cs typeface="Arial" panose="020B0604020202020204" pitchFamily="34" charset="0"/>
              </a:defRPr>
            </a:lvl2pPr>
            <a:lvl3pPr marL="1371600" marR="0" indent="-457200" algn="l" defTabSz="914400" rtl="0" eaLnBrk="1" fontAlgn="auto" latinLnBrk="0" hangingPunct="1">
              <a:lnSpc>
                <a:spcPct val="90000"/>
              </a:lnSpc>
              <a:spcBef>
                <a:spcPts val="500"/>
              </a:spcBef>
              <a:spcAft>
                <a:spcPts val="0"/>
              </a:spcAft>
              <a:buClr>
                <a:schemeClr val="accent2"/>
              </a:buClr>
              <a:buSzPct val="100000"/>
              <a:buFont typeface="Arial" panose="020B0604020202020204" pitchFamily="34" charset="0"/>
              <a:buChar char="•"/>
              <a:tabLst/>
              <a:defRPr sz="1400" kern="1200">
                <a:solidFill>
                  <a:srgbClr val="62646D"/>
                </a:solidFill>
                <a:latin typeface="Arial" panose="020B0604020202020204" pitchFamily="34" charset="0"/>
                <a:ea typeface="+mn-ea"/>
                <a:cs typeface="Arial" panose="020B0604020202020204" pitchFamily="34" charset="0"/>
              </a:defRPr>
            </a:lvl3pPr>
            <a:lvl4pPr marL="1828800" marR="0" indent="-457200" algn="l" defTabSz="914400" rtl="0" eaLnBrk="1" fontAlgn="auto" latinLnBrk="0" hangingPunct="1">
              <a:lnSpc>
                <a:spcPct val="90000"/>
              </a:lnSpc>
              <a:spcBef>
                <a:spcPts val="500"/>
              </a:spcBef>
              <a:spcAft>
                <a:spcPts val="0"/>
              </a:spcAft>
              <a:buClr>
                <a:schemeClr val="accent2"/>
              </a:buClr>
              <a:buSzPct val="100000"/>
              <a:buFont typeface="Arial" panose="020B0604020202020204" pitchFamily="34" charset="0"/>
              <a:buChar char="•"/>
              <a:tabLst/>
              <a:defRPr sz="1200" kern="1200">
                <a:solidFill>
                  <a:srgbClr val="62646D"/>
                </a:solidFill>
                <a:latin typeface="Arial" panose="020B0604020202020204" pitchFamily="34" charset="0"/>
                <a:ea typeface="+mn-ea"/>
                <a:cs typeface="Arial" panose="020B0604020202020204" pitchFamily="34" charset="0"/>
              </a:defRPr>
            </a:lvl4pPr>
            <a:lvl5pPr marL="2286000" marR="0" indent="-457200" algn="l" defTabSz="914400" rtl="0" eaLnBrk="1" fontAlgn="auto" latinLnBrk="0" hangingPunct="1">
              <a:lnSpc>
                <a:spcPct val="90000"/>
              </a:lnSpc>
              <a:spcBef>
                <a:spcPts val="500"/>
              </a:spcBef>
              <a:spcAft>
                <a:spcPts val="0"/>
              </a:spcAft>
              <a:buClr>
                <a:schemeClr val="accent2"/>
              </a:buClr>
              <a:buSzPct val="100000"/>
              <a:buFont typeface="Arial" panose="020B0604020202020204" pitchFamily="34" charset="0"/>
              <a:buChar char="•"/>
              <a:tabLst/>
              <a:defRPr sz="1200" kern="1200">
                <a:solidFill>
                  <a:srgbClr val="62646D"/>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Aft>
                <a:spcPts val="600"/>
              </a:spcAft>
              <a:buNone/>
            </a:pPr>
            <a:r>
              <a:rPr lang="en-GB" sz="1400" dirty="0"/>
              <a:t>Resin uptake proportional</a:t>
            </a:r>
            <a:br>
              <a:rPr lang="en-GB" sz="1400" dirty="0"/>
            </a:br>
            <a:r>
              <a:rPr lang="en-GB" sz="1400" dirty="0"/>
              <a:t>to </a:t>
            </a:r>
            <a:r>
              <a:rPr lang="de-DE" sz="1400" dirty="0"/>
              <a:t>ArmaPET </a:t>
            </a:r>
            <a:r>
              <a:rPr lang="de-DE" sz="1400" dirty="0" err="1"/>
              <a:t>Struct</a:t>
            </a:r>
            <a:r>
              <a:rPr lang="en-GB" sz="1400" dirty="0"/>
              <a:t> GR100: </a:t>
            </a:r>
          </a:p>
          <a:p>
            <a:pPr marL="0" indent="0">
              <a:spcAft>
                <a:spcPts val="600"/>
              </a:spcAft>
              <a:buFont typeface="Arial" panose="020B0604020202020204" pitchFamily="34" charset="0"/>
              <a:buNone/>
            </a:pPr>
            <a:endParaRPr lang="de-DE" sz="1400" dirty="0"/>
          </a:p>
          <a:p>
            <a:pPr marL="0" indent="0">
              <a:buClr>
                <a:srgbClr val="0097D7"/>
              </a:buClr>
              <a:buFont typeface="Arial" panose="020B0604020202020204" pitchFamily="34" charset="0"/>
              <a:buNone/>
            </a:pPr>
            <a:endParaRPr lang="de-DE" sz="1400" dirty="0">
              <a:solidFill>
                <a:srgbClr val="1C1C1C"/>
              </a:solidFill>
            </a:endParaRPr>
          </a:p>
          <a:p>
            <a:pPr marL="0" indent="0">
              <a:buClr>
                <a:srgbClr val="0097D7"/>
              </a:buClr>
              <a:buFont typeface="Arial" panose="020B0604020202020204" pitchFamily="34" charset="0"/>
              <a:buNone/>
            </a:pPr>
            <a:endParaRPr lang="de-DE" sz="1400" dirty="0">
              <a:solidFill>
                <a:srgbClr val="1C1C1C"/>
              </a:solidFill>
            </a:endParaRPr>
          </a:p>
        </p:txBody>
      </p:sp>
      <p:sp>
        <p:nvSpPr>
          <p:cNvPr id="19" name="Abgerundetes Rechteck 32"/>
          <p:cNvSpPr/>
          <p:nvPr/>
        </p:nvSpPr>
        <p:spPr>
          <a:xfrm>
            <a:off x="8128719" y="4199432"/>
            <a:ext cx="1224610" cy="281771"/>
          </a:xfrm>
          <a:prstGeom prst="roundRect">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0" name="Abgerundetes Rechteck 33"/>
          <p:cNvSpPr/>
          <p:nvPr/>
        </p:nvSpPr>
        <p:spPr>
          <a:xfrm>
            <a:off x="8128720" y="4801565"/>
            <a:ext cx="1224610" cy="280800"/>
          </a:xfrm>
          <a:prstGeom prst="roundRect">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1" name="Rechteck 2"/>
          <p:cNvSpPr/>
          <p:nvPr/>
        </p:nvSpPr>
        <p:spPr>
          <a:xfrm>
            <a:off x="7168738" y="2300227"/>
            <a:ext cx="4722716" cy="923330"/>
          </a:xfrm>
          <a:prstGeom prst="rect">
            <a:avLst/>
          </a:prstGeom>
        </p:spPr>
        <p:txBody>
          <a:bodyPr wrap="square">
            <a:spAutoFit/>
          </a:bodyPr>
          <a:lstStyle/>
          <a:p>
            <a:r>
              <a:rPr lang="en-GB" dirty="0"/>
              <a:t>Especially compared with end-grain balsa,</a:t>
            </a:r>
            <a:br>
              <a:rPr lang="en-GB" dirty="0"/>
            </a:br>
            <a:r>
              <a:rPr lang="en-GB" dirty="0"/>
              <a:t>the difference in uptake will make significant</a:t>
            </a:r>
            <a:br>
              <a:rPr lang="en-GB" dirty="0"/>
            </a:br>
            <a:r>
              <a:rPr lang="en-GB" dirty="0"/>
              <a:t>savings in weight and cost.</a:t>
            </a:r>
          </a:p>
        </p:txBody>
      </p:sp>
      <p:sp>
        <p:nvSpPr>
          <p:cNvPr id="22" name="Triangle 47"/>
          <p:cNvSpPr>
            <a:spLocks noChangeAspect="1"/>
          </p:cNvSpPr>
          <p:nvPr/>
        </p:nvSpPr>
        <p:spPr>
          <a:xfrm rot="5400000">
            <a:off x="6894825" y="2423252"/>
            <a:ext cx="330000" cy="180000"/>
          </a:xfrm>
          <a:prstGeom prst="triangle">
            <a:avLst/>
          </a:prstGeom>
          <a:solidFill>
            <a:schemeClr val="bg1"/>
          </a:solidFill>
          <a:ln w="22225">
            <a:solidFill>
              <a:srgbClr val="96C1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4" name="Title 8"/>
          <p:cNvSpPr txBox="1">
            <a:spLocks/>
          </p:cNvSpPr>
          <p:nvPr/>
        </p:nvSpPr>
        <p:spPr>
          <a:xfrm>
            <a:off x="769620" y="282000"/>
            <a:ext cx="10965180" cy="460800"/>
          </a:xfrm>
          <a:prstGeom prst="rect">
            <a:avLst/>
          </a:prstGeom>
        </p:spPr>
        <p:txBody>
          <a:bodyPr/>
          <a:lstStyle>
            <a:lvl1pPr algn="l" defTabSz="914400" rtl="0" eaLnBrk="1" latinLnBrk="0" hangingPunct="1">
              <a:lnSpc>
                <a:spcPct val="90000"/>
              </a:lnSpc>
              <a:spcBef>
                <a:spcPct val="0"/>
              </a:spcBef>
              <a:buNone/>
              <a:defRPr sz="2400" kern="1200" cap="none" baseline="0">
                <a:solidFill>
                  <a:srgbClr val="96C115"/>
                </a:solidFill>
                <a:latin typeface="Arial" panose="020B0604020202020204" pitchFamily="34" charset="0"/>
                <a:ea typeface="+mj-ea"/>
                <a:cs typeface="Arial" panose="020B0604020202020204" pitchFamily="34" charset="0"/>
              </a:defRPr>
            </a:lvl1pPr>
          </a:lstStyle>
          <a:p>
            <a:r>
              <a:rPr lang="en-GB" dirty="0">
                <a:solidFill>
                  <a:schemeClr val="tx1"/>
                </a:solidFill>
              </a:rPr>
              <a:t>// HIGH DENSITY PET </a:t>
            </a:r>
            <a:r>
              <a:rPr lang="en-GB" b="1" dirty="0"/>
              <a:t>RESIN UPTAKE</a:t>
            </a:r>
          </a:p>
        </p:txBody>
      </p:sp>
    </p:spTree>
    <p:extLst>
      <p:ext uri="{BB962C8B-B14F-4D97-AF65-F5344CB8AC3E}">
        <p14:creationId xmlns:p14="http://schemas.microsoft.com/office/powerpoint/2010/main" val="9810784"/>
      </p:ext>
    </p:extLst>
  </p:cSld>
  <p:clrMapOvr>
    <a:masterClrMapping/>
  </p:clrMapOvr>
  <mc:AlternateContent xmlns:mc="http://schemas.openxmlformats.org/markup-compatibility/2006" xmlns:p14="http://schemas.microsoft.com/office/powerpoint/2010/main">
    <mc:Choice Requires="p14">
      <p:transition spd="slow" p14:dur="2000" advTm="169"/>
    </mc:Choice>
    <mc:Fallback xmlns="">
      <p:transition spd="slow" advTm="169"/>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120570A7-2F0F-4D47-8692-92DE6DAB43E4}" type="slidenum">
              <a:rPr lang="de-DE" smtClean="0"/>
              <a:pPr/>
              <a:t>24</a:t>
            </a:fld>
            <a:endParaRPr lang="de-DE" dirty="0"/>
          </a:p>
        </p:txBody>
      </p:sp>
      <p:sp>
        <p:nvSpPr>
          <p:cNvPr id="6" name="Inhaltsplatzhalter 1"/>
          <p:cNvSpPr>
            <a:spLocks noGrp="1"/>
          </p:cNvSpPr>
          <p:nvPr>
            <p:ph sz="quarter" idx="13"/>
          </p:nvPr>
        </p:nvSpPr>
        <p:spPr>
          <a:xfrm>
            <a:off x="544772" y="1151623"/>
            <a:ext cx="2174677" cy="385557"/>
          </a:xfrm>
        </p:spPr>
        <p:txBody>
          <a:bodyPr anchor="t"/>
          <a:lstStyle/>
          <a:p>
            <a:pPr marL="0" indent="0">
              <a:spcAft>
                <a:spcPts val="600"/>
              </a:spcAft>
              <a:buNone/>
            </a:pPr>
            <a:r>
              <a:rPr lang="de-DE" sz="1400" dirty="0"/>
              <a:t>ArmaPET </a:t>
            </a:r>
            <a:r>
              <a:rPr lang="de-DE" sz="1400" dirty="0" err="1"/>
              <a:t>Struct</a:t>
            </a:r>
            <a:r>
              <a:rPr lang="en-GB" sz="1400" dirty="0"/>
              <a:t> GR200: </a:t>
            </a:r>
          </a:p>
          <a:p>
            <a:pPr marL="0" indent="0">
              <a:spcAft>
                <a:spcPts val="600"/>
              </a:spcAft>
              <a:buNone/>
            </a:pPr>
            <a:endParaRPr lang="de-DE" sz="1400" dirty="0"/>
          </a:p>
          <a:p>
            <a:pPr marL="0" lvl="0" indent="0">
              <a:buClr>
                <a:srgbClr val="0097D7"/>
              </a:buClr>
              <a:buNone/>
            </a:pPr>
            <a:endParaRPr lang="de-DE" sz="1400" dirty="0">
              <a:solidFill>
                <a:srgbClr val="1C1C1C"/>
              </a:solidFill>
            </a:endParaRPr>
          </a:p>
          <a:p>
            <a:pPr marL="0" lvl="0" indent="0">
              <a:buClr>
                <a:srgbClr val="0097D7"/>
              </a:buClr>
              <a:buNone/>
            </a:pPr>
            <a:endParaRPr lang="de-DE" sz="1400" dirty="0">
              <a:solidFill>
                <a:srgbClr val="1C1C1C"/>
              </a:solidFill>
            </a:endParaRPr>
          </a:p>
        </p:txBody>
      </p:sp>
      <p:sp>
        <p:nvSpPr>
          <p:cNvPr id="7" name="Textfeld 7"/>
          <p:cNvSpPr txBox="1"/>
          <p:nvPr/>
        </p:nvSpPr>
        <p:spPr>
          <a:xfrm>
            <a:off x="9622997" y="2361842"/>
            <a:ext cx="1543792" cy="984885"/>
          </a:xfrm>
          <a:prstGeom prst="rect">
            <a:avLst/>
          </a:prstGeom>
          <a:noFill/>
        </p:spPr>
        <p:txBody>
          <a:bodyPr wrap="square" lIns="0" tIns="0" rIns="0" bIns="0" rtlCol="0">
            <a:spAutoFit/>
          </a:bodyPr>
          <a:lstStyle/>
          <a:p>
            <a:r>
              <a:rPr lang="en-GB" sz="1400" dirty="0">
                <a:solidFill>
                  <a:schemeClr val="bg1"/>
                </a:solidFill>
                <a:latin typeface="Arial" panose="020B0604020202020204" pitchFamily="34" charset="0"/>
                <a:cs typeface="Arial" panose="020B0604020202020204" pitchFamily="34" charset="0"/>
              </a:rPr>
              <a:t>Broad service temperature range:</a:t>
            </a:r>
            <a:br>
              <a:rPr lang="en-GB" sz="1400" dirty="0">
                <a:solidFill>
                  <a:schemeClr val="bg1"/>
                </a:solidFill>
                <a:latin typeface="Arial" panose="020B0604020202020204" pitchFamily="34" charset="0"/>
                <a:cs typeface="Arial" panose="020B0604020202020204" pitchFamily="34" charset="0"/>
              </a:rPr>
            </a:br>
            <a:endParaRPr lang="en-GB" sz="800" dirty="0">
              <a:solidFill>
                <a:schemeClr val="bg1"/>
              </a:solidFill>
              <a:latin typeface="Arial" panose="020B0604020202020204" pitchFamily="34" charset="0"/>
              <a:cs typeface="Arial" panose="020B0604020202020204" pitchFamily="34" charset="0"/>
            </a:endParaRPr>
          </a:p>
          <a:p>
            <a:pPr algn="ctr"/>
            <a:r>
              <a:rPr lang="en-GB" sz="1400" b="1" dirty="0">
                <a:solidFill>
                  <a:schemeClr val="bg1"/>
                </a:solidFill>
                <a:latin typeface="Arial" panose="020B0604020202020204" pitchFamily="34" charset="0"/>
                <a:cs typeface="Arial" panose="020B0604020202020204" pitchFamily="34" charset="0"/>
              </a:rPr>
              <a:t>-40 to +180 °C</a:t>
            </a:r>
            <a:br>
              <a:rPr lang="en-GB" sz="1400" b="1" dirty="0">
                <a:solidFill>
                  <a:schemeClr val="bg1"/>
                </a:solidFill>
                <a:latin typeface="Arial" panose="020B0604020202020204" pitchFamily="34" charset="0"/>
                <a:cs typeface="Arial" panose="020B0604020202020204" pitchFamily="34" charset="0"/>
              </a:rPr>
            </a:br>
            <a:r>
              <a:rPr lang="en-GB" sz="1400" b="1" dirty="0">
                <a:solidFill>
                  <a:schemeClr val="bg1"/>
                </a:solidFill>
                <a:latin typeface="Arial" panose="020B0604020202020204" pitchFamily="34" charset="0"/>
                <a:cs typeface="Arial" panose="020B0604020202020204" pitchFamily="34" charset="0"/>
              </a:rPr>
              <a:t>-38 to +356 °F </a:t>
            </a:r>
            <a:endParaRPr lang="en-GB" sz="1200" b="1" dirty="0">
              <a:solidFill>
                <a:schemeClr val="bg1"/>
              </a:solidFill>
              <a:latin typeface="Arial" panose="020B0604020202020204" pitchFamily="34" charset="0"/>
              <a:cs typeface="Arial" panose="020B0604020202020204" pitchFamily="34" charset="0"/>
            </a:endParaRPr>
          </a:p>
        </p:txBody>
      </p:sp>
      <p:sp>
        <p:nvSpPr>
          <p:cNvPr id="8" name="Inhaltsplatzhalter 1"/>
          <p:cNvSpPr txBox="1">
            <a:spLocks/>
          </p:cNvSpPr>
          <p:nvPr/>
        </p:nvSpPr>
        <p:spPr>
          <a:xfrm>
            <a:off x="924462" y="4542158"/>
            <a:ext cx="4855236" cy="546760"/>
          </a:xfrm>
          <a:prstGeom prst="rect">
            <a:avLst/>
          </a:prstGeom>
        </p:spPr>
        <p:txBody>
          <a:bodyPr vert="horz" lIns="91440" tIns="45720" rIns="91440" bIns="45720" rtlCol="0" anchor="t">
            <a:noAutofit/>
          </a:bodyPr>
          <a:lstStyle>
            <a:lvl1pPr marL="514350" marR="0" indent="-514350" algn="l" defTabSz="914400" rtl="0" eaLnBrk="1" fontAlgn="auto" latinLnBrk="0" hangingPunct="1">
              <a:lnSpc>
                <a:spcPct val="90000"/>
              </a:lnSpc>
              <a:spcBef>
                <a:spcPts val="1000"/>
              </a:spcBef>
              <a:spcAft>
                <a:spcPts val="0"/>
              </a:spcAft>
              <a:buClr>
                <a:schemeClr val="tx2"/>
              </a:buClr>
              <a:buSzPct val="100000"/>
              <a:buFont typeface="Arial" panose="020B0604020202020204" pitchFamily="34" charset="0"/>
              <a:buChar char="•"/>
              <a:tabLst/>
              <a:defRPr sz="1800" kern="1200" baseline="0">
                <a:solidFill>
                  <a:schemeClr val="tx1"/>
                </a:solidFill>
                <a:latin typeface="Arial" panose="020B0604020202020204" pitchFamily="34" charset="0"/>
                <a:ea typeface="+mn-ea"/>
                <a:cs typeface="Arial" panose="020B0604020202020204" pitchFamily="34" charset="0"/>
              </a:defRPr>
            </a:lvl1pPr>
            <a:lvl2pPr marL="914400" marR="0" indent="-457200" algn="l" defTabSz="914400" rtl="0" eaLnBrk="1" fontAlgn="auto" latinLnBrk="0" hangingPunct="1">
              <a:lnSpc>
                <a:spcPct val="90000"/>
              </a:lnSpc>
              <a:spcBef>
                <a:spcPts val="500"/>
              </a:spcBef>
              <a:spcAft>
                <a:spcPts val="0"/>
              </a:spcAft>
              <a:buClr>
                <a:schemeClr val="accent2"/>
              </a:buClr>
              <a:buSzPct val="100000"/>
              <a:buFont typeface="Arial" panose="020B0604020202020204" pitchFamily="34" charset="0"/>
              <a:buChar char="•"/>
              <a:tabLst/>
              <a:defRPr sz="1600" kern="1200">
                <a:solidFill>
                  <a:schemeClr val="tx1"/>
                </a:solidFill>
                <a:latin typeface="Arial" panose="020B0604020202020204" pitchFamily="34" charset="0"/>
                <a:ea typeface="+mn-ea"/>
                <a:cs typeface="Arial" panose="020B0604020202020204" pitchFamily="34" charset="0"/>
              </a:defRPr>
            </a:lvl2pPr>
            <a:lvl3pPr marL="1371600" marR="0" indent="-457200" algn="l" defTabSz="914400" rtl="0" eaLnBrk="1" fontAlgn="auto" latinLnBrk="0" hangingPunct="1">
              <a:lnSpc>
                <a:spcPct val="90000"/>
              </a:lnSpc>
              <a:spcBef>
                <a:spcPts val="500"/>
              </a:spcBef>
              <a:spcAft>
                <a:spcPts val="0"/>
              </a:spcAft>
              <a:buClr>
                <a:schemeClr val="accent2"/>
              </a:buClr>
              <a:buSzPct val="100000"/>
              <a:buFont typeface="Arial" panose="020B0604020202020204" pitchFamily="34" charset="0"/>
              <a:buChar char="•"/>
              <a:tabLst/>
              <a:defRPr sz="1400" kern="1200">
                <a:solidFill>
                  <a:srgbClr val="62646D"/>
                </a:solidFill>
                <a:latin typeface="Arial" panose="020B0604020202020204" pitchFamily="34" charset="0"/>
                <a:ea typeface="+mn-ea"/>
                <a:cs typeface="Arial" panose="020B0604020202020204" pitchFamily="34" charset="0"/>
              </a:defRPr>
            </a:lvl3pPr>
            <a:lvl4pPr marL="1828800" marR="0" indent="-457200" algn="l" defTabSz="914400" rtl="0" eaLnBrk="1" fontAlgn="auto" latinLnBrk="0" hangingPunct="1">
              <a:lnSpc>
                <a:spcPct val="90000"/>
              </a:lnSpc>
              <a:spcBef>
                <a:spcPts val="500"/>
              </a:spcBef>
              <a:spcAft>
                <a:spcPts val="0"/>
              </a:spcAft>
              <a:buClr>
                <a:schemeClr val="accent2"/>
              </a:buClr>
              <a:buSzPct val="100000"/>
              <a:buFont typeface="Arial" panose="020B0604020202020204" pitchFamily="34" charset="0"/>
              <a:buChar char="•"/>
              <a:tabLst/>
              <a:defRPr sz="1200" kern="1200">
                <a:solidFill>
                  <a:srgbClr val="62646D"/>
                </a:solidFill>
                <a:latin typeface="Arial" panose="020B0604020202020204" pitchFamily="34" charset="0"/>
                <a:ea typeface="+mn-ea"/>
                <a:cs typeface="Arial" panose="020B0604020202020204" pitchFamily="34" charset="0"/>
              </a:defRPr>
            </a:lvl4pPr>
            <a:lvl5pPr marL="2286000" marR="0" indent="-457200" algn="l" defTabSz="914400" rtl="0" eaLnBrk="1" fontAlgn="auto" latinLnBrk="0" hangingPunct="1">
              <a:lnSpc>
                <a:spcPct val="90000"/>
              </a:lnSpc>
              <a:spcBef>
                <a:spcPts val="500"/>
              </a:spcBef>
              <a:spcAft>
                <a:spcPts val="0"/>
              </a:spcAft>
              <a:buClr>
                <a:schemeClr val="accent2"/>
              </a:buClr>
              <a:buSzPct val="100000"/>
              <a:buFont typeface="Arial" panose="020B0604020202020204" pitchFamily="34" charset="0"/>
              <a:buChar char="•"/>
              <a:tabLst/>
              <a:defRPr sz="1200" kern="1200">
                <a:solidFill>
                  <a:srgbClr val="62646D"/>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None/>
            </a:pPr>
            <a:r>
              <a:rPr lang="de-DE" sz="1400" dirty="0" err="1"/>
              <a:t>Correlation</a:t>
            </a:r>
            <a:r>
              <a:rPr lang="de-DE" sz="1400" dirty="0"/>
              <a:t> </a:t>
            </a:r>
            <a:r>
              <a:rPr lang="de-DE" sz="1400" dirty="0" err="1"/>
              <a:t>between</a:t>
            </a:r>
            <a:r>
              <a:rPr lang="de-DE" sz="1400" dirty="0"/>
              <a:t> ArmaPET </a:t>
            </a:r>
            <a:r>
              <a:rPr lang="de-DE" sz="1400" dirty="0" err="1"/>
              <a:t>Struct</a:t>
            </a:r>
            <a:r>
              <a:rPr lang="de-DE" sz="1400" dirty="0"/>
              <a:t> GR200 and </a:t>
            </a:r>
            <a:r>
              <a:rPr lang="de-DE" sz="1400" dirty="0" err="1"/>
              <a:t>previous</a:t>
            </a:r>
            <a:r>
              <a:rPr lang="de-DE" sz="1400" dirty="0"/>
              <a:t> </a:t>
            </a:r>
            <a:r>
              <a:rPr lang="de-DE" sz="1400" dirty="0" err="1"/>
              <a:t>testing</a:t>
            </a:r>
            <a:r>
              <a:rPr lang="de-DE" sz="1400" dirty="0"/>
              <a:t> on ArmaPET </a:t>
            </a:r>
            <a:r>
              <a:rPr lang="de-DE" sz="1400" dirty="0" err="1"/>
              <a:t>Struct</a:t>
            </a:r>
            <a:r>
              <a:rPr lang="de-DE" sz="1400" dirty="0"/>
              <a:t> GR115 and </a:t>
            </a:r>
            <a:r>
              <a:rPr lang="de-DE" sz="1400" dirty="0" err="1"/>
              <a:t>other</a:t>
            </a:r>
            <a:r>
              <a:rPr lang="de-DE" sz="1400" dirty="0"/>
              <a:t> grades </a:t>
            </a:r>
            <a:r>
              <a:rPr lang="de-DE" sz="1400" dirty="0" err="1"/>
              <a:t>are</a:t>
            </a:r>
            <a:r>
              <a:rPr lang="de-DE" sz="1400" dirty="0"/>
              <a:t> </a:t>
            </a:r>
            <a:r>
              <a:rPr lang="de-DE" sz="1400" dirty="0" err="1"/>
              <a:t>extremly</a:t>
            </a:r>
            <a:r>
              <a:rPr lang="de-DE" sz="1400" dirty="0"/>
              <a:t> </a:t>
            </a:r>
            <a:r>
              <a:rPr lang="de-DE" sz="1400" dirty="0" err="1"/>
              <a:t>close</a:t>
            </a:r>
            <a:r>
              <a:rPr lang="de-DE" sz="1400" dirty="0"/>
              <a:t> and </a:t>
            </a:r>
            <a:r>
              <a:rPr lang="de-DE" sz="1400" dirty="0" err="1"/>
              <a:t>again</a:t>
            </a:r>
            <a:r>
              <a:rPr lang="de-DE" sz="1400" dirty="0"/>
              <a:t> </a:t>
            </a:r>
            <a:r>
              <a:rPr lang="de-DE" sz="1400" dirty="0" err="1"/>
              <a:t>confirm</a:t>
            </a:r>
            <a:r>
              <a:rPr lang="de-DE" sz="1400" dirty="0"/>
              <a:t> </a:t>
            </a:r>
            <a:r>
              <a:rPr lang="de-DE" sz="1400" dirty="0" err="1"/>
              <a:t>that</a:t>
            </a:r>
            <a:r>
              <a:rPr lang="de-DE" sz="1400" dirty="0"/>
              <a:t> </a:t>
            </a:r>
            <a:r>
              <a:rPr lang="de-DE" sz="1400" b="1" dirty="0" err="1">
                <a:solidFill>
                  <a:schemeClr val="accent2"/>
                </a:solidFill>
              </a:rPr>
              <a:t>results</a:t>
            </a:r>
            <a:r>
              <a:rPr lang="de-DE" sz="1400" b="1" dirty="0">
                <a:solidFill>
                  <a:schemeClr val="accent2"/>
                </a:solidFill>
              </a:rPr>
              <a:t> </a:t>
            </a:r>
            <a:r>
              <a:rPr lang="de-DE" sz="1400" b="1" dirty="0" err="1">
                <a:solidFill>
                  <a:schemeClr val="accent2"/>
                </a:solidFill>
              </a:rPr>
              <a:t>are</a:t>
            </a:r>
            <a:r>
              <a:rPr lang="de-DE" sz="1400" b="1" dirty="0">
                <a:solidFill>
                  <a:schemeClr val="accent2"/>
                </a:solidFill>
              </a:rPr>
              <a:t> </a:t>
            </a:r>
            <a:r>
              <a:rPr lang="de-DE" sz="1400" b="1" dirty="0" err="1">
                <a:solidFill>
                  <a:schemeClr val="accent2"/>
                </a:solidFill>
              </a:rPr>
              <a:t>density</a:t>
            </a:r>
            <a:r>
              <a:rPr lang="de-DE" sz="1400" b="1" dirty="0">
                <a:solidFill>
                  <a:schemeClr val="accent2"/>
                </a:solidFill>
              </a:rPr>
              <a:t> </a:t>
            </a:r>
            <a:r>
              <a:rPr lang="de-DE" sz="1400" b="1" dirty="0" err="1">
                <a:solidFill>
                  <a:schemeClr val="accent2"/>
                </a:solidFill>
              </a:rPr>
              <a:t>independant</a:t>
            </a:r>
            <a:r>
              <a:rPr lang="de-DE" sz="1400" b="1" dirty="0">
                <a:solidFill>
                  <a:schemeClr val="accent2"/>
                </a:solidFill>
              </a:rPr>
              <a:t> </a:t>
            </a:r>
            <a:r>
              <a:rPr lang="de-DE" sz="1400" b="1" dirty="0" err="1">
                <a:solidFill>
                  <a:schemeClr val="accent2"/>
                </a:solidFill>
              </a:rPr>
              <a:t>if</a:t>
            </a:r>
            <a:r>
              <a:rPr lang="de-DE" sz="1400" b="1" dirty="0">
                <a:solidFill>
                  <a:schemeClr val="accent2"/>
                </a:solidFill>
              </a:rPr>
              <a:t> </a:t>
            </a:r>
            <a:r>
              <a:rPr lang="de-DE" sz="1400" b="1" dirty="0" err="1">
                <a:solidFill>
                  <a:schemeClr val="accent2"/>
                </a:solidFill>
              </a:rPr>
              <a:t>normalised</a:t>
            </a:r>
            <a:r>
              <a:rPr lang="de-DE" sz="1400" b="1" dirty="0">
                <a:solidFill>
                  <a:schemeClr val="accent2"/>
                </a:solidFill>
              </a:rPr>
              <a:t>.</a:t>
            </a:r>
            <a:endParaRPr lang="en-GB" sz="1400" b="1" dirty="0">
              <a:solidFill>
                <a:schemeClr val="accent2"/>
              </a:solidFill>
            </a:endParaRPr>
          </a:p>
          <a:p>
            <a:pPr marL="0" indent="0">
              <a:buFont typeface="Arial" panose="020B0604020202020204" pitchFamily="34" charset="0"/>
              <a:buNone/>
            </a:pPr>
            <a:endParaRPr lang="en-GB" b="1" dirty="0">
              <a:solidFill>
                <a:srgbClr val="96C115"/>
              </a:solidFill>
            </a:endParaRPr>
          </a:p>
          <a:p>
            <a:pPr marL="0" indent="0">
              <a:buFont typeface="Arial" panose="020B0604020202020204" pitchFamily="34" charset="0"/>
              <a:buNone/>
            </a:pPr>
            <a:endParaRPr lang="en-GB" dirty="0"/>
          </a:p>
        </p:txBody>
      </p:sp>
      <p:sp>
        <p:nvSpPr>
          <p:cNvPr id="9" name="Triangle 47"/>
          <p:cNvSpPr>
            <a:spLocks noChangeAspect="1"/>
          </p:cNvSpPr>
          <p:nvPr/>
        </p:nvSpPr>
        <p:spPr>
          <a:xfrm rot="5400000">
            <a:off x="669462" y="4688408"/>
            <a:ext cx="330000" cy="180000"/>
          </a:xfrm>
          <a:prstGeom prst="triangle">
            <a:avLst/>
          </a:prstGeom>
          <a:solidFill>
            <a:schemeClr val="bg1"/>
          </a:solidFill>
          <a:ln w="22225">
            <a:solidFill>
              <a:srgbClr val="96C1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0" name="Inhaltsplatzhalter 1"/>
          <p:cNvSpPr txBox="1">
            <a:spLocks/>
          </p:cNvSpPr>
          <p:nvPr/>
        </p:nvSpPr>
        <p:spPr>
          <a:xfrm>
            <a:off x="6670781" y="4541659"/>
            <a:ext cx="4672955" cy="547259"/>
          </a:xfrm>
          <a:prstGeom prst="rect">
            <a:avLst/>
          </a:prstGeom>
        </p:spPr>
        <p:txBody>
          <a:bodyPr vert="horz" lIns="91440" tIns="45720" rIns="91440" bIns="45720" rtlCol="0" anchor="t">
            <a:noAutofit/>
          </a:bodyPr>
          <a:lstStyle>
            <a:lvl1pPr marL="514350" marR="0" indent="-514350" algn="l" defTabSz="914400" rtl="0" eaLnBrk="1" fontAlgn="auto" latinLnBrk="0" hangingPunct="1">
              <a:lnSpc>
                <a:spcPct val="90000"/>
              </a:lnSpc>
              <a:spcBef>
                <a:spcPts val="1000"/>
              </a:spcBef>
              <a:spcAft>
                <a:spcPts val="0"/>
              </a:spcAft>
              <a:buClr>
                <a:schemeClr val="tx2"/>
              </a:buClr>
              <a:buSzPct val="100000"/>
              <a:buFont typeface="Arial" panose="020B0604020202020204" pitchFamily="34" charset="0"/>
              <a:buChar char="•"/>
              <a:tabLst/>
              <a:defRPr sz="1800" kern="1200" baseline="0">
                <a:solidFill>
                  <a:schemeClr val="tx1"/>
                </a:solidFill>
                <a:latin typeface="Arial" panose="020B0604020202020204" pitchFamily="34" charset="0"/>
                <a:ea typeface="+mn-ea"/>
                <a:cs typeface="Arial" panose="020B0604020202020204" pitchFamily="34" charset="0"/>
              </a:defRPr>
            </a:lvl1pPr>
            <a:lvl2pPr marL="914400" marR="0" indent="-457200" algn="l" defTabSz="914400" rtl="0" eaLnBrk="1" fontAlgn="auto" latinLnBrk="0" hangingPunct="1">
              <a:lnSpc>
                <a:spcPct val="90000"/>
              </a:lnSpc>
              <a:spcBef>
                <a:spcPts val="500"/>
              </a:spcBef>
              <a:spcAft>
                <a:spcPts val="0"/>
              </a:spcAft>
              <a:buClr>
                <a:schemeClr val="accent2"/>
              </a:buClr>
              <a:buSzPct val="100000"/>
              <a:buFont typeface="Arial" panose="020B0604020202020204" pitchFamily="34" charset="0"/>
              <a:buChar char="•"/>
              <a:tabLst/>
              <a:defRPr sz="1600" kern="1200">
                <a:solidFill>
                  <a:schemeClr val="tx1"/>
                </a:solidFill>
                <a:latin typeface="Arial" panose="020B0604020202020204" pitchFamily="34" charset="0"/>
                <a:ea typeface="+mn-ea"/>
                <a:cs typeface="Arial" panose="020B0604020202020204" pitchFamily="34" charset="0"/>
              </a:defRPr>
            </a:lvl2pPr>
            <a:lvl3pPr marL="1371600" marR="0" indent="-457200" algn="l" defTabSz="914400" rtl="0" eaLnBrk="1" fontAlgn="auto" latinLnBrk="0" hangingPunct="1">
              <a:lnSpc>
                <a:spcPct val="90000"/>
              </a:lnSpc>
              <a:spcBef>
                <a:spcPts val="500"/>
              </a:spcBef>
              <a:spcAft>
                <a:spcPts val="0"/>
              </a:spcAft>
              <a:buClr>
                <a:schemeClr val="accent2"/>
              </a:buClr>
              <a:buSzPct val="100000"/>
              <a:buFont typeface="Arial" panose="020B0604020202020204" pitchFamily="34" charset="0"/>
              <a:buChar char="•"/>
              <a:tabLst/>
              <a:defRPr sz="1400" kern="1200">
                <a:solidFill>
                  <a:srgbClr val="62646D"/>
                </a:solidFill>
                <a:latin typeface="Arial" panose="020B0604020202020204" pitchFamily="34" charset="0"/>
                <a:ea typeface="+mn-ea"/>
                <a:cs typeface="Arial" panose="020B0604020202020204" pitchFamily="34" charset="0"/>
              </a:defRPr>
            </a:lvl3pPr>
            <a:lvl4pPr marL="1828800" marR="0" indent="-457200" algn="l" defTabSz="914400" rtl="0" eaLnBrk="1" fontAlgn="auto" latinLnBrk="0" hangingPunct="1">
              <a:lnSpc>
                <a:spcPct val="90000"/>
              </a:lnSpc>
              <a:spcBef>
                <a:spcPts val="500"/>
              </a:spcBef>
              <a:spcAft>
                <a:spcPts val="0"/>
              </a:spcAft>
              <a:buClr>
                <a:schemeClr val="accent2"/>
              </a:buClr>
              <a:buSzPct val="100000"/>
              <a:buFont typeface="Arial" panose="020B0604020202020204" pitchFamily="34" charset="0"/>
              <a:buChar char="•"/>
              <a:tabLst/>
              <a:defRPr sz="1200" kern="1200">
                <a:solidFill>
                  <a:srgbClr val="62646D"/>
                </a:solidFill>
                <a:latin typeface="Arial" panose="020B0604020202020204" pitchFamily="34" charset="0"/>
                <a:ea typeface="+mn-ea"/>
                <a:cs typeface="Arial" panose="020B0604020202020204" pitchFamily="34" charset="0"/>
              </a:defRPr>
            </a:lvl4pPr>
            <a:lvl5pPr marL="2286000" marR="0" indent="-457200" algn="l" defTabSz="914400" rtl="0" eaLnBrk="1" fontAlgn="auto" latinLnBrk="0" hangingPunct="1">
              <a:lnSpc>
                <a:spcPct val="90000"/>
              </a:lnSpc>
              <a:spcBef>
                <a:spcPts val="500"/>
              </a:spcBef>
              <a:spcAft>
                <a:spcPts val="0"/>
              </a:spcAft>
              <a:buClr>
                <a:schemeClr val="accent2"/>
              </a:buClr>
              <a:buSzPct val="100000"/>
              <a:buFont typeface="Arial" panose="020B0604020202020204" pitchFamily="34" charset="0"/>
              <a:buChar char="•"/>
              <a:tabLst/>
              <a:defRPr sz="1200" kern="1200">
                <a:solidFill>
                  <a:srgbClr val="62646D"/>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1400" dirty="0"/>
              <a:t>The </a:t>
            </a:r>
            <a:r>
              <a:rPr lang="de-DE" sz="1400" dirty="0" err="1"/>
              <a:t>fatigue</a:t>
            </a:r>
            <a:r>
              <a:rPr lang="de-DE" sz="1400" dirty="0"/>
              <a:t> </a:t>
            </a:r>
            <a:r>
              <a:rPr lang="de-DE" sz="1400" dirty="0" err="1"/>
              <a:t>threshold</a:t>
            </a:r>
            <a:r>
              <a:rPr lang="de-DE" sz="1400" dirty="0"/>
              <a:t> </a:t>
            </a:r>
            <a:r>
              <a:rPr lang="de-DE" sz="1400" dirty="0" err="1"/>
              <a:t>level</a:t>
            </a:r>
            <a:r>
              <a:rPr lang="de-DE" sz="1400" dirty="0"/>
              <a:t> </a:t>
            </a:r>
            <a:r>
              <a:rPr lang="de-DE" sz="1400" dirty="0" err="1"/>
              <a:t>is</a:t>
            </a:r>
            <a:r>
              <a:rPr lang="de-DE" sz="1400" dirty="0"/>
              <a:t> &gt;60% and GR grade </a:t>
            </a:r>
            <a:r>
              <a:rPr lang="de-DE" sz="1400" dirty="0" err="1"/>
              <a:t>easily</a:t>
            </a:r>
            <a:r>
              <a:rPr lang="de-DE" sz="1400" dirty="0"/>
              <a:t> </a:t>
            </a:r>
            <a:r>
              <a:rPr lang="de-DE" sz="1400" dirty="0" err="1"/>
              <a:t>exceed</a:t>
            </a:r>
            <a:r>
              <a:rPr lang="de-DE" sz="1400" dirty="0"/>
              <a:t> </a:t>
            </a:r>
            <a:r>
              <a:rPr lang="de-DE" sz="1400" dirty="0" err="1"/>
              <a:t>the</a:t>
            </a:r>
            <a:r>
              <a:rPr lang="de-DE" sz="1400" dirty="0"/>
              <a:t> DNV GL </a:t>
            </a:r>
            <a:r>
              <a:rPr lang="de-DE" sz="1400" dirty="0" err="1"/>
              <a:t>requirement</a:t>
            </a:r>
            <a:r>
              <a:rPr lang="de-DE" sz="1400" dirty="0"/>
              <a:t> on m&gt;10, </a:t>
            </a:r>
            <a:r>
              <a:rPr lang="de-DE" sz="1400" dirty="0" err="1"/>
              <a:t>for</a:t>
            </a:r>
            <a:r>
              <a:rPr lang="de-DE" sz="1400" dirty="0"/>
              <a:t> ArmaPET </a:t>
            </a:r>
            <a:r>
              <a:rPr lang="de-DE" sz="1400" dirty="0" err="1"/>
              <a:t>Struct</a:t>
            </a:r>
            <a:r>
              <a:rPr lang="de-DE" sz="1400" dirty="0"/>
              <a:t> GR115 m=16,9 and </a:t>
            </a:r>
            <a:r>
              <a:rPr lang="de-DE" sz="1400" dirty="0" err="1"/>
              <a:t>testing</a:t>
            </a:r>
            <a:r>
              <a:rPr lang="de-DE" sz="1400" dirty="0"/>
              <a:t> on ArmaPET </a:t>
            </a:r>
            <a:r>
              <a:rPr lang="de-DE" sz="1400" dirty="0" err="1"/>
              <a:t>Struct</a:t>
            </a:r>
            <a:r>
              <a:rPr lang="de-DE" sz="1400" dirty="0"/>
              <a:t> GR200 </a:t>
            </a:r>
            <a:r>
              <a:rPr lang="de-DE" sz="1400" dirty="0" err="1"/>
              <a:t>indicate</a:t>
            </a:r>
            <a:r>
              <a:rPr lang="de-DE" sz="1400" dirty="0"/>
              <a:t> at least </a:t>
            </a:r>
            <a:r>
              <a:rPr lang="de-DE" sz="1400" dirty="0" err="1"/>
              <a:t>this</a:t>
            </a:r>
            <a:r>
              <a:rPr lang="de-DE" sz="1400" dirty="0"/>
              <a:t> </a:t>
            </a:r>
            <a:r>
              <a:rPr lang="de-DE" sz="1400" dirty="0" err="1"/>
              <a:t>number</a:t>
            </a:r>
            <a:r>
              <a:rPr lang="de-DE" sz="1400" dirty="0"/>
              <a:t>.</a:t>
            </a:r>
          </a:p>
        </p:txBody>
      </p:sp>
      <p:sp>
        <p:nvSpPr>
          <p:cNvPr id="11" name="Triangle 47"/>
          <p:cNvSpPr>
            <a:spLocks noChangeAspect="1"/>
          </p:cNvSpPr>
          <p:nvPr/>
        </p:nvSpPr>
        <p:spPr>
          <a:xfrm rot="5400000">
            <a:off x="6415781" y="4687909"/>
            <a:ext cx="330000" cy="180000"/>
          </a:xfrm>
          <a:prstGeom prst="triangle">
            <a:avLst/>
          </a:prstGeom>
          <a:solidFill>
            <a:schemeClr val="bg1"/>
          </a:solidFill>
          <a:ln w="22225">
            <a:solidFill>
              <a:srgbClr val="96C1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2" name="Inhaltsplatzhalter 1"/>
          <p:cNvSpPr txBox="1">
            <a:spLocks/>
          </p:cNvSpPr>
          <p:nvPr/>
        </p:nvSpPr>
        <p:spPr>
          <a:xfrm>
            <a:off x="6321525" y="1138366"/>
            <a:ext cx="2174677" cy="385557"/>
          </a:xfrm>
          <a:prstGeom prst="rect">
            <a:avLst/>
          </a:prstGeom>
        </p:spPr>
        <p:txBody>
          <a:bodyPr vert="horz" lIns="91440" tIns="45720" rIns="91440" bIns="45720" rtlCol="0" anchor="t">
            <a:noAutofit/>
          </a:bodyPr>
          <a:lstStyle>
            <a:lvl1pPr marL="514350" marR="0" indent="-514350" algn="l" defTabSz="914400" rtl="0" eaLnBrk="1" fontAlgn="auto" latinLnBrk="0" hangingPunct="1">
              <a:lnSpc>
                <a:spcPct val="90000"/>
              </a:lnSpc>
              <a:spcBef>
                <a:spcPts val="1000"/>
              </a:spcBef>
              <a:spcAft>
                <a:spcPts val="0"/>
              </a:spcAft>
              <a:buClr>
                <a:schemeClr val="tx2"/>
              </a:buClr>
              <a:buSzPct val="100000"/>
              <a:buFont typeface="Arial" panose="020B0604020202020204" pitchFamily="34" charset="0"/>
              <a:buChar char="•"/>
              <a:tabLst/>
              <a:defRPr sz="1800" kern="1200" baseline="0">
                <a:solidFill>
                  <a:schemeClr val="tx1"/>
                </a:solidFill>
                <a:latin typeface="Arial" panose="020B0604020202020204" pitchFamily="34" charset="0"/>
                <a:ea typeface="+mn-ea"/>
                <a:cs typeface="Arial" panose="020B0604020202020204" pitchFamily="34" charset="0"/>
              </a:defRPr>
            </a:lvl1pPr>
            <a:lvl2pPr marL="914400" marR="0" indent="-457200" algn="l" defTabSz="914400" rtl="0" eaLnBrk="1" fontAlgn="auto" latinLnBrk="0" hangingPunct="1">
              <a:lnSpc>
                <a:spcPct val="90000"/>
              </a:lnSpc>
              <a:spcBef>
                <a:spcPts val="500"/>
              </a:spcBef>
              <a:spcAft>
                <a:spcPts val="0"/>
              </a:spcAft>
              <a:buClr>
                <a:schemeClr val="accent2"/>
              </a:buClr>
              <a:buSzPct val="100000"/>
              <a:buFont typeface="Arial" panose="020B0604020202020204" pitchFamily="34" charset="0"/>
              <a:buChar char="•"/>
              <a:tabLst/>
              <a:defRPr sz="1600" kern="1200">
                <a:solidFill>
                  <a:schemeClr val="tx1"/>
                </a:solidFill>
                <a:latin typeface="Arial" panose="020B0604020202020204" pitchFamily="34" charset="0"/>
                <a:ea typeface="+mn-ea"/>
                <a:cs typeface="Arial" panose="020B0604020202020204" pitchFamily="34" charset="0"/>
              </a:defRPr>
            </a:lvl2pPr>
            <a:lvl3pPr marL="1371600" marR="0" indent="-457200" algn="l" defTabSz="914400" rtl="0" eaLnBrk="1" fontAlgn="auto" latinLnBrk="0" hangingPunct="1">
              <a:lnSpc>
                <a:spcPct val="90000"/>
              </a:lnSpc>
              <a:spcBef>
                <a:spcPts val="500"/>
              </a:spcBef>
              <a:spcAft>
                <a:spcPts val="0"/>
              </a:spcAft>
              <a:buClr>
                <a:schemeClr val="accent2"/>
              </a:buClr>
              <a:buSzPct val="100000"/>
              <a:buFont typeface="Arial" panose="020B0604020202020204" pitchFamily="34" charset="0"/>
              <a:buChar char="•"/>
              <a:tabLst/>
              <a:defRPr sz="1400" kern="1200">
                <a:solidFill>
                  <a:srgbClr val="62646D"/>
                </a:solidFill>
                <a:latin typeface="Arial" panose="020B0604020202020204" pitchFamily="34" charset="0"/>
                <a:ea typeface="+mn-ea"/>
                <a:cs typeface="Arial" panose="020B0604020202020204" pitchFamily="34" charset="0"/>
              </a:defRPr>
            </a:lvl3pPr>
            <a:lvl4pPr marL="1828800" marR="0" indent="-457200" algn="l" defTabSz="914400" rtl="0" eaLnBrk="1" fontAlgn="auto" latinLnBrk="0" hangingPunct="1">
              <a:lnSpc>
                <a:spcPct val="90000"/>
              </a:lnSpc>
              <a:spcBef>
                <a:spcPts val="500"/>
              </a:spcBef>
              <a:spcAft>
                <a:spcPts val="0"/>
              </a:spcAft>
              <a:buClr>
                <a:schemeClr val="accent2"/>
              </a:buClr>
              <a:buSzPct val="100000"/>
              <a:buFont typeface="Arial" panose="020B0604020202020204" pitchFamily="34" charset="0"/>
              <a:buChar char="•"/>
              <a:tabLst/>
              <a:defRPr sz="1200" kern="1200">
                <a:solidFill>
                  <a:srgbClr val="62646D"/>
                </a:solidFill>
                <a:latin typeface="Arial" panose="020B0604020202020204" pitchFamily="34" charset="0"/>
                <a:ea typeface="+mn-ea"/>
                <a:cs typeface="Arial" panose="020B0604020202020204" pitchFamily="34" charset="0"/>
              </a:defRPr>
            </a:lvl4pPr>
            <a:lvl5pPr marL="2286000" marR="0" indent="-457200" algn="l" defTabSz="914400" rtl="0" eaLnBrk="1" fontAlgn="auto" latinLnBrk="0" hangingPunct="1">
              <a:lnSpc>
                <a:spcPct val="90000"/>
              </a:lnSpc>
              <a:spcBef>
                <a:spcPts val="500"/>
              </a:spcBef>
              <a:spcAft>
                <a:spcPts val="0"/>
              </a:spcAft>
              <a:buClr>
                <a:schemeClr val="accent2"/>
              </a:buClr>
              <a:buSzPct val="100000"/>
              <a:buFont typeface="Arial" panose="020B0604020202020204" pitchFamily="34" charset="0"/>
              <a:buChar char="•"/>
              <a:tabLst/>
              <a:defRPr sz="1200" kern="1200">
                <a:solidFill>
                  <a:srgbClr val="62646D"/>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Font typeface="Arial" panose="020B0604020202020204" pitchFamily="34" charset="0"/>
              <a:buNone/>
            </a:pPr>
            <a:r>
              <a:rPr lang="de-DE" sz="1400" dirty="0"/>
              <a:t>ArmaPET </a:t>
            </a:r>
            <a:r>
              <a:rPr lang="de-DE" sz="1400" dirty="0" err="1"/>
              <a:t>Struct</a:t>
            </a:r>
            <a:r>
              <a:rPr lang="en-GB" sz="1400" dirty="0"/>
              <a:t> GR115: </a:t>
            </a:r>
          </a:p>
          <a:p>
            <a:pPr marL="0" indent="0">
              <a:spcAft>
                <a:spcPts val="600"/>
              </a:spcAft>
              <a:buFont typeface="Arial" panose="020B0604020202020204" pitchFamily="34" charset="0"/>
              <a:buNone/>
            </a:pPr>
            <a:endParaRPr lang="de-DE" sz="1400" dirty="0"/>
          </a:p>
          <a:p>
            <a:pPr marL="0" indent="0">
              <a:buClr>
                <a:srgbClr val="0097D7"/>
              </a:buClr>
              <a:buFont typeface="Arial" panose="020B0604020202020204" pitchFamily="34" charset="0"/>
              <a:buNone/>
            </a:pPr>
            <a:endParaRPr lang="de-DE" sz="1400" dirty="0">
              <a:solidFill>
                <a:srgbClr val="1C1C1C"/>
              </a:solidFill>
            </a:endParaRPr>
          </a:p>
          <a:p>
            <a:pPr marL="0" indent="0">
              <a:buClr>
                <a:srgbClr val="0097D7"/>
              </a:buClr>
              <a:buFont typeface="Arial" panose="020B0604020202020204" pitchFamily="34" charset="0"/>
              <a:buNone/>
            </a:pPr>
            <a:endParaRPr lang="de-DE" sz="1400" dirty="0">
              <a:solidFill>
                <a:srgbClr val="1C1C1C"/>
              </a:solidFill>
            </a:endParaRPr>
          </a:p>
        </p:txBody>
      </p:sp>
      <p:pic>
        <p:nvPicPr>
          <p:cNvPr id="13"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6664" y="1436919"/>
            <a:ext cx="5027076" cy="28331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26126" y="1481965"/>
            <a:ext cx="5387712" cy="3024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itle 8"/>
          <p:cNvSpPr txBox="1">
            <a:spLocks/>
          </p:cNvSpPr>
          <p:nvPr/>
        </p:nvSpPr>
        <p:spPr>
          <a:xfrm>
            <a:off x="769620" y="282000"/>
            <a:ext cx="10965180" cy="460800"/>
          </a:xfrm>
          <a:prstGeom prst="rect">
            <a:avLst/>
          </a:prstGeom>
        </p:spPr>
        <p:txBody>
          <a:bodyPr/>
          <a:lstStyle>
            <a:lvl1pPr algn="l" defTabSz="914400" rtl="0" eaLnBrk="1" latinLnBrk="0" hangingPunct="1">
              <a:lnSpc>
                <a:spcPct val="90000"/>
              </a:lnSpc>
              <a:spcBef>
                <a:spcPct val="0"/>
              </a:spcBef>
              <a:buNone/>
              <a:defRPr sz="2400" kern="1200" cap="none" baseline="0">
                <a:solidFill>
                  <a:srgbClr val="96C115"/>
                </a:solidFill>
                <a:latin typeface="Arial" panose="020B0604020202020204" pitchFamily="34" charset="0"/>
                <a:ea typeface="+mj-ea"/>
                <a:cs typeface="Arial" panose="020B0604020202020204" pitchFamily="34" charset="0"/>
              </a:defRPr>
            </a:lvl1pPr>
          </a:lstStyle>
          <a:p>
            <a:r>
              <a:rPr lang="en-GB" dirty="0">
                <a:solidFill>
                  <a:schemeClr val="tx1"/>
                </a:solidFill>
              </a:rPr>
              <a:t>// </a:t>
            </a:r>
            <a:r>
              <a:rPr lang="fr-FR" b="1" dirty="0">
                <a:solidFill>
                  <a:schemeClr val="tx2"/>
                </a:solidFill>
              </a:rPr>
              <a:t>HIGH DENSITY </a:t>
            </a:r>
            <a:r>
              <a:rPr lang="en-US" dirty="0">
                <a:solidFill>
                  <a:schemeClr val="tx1"/>
                </a:solidFill>
                <a:latin typeface="Arial" charset="0"/>
                <a:ea typeface="Arial" charset="0"/>
                <a:cs typeface="Arial" charset="0"/>
              </a:rPr>
              <a:t>PET</a:t>
            </a:r>
            <a:endParaRPr lang="en-GB" dirty="0">
              <a:solidFill>
                <a:schemeClr val="tx1"/>
              </a:solidFill>
            </a:endParaRPr>
          </a:p>
        </p:txBody>
      </p:sp>
      <p:pic>
        <p:nvPicPr>
          <p:cNvPr id="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74436" y="283659"/>
            <a:ext cx="1843610" cy="6496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Untertitel 3"/>
          <p:cNvSpPr txBox="1">
            <a:spLocks/>
          </p:cNvSpPr>
          <p:nvPr/>
        </p:nvSpPr>
        <p:spPr>
          <a:xfrm>
            <a:off x="748238" y="732859"/>
            <a:ext cx="10965600" cy="396000"/>
          </a:xfrm>
          <a:prstGeom prst="rect">
            <a:avLst/>
          </a:prstGeom>
        </p:spPr>
        <p:txBody>
          <a:bodyPr vert="horz" lIns="91440" tIns="45720" rIns="91440" bIns="45720" rtlCol="0">
            <a:noAutofit/>
          </a:bodyPr>
          <a:lstStyle>
            <a:lvl1pPr marL="0" marR="0" indent="0" algn="l" defTabSz="914400" rtl="0" eaLnBrk="1" fontAlgn="auto" latinLnBrk="0" hangingPunct="1">
              <a:lnSpc>
                <a:spcPct val="90000"/>
              </a:lnSpc>
              <a:spcBef>
                <a:spcPts val="1000"/>
              </a:spcBef>
              <a:spcAft>
                <a:spcPts val="0"/>
              </a:spcAft>
              <a:buClr>
                <a:schemeClr val="tx2"/>
              </a:buClr>
              <a:buSzPct val="100000"/>
              <a:buFont typeface="Arial" panose="020B0604020202020204" pitchFamily="34" charset="0"/>
              <a:buNone/>
              <a:tabLst/>
              <a:defRPr sz="1800" kern="1200" baseline="0">
                <a:solidFill>
                  <a:schemeClr val="tx1"/>
                </a:solidFill>
                <a:latin typeface="Arial" panose="020B0604020202020204" pitchFamily="34" charset="0"/>
                <a:ea typeface="+mn-ea"/>
                <a:cs typeface="Arial" panose="020B0604020202020204" pitchFamily="34" charset="0"/>
              </a:defRPr>
            </a:lvl1pPr>
            <a:lvl2pPr marL="457200" marR="0" indent="0" algn="ctr" defTabSz="914400" rtl="0" eaLnBrk="1" fontAlgn="auto" latinLnBrk="0" hangingPunct="1">
              <a:lnSpc>
                <a:spcPct val="90000"/>
              </a:lnSpc>
              <a:spcBef>
                <a:spcPts val="500"/>
              </a:spcBef>
              <a:spcAft>
                <a:spcPts val="0"/>
              </a:spcAft>
              <a:buClr>
                <a:schemeClr val="accent2"/>
              </a:buClr>
              <a:buSzPct val="100000"/>
              <a:buFont typeface="Arial" panose="020B0604020202020204" pitchFamily="34" charset="0"/>
              <a:buNone/>
              <a:tabLst/>
              <a:defRPr sz="2000" kern="1200">
                <a:solidFill>
                  <a:schemeClr val="tx1"/>
                </a:solidFill>
                <a:latin typeface="Arial" panose="020B0604020202020204" pitchFamily="34" charset="0"/>
                <a:ea typeface="+mn-ea"/>
                <a:cs typeface="Arial" panose="020B0604020202020204" pitchFamily="34" charset="0"/>
              </a:defRPr>
            </a:lvl2pPr>
            <a:lvl3pPr marL="914400" marR="0" indent="0" algn="ctr" defTabSz="914400" rtl="0" eaLnBrk="1" fontAlgn="auto" latinLnBrk="0" hangingPunct="1">
              <a:lnSpc>
                <a:spcPct val="90000"/>
              </a:lnSpc>
              <a:spcBef>
                <a:spcPts val="500"/>
              </a:spcBef>
              <a:spcAft>
                <a:spcPts val="0"/>
              </a:spcAft>
              <a:buClr>
                <a:schemeClr val="accent2"/>
              </a:buClr>
              <a:buSzPct val="100000"/>
              <a:buFont typeface="Arial" panose="020B0604020202020204" pitchFamily="34" charset="0"/>
              <a:buNone/>
              <a:tabLst/>
              <a:defRPr sz="1800" kern="1200">
                <a:solidFill>
                  <a:srgbClr val="62646D"/>
                </a:solidFill>
                <a:latin typeface="Arial" panose="020B0604020202020204" pitchFamily="34" charset="0"/>
                <a:ea typeface="+mn-ea"/>
                <a:cs typeface="Arial" panose="020B0604020202020204" pitchFamily="34" charset="0"/>
              </a:defRPr>
            </a:lvl3pPr>
            <a:lvl4pPr marL="1371600" marR="0" indent="0" algn="ctr" defTabSz="914400" rtl="0" eaLnBrk="1" fontAlgn="auto" latinLnBrk="0" hangingPunct="1">
              <a:lnSpc>
                <a:spcPct val="90000"/>
              </a:lnSpc>
              <a:spcBef>
                <a:spcPts val="500"/>
              </a:spcBef>
              <a:spcAft>
                <a:spcPts val="0"/>
              </a:spcAft>
              <a:buClr>
                <a:schemeClr val="accent2"/>
              </a:buClr>
              <a:buSzPct val="100000"/>
              <a:buFont typeface="Arial" panose="020B0604020202020204" pitchFamily="34" charset="0"/>
              <a:buNone/>
              <a:tabLst/>
              <a:defRPr sz="1600" kern="1200">
                <a:solidFill>
                  <a:srgbClr val="62646D"/>
                </a:solidFill>
                <a:latin typeface="Arial" panose="020B0604020202020204" pitchFamily="34" charset="0"/>
                <a:ea typeface="+mn-ea"/>
                <a:cs typeface="Arial" panose="020B0604020202020204" pitchFamily="34" charset="0"/>
              </a:defRPr>
            </a:lvl4pPr>
            <a:lvl5pPr marL="1828800" marR="0" indent="0" algn="ctr" defTabSz="914400" rtl="0" eaLnBrk="1" fontAlgn="auto" latinLnBrk="0" hangingPunct="1">
              <a:lnSpc>
                <a:spcPct val="90000"/>
              </a:lnSpc>
              <a:spcBef>
                <a:spcPts val="500"/>
              </a:spcBef>
              <a:spcAft>
                <a:spcPts val="0"/>
              </a:spcAft>
              <a:buClr>
                <a:schemeClr val="accent2"/>
              </a:buClr>
              <a:buSzPct val="100000"/>
              <a:buFont typeface="Arial" panose="020B0604020202020204" pitchFamily="34" charset="0"/>
              <a:buNone/>
              <a:tabLst/>
              <a:defRPr sz="1600" kern="1200">
                <a:solidFill>
                  <a:srgbClr val="62646D"/>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BE" dirty="0"/>
              <a:t>Fatigue </a:t>
            </a:r>
            <a:r>
              <a:rPr lang="fr-BE" dirty="0" err="1"/>
              <a:t>testing</a:t>
            </a:r>
            <a:r>
              <a:rPr lang="fr-BE" dirty="0"/>
              <a:t> on </a:t>
            </a:r>
            <a:r>
              <a:rPr lang="de-DE" sz="1800" dirty="0"/>
              <a:t>ArmaPET </a:t>
            </a:r>
            <a:r>
              <a:rPr lang="de-DE" sz="1800" dirty="0" err="1"/>
              <a:t>Struct</a:t>
            </a:r>
            <a:r>
              <a:rPr lang="fr-BE" dirty="0"/>
              <a:t> GR200 at KTH</a:t>
            </a:r>
            <a:r>
              <a:rPr lang="de-DE" dirty="0"/>
              <a:t> </a:t>
            </a:r>
          </a:p>
        </p:txBody>
      </p:sp>
      <p:cxnSp>
        <p:nvCxnSpPr>
          <p:cNvPr id="3" name="Straight Connector 2"/>
          <p:cNvCxnSpPr/>
          <p:nvPr/>
        </p:nvCxnSpPr>
        <p:spPr>
          <a:xfrm>
            <a:off x="1078558" y="1592356"/>
            <a:ext cx="4236392" cy="806062"/>
          </a:xfrm>
          <a:prstGeom prst="line">
            <a:avLst/>
          </a:prstGeom>
          <a:ln w="19050">
            <a:solidFill>
              <a:srgbClr val="7CA21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6789015" y="1589553"/>
            <a:ext cx="4236392" cy="806062"/>
          </a:xfrm>
          <a:prstGeom prst="line">
            <a:avLst/>
          </a:prstGeom>
          <a:ln w="19050">
            <a:solidFill>
              <a:srgbClr val="7CA21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1743060"/>
      </p:ext>
    </p:extLst>
  </p:cSld>
  <p:clrMapOvr>
    <a:masterClrMapping/>
  </p:clrMapOvr>
  <mc:AlternateContent xmlns:mc="http://schemas.openxmlformats.org/markup-compatibility/2006" xmlns:p14="http://schemas.microsoft.com/office/powerpoint/2010/main">
    <mc:Choice Requires="p14">
      <p:transition spd="slow" p14:dur="2000" advTm="169"/>
    </mc:Choice>
    <mc:Fallback xmlns="">
      <p:transition spd="slow" advTm="169"/>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685449" y="261749"/>
            <a:ext cx="11342400" cy="460800"/>
          </a:xfrm>
        </p:spPr>
        <p:txBody>
          <a:bodyPr/>
          <a:lstStyle/>
          <a:p>
            <a:r>
              <a:rPr lang="fr-BE" sz="2800" dirty="0">
                <a:solidFill>
                  <a:schemeClr val="tx1"/>
                </a:solidFill>
              </a:rPr>
              <a:t>// </a:t>
            </a:r>
            <a:r>
              <a:rPr lang="fr-BE" sz="2800" dirty="0"/>
              <a:t>Fatigue testing on GR 200 at KTH</a:t>
            </a:r>
            <a:endParaRPr lang="de-DE"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68294" y="144000"/>
            <a:ext cx="2000250" cy="704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063553" y="1099458"/>
            <a:ext cx="7870861" cy="646331"/>
          </a:xfrm>
          <a:prstGeom prst="rect">
            <a:avLst/>
          </a:prstGeom>
          <a:noFill/>
        </p:spPr>
        <p:txBody>
          <a:bodyPr wrap="square" rtlCol="0">
            <a:spAutoFit/>
          </a:bodyPr>
          <a:lstStyle/>
          <a:p>
            <a:pPr marL="0" indent="0">
              <a:buNone/>
            </a:pPr>
            <a:r>
              <a:rPr lang="sv-SE" sz="1800" dirty="0" err="1"/>
              <a:t>Static</a:t>
            </a:r>
            <a:r>
              <a:rPr lang="sv-SE" sz="1800" dirty="0"/>
              <a:t> </a:t>
            </a:r>
            <a:r>
              <a:rPr lang="sv-SE" sz="1800" dirty="0" err="1"/>
              <a:t>testing</a:t>
            </a:r>
            <a:r>
              <a:rPr lang="sv-SE" sz="1800" dirty="0"/>
              <a:t> show </a:t>
            </a:r>
            <a:r>
              <a:rPr lang="sv-SE" sz="1800" dirty="0" err="1"/>
              <a:t>after</a:t>
            </a:r>
            <a:r>
              <a:rPr lang="sv-SE" sz="1800" dirty="0"/>
              <a:t> 5 million </a:t>
            </a:r>
            <a:r>
              <a:rPr lang="sv-SE" sz="1800" dirty="0" err="1"/>
              <a:t>cycles</a:t>
            </a:r>
            <a:r>
              <a:rPr lang="sv-SE" sz="1800" dirty="0"/>
              <a:t> at 65% </a:t>
            </a:r>
            <a:r>
              <a:rPr lang="sv-SE" sz="1800" dirty="0" err="1"/>
              <a:t>loading</a:t>
            </a:r>
            <a:endParaRPr lang="sv-SE" sz="1800" dirty="0"/>
          </a:p>
          <a:p>
            <a:pPr marL="0" indent="0">
              <a:buNone/>
            </a:pPr>
            <a:r>
              <a:rPr lang="sv-SE" sz="1800" b="1" dirty="0">
                <a:solidFill>
                  <a:schemeClr val="accent2"/>
                </a:solidFill>
              </a:rPr>
              <a:t>no degradation </a:t>
            </a:r>
            <a:r>
              <a:rPr lang="sv-SE" sz="1800" b="1" dirty="0" err="1">
                <a:solidFill>
                  <a:schemeClr val="accent2"/>
                </a:solidFill>
              </a:rPr>
              <a:t>of</a:t>
            </a:r>
            <a:r>
              <a:rPr lang="sv-SE" sz="1800" b="1" dirty="0">
                <a:solidFill>
                  <a:schemeClr val="accent2"/>
                </a:solidFill>
              </a:rPr>
              <a:t> </a:t>
            </a:r>
            <a:r>
              <a:rPr lang="sv-SE" sz="1800" b="1" dirty="0" err="1">
                <a:solidFill>
                  <a:schemeClr val="accent2"/>
                </a:solidFill>
              </a:rPr>
              <a:t>strenght</a:t>
            </a:r>
            <a:r>
              <a:rPr lang="sv-SE" sz="1800" b="1" dirty="0">
                <a:solidFill>
                  <a:schemeClr val="accent2"/>
                </a:solidFill>
              </a:rPr>
              <a:t> or </a:t>
            </a:r>
            <a:r>
              <a:rPr lang="sv-SE" sz="1800" b="1" dirty="0" err="1">
                <a:solidFill>
                  <a:schemeClr val="accent2"/>
                </a:solidFill>
              </a:rPr>
              <a:t>stiffness</a:t>
            </a:r>
            <a:r>
              <a:rPr lang="sv-SE" sz="1800" b="1" dirty="0">
                <a:solidFill>
                  <a:schemeClr val="accent2"/>
                </a:solidFill>
              </a:rPr>
              <a:t> for ArmaPET </a:t>
            </a:r>
            <a:r>
              <a:rPr lang="sv-SE" sz="1800" b="1" dirty="0" err="1">
                <a:solidFill>
                  <a:schemeClr val="accent2"/>
                </a:solidFill>
              </a:rPr>
              <a:t>Struct</a:t>
            </a:r>
            <a:r>
              <a:rPr lang="sv-SE" sz="1800" b="1" dirty="0">
                <a:solidFill>
                  <a:schemeClr val="accent2"/>
                </a:solidFill>
              </a:rPr>
              <a:t> GR200.</a:t>
            </a:r>
            <a:endParaRPr lang="de-DE" sz="1800" b="1" dirty="0">
              <a:solidFill>
                <a:schemeClr val="accent2"/>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5102" y="1953986"/>
            <a:ext cx="6968898" cy="41635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879551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120570A7-2F0F-4D47-8692-92DE6DAB43E4}" type="slidenum">
              <a:rPr lang="de-DE" smtClean="0"/>
              <a:pPr/>
              <a:t>26</a:t>
            </a:fld>
            <a:endParaRPr lang="de-DE" dirty="0"/>
          </a:p>
        </p:txBody>
      </p:sp>
      <p:pic>
        <p:nvPicPr>
          <p:cNvPr id="4" name="Grafik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19051"/>
            <a:ext cx="12192000" cy="6219825"/>
          </a:xfrm>
          <a:prstGeom prst="rect">
            <a:avLst/>
          </a:prstGeom>
        </p:spPr>
      </p:pic>
      <p:sp>
        <p:nvSpPr>
          <p:cNvPr id="5" name="TextBox 10"/>
          <p:cNvSpPr txBox="1"/>
          <p:nvPr/>
        </p:nvSpPr>
        <p:spPr>
          <a:xfrm>
            <a:off x="402771" y="223639"/>
            <a:ext cx="4354286" cy="1538883"/>
          </a:xfrm>
          <a:prstGeom prst="rect">
            <a:avLst/>
          </a:prstGeom>
          <a:noFill/>
        </p:spPr>
        <p:txBody>
          <a:bodyPr wrap="square" rtlCol="0">
            <a:spAutoFit/>
          </a:bodyPr>
          <a:lstStyle/>
          <a:p>
            <a:r>
              <a:rPr lang="en-US" sz="3200" b="1" dirty="0">
                <a:solidFill>
                  <a:schemeClr val="tx2"/>
                </a:solidFill>
                <a:latin typeface="Arial" panose="020B0604020202020204" pitchFamily="34" charset="0"/>
                <a:cs typeface="Arial" panose="020B0604020202020204" pitchFamily="34" charset="0"/>
              </a:rPr>
              <a:t>Body Structure</a:t>
            </a:r>
          </a:p>
          <a:p>
            <a:endParaRPr lang="en-US" sz="1400" dirty="0">
              <a:latin typeface="Arial" panose="020B0604020202020204" pitchFamily="34" charset="0"/>
              <a:cs typeface="Arial" panose="020B0604020202020204" pitchFamily="34" charset="0"/>
            </a:endParaRPr>
          </a:p>
          <a:p>
            <a:endParaRPr lang="en-US" sz="1200" dirty="0">
              <a:solidFill>
                <a:schemeClr val="bg1"/>
              </a:solidFill>
              <a:latin typeface="Arial" panose="020B0604020202020204" pitchFamily="34" charset="0"/>
              <a:cs typeface="Arial" panose="020B0604020202020204" pitchFamily="34" charset="0"/>
            </a:endParaRPr>
          </a:p>
          <a:p>
            <a:pPr>
              <a:spcAft>
                <a:spcPts val="600"/>
              </a:spcAft>
            </a:pPr>
            <a:r>
              <a:rPr lang="en-GB" b="1" dirty="0" err="1">
                <a:solidFill>
                  <a:schemeClr val="bg1"/>
                </a:solidFill>
                <a:latin typeface="Arial" panose="020B0604020202020204" pitchFamily="34" charset="0"/>
                <a:cs typeface="Arial" panose="020B0604020202020204" pitchFamily="34" charset="0"/>
              </a:rPr>
              <a:t>Penso’s</a:t>
            </a:r>
            <a:r>
              <a:rPr lang="en-GB" b="1" dirty="0">
                <a:solidFill>
                  <a:schemeClr val="bg1"/>
                </a:solidFill>
                <a:latin typeface="Arial" panose="020B0604020202020204" pitchFamily="34" charset="0"/>
                <a:cs typeface="Arial" panose="020B0604020202020204" pitchFamily="34" charset="0"/>
              </a:rPr>
              <a:t> </a:t>
            </a:r>
            <a:r>
              <a:rPr lang="en-GB" b="1" i="1" dirty="0">
                <a:solidFill>
                  <a:schemeClr val="bg1"/>
                </a:solidFill>
                <a:latin typeface="Arial" panose="020B0604020202020204" pitchFamily="34" charset="0"/>
                <a:cs typeface="Arial" panose="020B0604020202020204" pitchFamily="34" charset="0"/>
              </a:rPr>
              <a:t>Blue Ocean Home Delivery Pods</a:t>
            </a:r>
            <a:r>
              <a:rPr lang="en-GB" b="1" dirty="0">
                <a:solidFill>
                  <a:schemeClr val="bg1"/>
                </a:solidFill>
                <a:latin typeface="Arial" panose="020B0604020202020204" pitchFamily="34" charset="0"/>
                <a:cs typeface="Arial" panose="020B0604020202020204" pitchFamily="34" charset="0"/>
              </a:rPr>
              <a:t> are made of ArmaPET Struct.</a:t>
            </a:r>
          </a:p>
        </p:txBody>
      </p:sp>
      <p:cxnSp>
        <p:nvCxnSpPr>
          <p:cNvPr id="6" name="Straight Connector 14"/>
          <p:cNvCxnSpPr/>
          <p:nvPr/>
        </p:nvCxnSpPr>
        <p:spPr>
          <a:xfrm>
            <a:off x="402771" y="907592"/>
            <a:ext cx="3276000" cy="0"/>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91713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sz="quarter" idx="13"/>
          </p:nvPr>
        </p:nvGraphicFramePr>
        <p:xfrm>
          <a:off x="75955" y="1070919"/>
          <a:ext cx="3244420" cy="46749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fld id="{120570A7-2F0F-4D47-8692-92DE6DAB43E4}" type="slidenum">
              <a:rPr lang="de-DE" smtClean="0"/>
              <a:pPr/>
              <a:t>27</a:t>
            </a:fld>
            <a:endParaRPr lang="de-DE" dirty="0"/>
          </a:p>
        </p:txBody>
      </p:sp>
      <p:sp>
        <p:nvSpPr>
          <p:cNvPr id="13" name="Rectangle 12"/>
          <p:cNvSpPr/>
          <p:nvPr/>
        </p:nvSpPr>
        <p:spPr>
          <a:xfrm>
            <a:off x="3375573" y="1242402"/>
            <a:ext cx="3758879" cy="9825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4" name="TextBox 13"/>
          <p:cNvSpPr txBox="1"/>
          <p:nvPr/>
        </p:nvSpPr>
        <p:spPr>
          <a:xfrm>
            <a:off x="3536436" y="1088514"/>
            <a:ext cx="2048819" cy="307777"/>
          </a:xfrm>
          <a:prstGeom prst="rect">
            <a:avLst/>
          </a:prstGeom>
          <a:solidFill>
            <a:schemeClr val="bg1"/>
          </a:solidFill>
          <a:ln w="19050">
            <a:noFill/>
          </a:ln>
        </p:spPr>
        <p:txBody>
          <a:bodyPr wrap="square" rtlCol="0">
            <a:spAutoFit/>
          </a:bodyPr>
          <a:lstStyle/>
          <a:p>
            <a:r>
              <a:rPr lang="de-DE" sz="1400" b="1" dirty="0">
                <a:solidFill>
                  <a:srgbClr val="96C115"/>
                </a:solidFill>
                <a:latin typeface="Arial" panose="020B0604020202020204" pitchFamily="34" charset="0"/>
                <a:cs typeface="Arial" panose="020B0604020202020204" pitchFamily="34" charset="0"/>
              </a:rPr>
              <a:t>EFFICIENCY</a:t>
            </a:r>
            <a:endParaRPr lang="en-US" sz="1400" b="1" dirty="0">
              <a:solidFill>
                <a:srgbClr val="96C115"/>
              </a:solidFill>
              <a:latin typeface="Arial" panose="020B0604020202020204" pitchFamily="34" charset="0"/>
              <a:cs typeface="Arial" panose="020B0604020202020204" pitchFamily="34" charset="0"/>
            </a:endParaRPr>
          </a:p>
        </p:txBody>
      </p:sp>
      <p:sp>
        <p:nvSpPr>
          <p:cNvPr id="9" name="Rectangle 8"/>
          <p:cNvSpPr/>
          <p:nvPr/>
        </p:nvSpPr>
        <p:spPr>
          <a:xfrm>
            <a:off x="3362455" y="2730758"/>
            <a:ext cx="4299556" cy="830997"/>
          </a:xfrm>
          <a:prstGeom prst="rect">
            <a:avLst/>
          </a:prstGeom>
          <a:ln>
            <a:noFill/>
          </a:ln>
        </p:spPr>
        <p:txBody>
          <a:bodyPr wrap="square">
            <a:spAutoFit/>
          </a:bodyPr>
          <a:lstStyle/>
          <a:p>
            <a:pPr marL="171446" indent="-171446">
              <a:buClr>
                <a:srgbClr val="96C115"/>
              </a:buClr>
              <a:buFont typeface="Arial" panose="020B0604020202020204" pitchFamily="34" charset="0"/>
              <a:buChar char="•"/>
            </a:pPr>
            <a:r>
              <a:rPr lang="de-DE" sz="1200" dirty="0" err="1">
                <a:latin typeface="Arial" panose="020B0604020202020204" pitchFamily="34" charset="0"/>
                <a:cs typeface="Arial" panose="020B0604020202020204" pitchFamily="34" charset="0"/>
              </a:rPr>
              <a:t>Reducing</a:t>
            </a:r>
            <a:r>
              <a:rPr lang="de-DE" sz="1200" dirty="0">
                <a:latin typeface="Arial" panose="020B0604020202020204" pitchFamily="34" charset="0"/>
                <a:cs typeface="Arial" panose="020B0604020202020204" pitchFamily="34" charset="0"/>
              </a:rPr>
              <a:t> </a:t>
            </a:r>
            <a:r>
              <a:rPr lang="de-DE" sz="1200" b="1" dirty="0">
                <a:solidFill>
                  <a:srgbClr val="0097D7"/>
                </a:solidFill>
                <a:latin typeface="Arial" panose="020B0604020202020204" pitchFamily="34" charset="0"/>
                <a:cs typeface="Arial" panose="020B0604020202020204" pitchFamily="34" charset="0"/>
              </a:rPr>
              <a:t>CO2 </a:t>
            </a:r>
            <a:r>
              <a:rPr lang="de-DE" sz="1200" b="1" dirty="0" err="1">
                <a:solidFill>
                  <a:srgbClr val="0097D7"/>
                </a:solidFill>
                <a:latin typeface="Arial" panose="020B0604020202020204" pitchFamily="34" charset="0"/>
                <a:cs typeface="Arial" panose="020B0604020202020204" pitchFamily="34" charset="0"/>
              </a:rPr>
              <a:t>emissions</a:t>
            </a:r>
            <a:r>
              <a:rPr lang="de-DE" sz="1200" b="1" dirty="0">
                <a:solidFill>
                  <a:srgbClr val="0097D7"/>
                </a:solidFill>
                <a:latin typeface="Arial" panose="020B0604020202020204" pitchFamily="34" charset="0"/>
                <a:cs typeface="Arial" panose="020B0604020202020204" pitchFamily="34" charset="0"/>
              </a:rPr>
              <a:t> </a:t>
            </a:r>
            <a:r>
              <a:rPr lang="de-DE" sz="1200" dirty="0">
                <a:latin typeface="Arial" panose="020B0604020202020204" pitchFamily="34" charset="0"/>
                <a:cs typeface="Arial" panose="020B0604020202020204" pitchFamily="34" charset="0"/>
                <a:sym typeface="Wingdings" panose="05000000000000000000" pitchFamily="2" charset="2"/>
              </a:rPr>
              <a:t></a:t>
            </a:r>
            <a:r>
              <a:rPr lang="de-DE" sz="1200" dirty="0">
                <a:latin typeface="Arial" panose="020B0604020202020204" pitchFamily="34" charset="0"/>
                <a:cs typeface="Arial" panose="020B0604020202020204" pitchFamily="34" charset="0"/>
              </a:rPr>
              <a:t> 6.3 </a:t>
            </a:r>
            <a:r>
              <a:rPr lang="de-DE" sz="1200" dirty="0" err="1">
                <a:latin typeface="Arial" panose="020B0604020202020204" pitchFamily="34" charset="0"/>
                <a:cs typeface="Arial" panose="020B0604020202020204" pitchFamily="34" charset="0"/>
              </a:rPr>
              <a:t>tons</a:t>
            </a:r>
            <a:r>
              <a:rPr lang="de-DE" sz="1200" dirty="0">
                <a:latin typeface="Arial" panose="020B0604020202020204" pitchFamily="34" charset="0"/>
                <a:cs typeface="Arial" panose="020B0604020202020204" pitchFamily="34" charset="0"/>
              </a:rPr>
              <a:t> per </a:t>
            </a:r>
            <a:r>
              <a:rPr lang="de-DE" sz="1200" dirty="0" err="1">
                <a:latin typeface="Arial" panose="020B0604020202020204" pitchFamily="34" charset="0"/>
                <a:cs typeface="Arial" panose="020B0604020202020204" pitchFamily="34" charset="0"/>
              </a:rPr>
              <a:t>vehicle</a:t>
            </a:r>
            <a:r>
              <a:rPr lang="de-DE" sz="1200" dirty="0">
                <a:latin typeface="Arial" panose="020B0604020202020204" pitchFamily="34" charset="0"/>
                <a:cs typeface="Arial" panose="020B0604020202020204" pitchFamily="34" charset="0"/>
              </a:rPr>
              <a:t>/</a:t>
            </a:r>
            <a:r>
              <a:rPr lang="de-DE" sz="1200" dirty="0" err="1">
                <a:latin typeface="Arial" panose="020B0604020202020204" pitchFamily="34" charset="0"/>
                <a:cs typeface="Arial" panose="020B0604020202020204" pitchFamily="34" charset="0"/>
              </a:rPr>
              <a:t>year</a:t>
            </a:r>
            <a:endParaRPr lang="en-GB" sz="1200" dirty="0">
              <a:latin typeface="Arial" panose="020B0604020202020204" pitchFamily="34" charset="0"/>
              <a:cs typeface="Arial" panose="020B0604020202020204" pitchFamily="34" charset="0"/>
            </a:endParaRPr>
          </a:p>
          <a:p>
            <a:pPr marL="171446" indent="-171446">
              <a:buClr>
                <a:srgbClr val="96C115"/>
              </a:buClr>
              <a:buFont typeface="Arial" panose="020B0604020202020204" pitchFamily="34" charset="0"/>
              <a:buChar char="•"/>
            </a:pPr>
            <a:r>
              <a:rPr lang="de-DE" sz="1200" b="1" dirty="0">
                <a:solidFill>
                  <a:srgbClr val="0097D7"/>
                </a:solidFill>
                <a:latin typeface="Arial" panose="020B0604020202020204" pitchFamily="34" charset="0"/>
                <a:cs typeface="Arial" panose="020B0604020202020204" pitchFamily="34" charset="0"/>
              </a:rPr>
              <a:t>Recycling</a:t>
            </a:r>
            <a:r>
              <a:rPr lang="de-DE" sz="1200" dirty="0">
                <a:solidFill>
                  <a:srgbClr val="0097D7"/>
                </a:solidFill>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of</a:t>
            </a:r>
            <a:r>
              <a:rPr lang="de-DE" sz="1200" dirty="0">
                <a:latin typeface="Arial" panose="020B0604020202020204" pitchFamily="34" charset="0"/>
                <a:cs typeface="Arial" panose="020B0604020202020204" pitchFamily="34" charset="0"/>
              </a:rPr>
              <a:t> Core + Skin:</a:t>
            </a:r>
            <a:endParaRPr lang="en-GB" sz="1200" dirty="0">
              <a:latin typeface="Arial" panose="020B0604020202020204" pitchFamily="34" charset="0"/>
              <a:cs typeface="Arial" panose="020B0604020202020204" pitchFamily="34" charset="0"/>
            </a:endParaRPr>
          </a:p>
          <a:p>
            <a:pPr>
              <a:buClr>
                <a:srgbClr val="96C115"/>
              </a:buClr>
            </a:pPr>
            <a:r>
              <a:rPr lang="de-DE" sz="1200" dirty="0">
                <a:latin typeface="Arial" panose="020B0604020202020204" pitchFamily="34" charset="0"/>
                <a:cs typeface="Arial" panose="020B0604020202020204" pitchFamily="34" charset="0"/>
              </a:rPr>
              <a:t>	Carbon </a:t>
            </a:r>
            <a:r>
              <a:rPr lang="de-DE" sz="1200" dirty="0" err="1">
                <a:latin typeface="Arial" panose="020B0604020202020204" pitchFamily="34" charset="0"/>
                <a:cs typeface="Arial" panose="020B0604020202020204" pitchFamily="34" charset="0"/>
              </a:rPr>
              <a:t>recycling</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using</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pyrolisation</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process</a:t>
            </a:r>
            <a:endParaRPr lang="en-GB" sz="1200" dirty="0">
              <a:latin typeface="Arial" panose="020B0604020202020204" pitchFamily="34" charset="0"/>
              <a:cs typeface="Arial" panose="020B0604020202020204" pitchFamily="34" charset="0"/>
            </a:endParaRPr>
          </a:p>
          <a:p>
            <a:pPr>
              <a:buClr>
                <a:srgbClr val="96C115"/>
              </a:buClr>
            </a:pPr>
            <a:r>
              <a:rPr lang="de-DE" sz="1200" dirty="0">
                <a:latin typeface="Arial" panose="020B0604020202020204" pitchFamily="34" charset="0"/>
                <a:cs typeface="Arial" panose="020B0604020202020204" pitchFamily="34" charset="0"/>
              </a:rPr>
              <a:t>	PET Core </a:t>
            </a:r>
            <a:r>
              <a:rPr lang="de-DE" sz="1200" dirty="0" err="1">
                <a:latin typeface="Arial" panose="020B0604020202020204" pitchFamily="34" charset="0"/>
                <a:cs typeface="Arial" panose="020B0604020202020204" pitchFamily="34" charset="0"/>
              </a:rPr>
              <a:t>can</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be</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re-granulated</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and</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recycled</a:t>
            </a:r>
            <a:endParaRPr lang="en-GB" sz="1200" dirty="0">
              <a:latin typeface="Arial" panose="020B0604020202020204" pitchFamily="34" charset="0"/>
              <a:cs typeface="Arial" panose="020B0604020202020204" pitchFamily="34" charset="0"/>
            </a:endParaRPr>
          </a:p>
        </p:txBody>
      </p:sp>
      <p:sp>
        <p:nvSpPr>
          <p:cNvPr id="15" name="Rectangle 14"/>
          <p:cNvSpPr/>
          <p:nvPr/>
        </p:nvSpPr>
        <p:spPr>
          <a:xfrm>
            <a:off x="3376027" y="2477712"/>
            <a:ext cx="3740452" cy="10993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6" name="TextBox 15"/>
          <p:cNvSpPr txBox="1"/>
          <p:nvPr/>
        </p:nvSpPr>
        <p:spPr>
          <a:xfrm>
            <a:off x="3536891" y="2323824"/>
            <a:ext cx="2043967" cy="307777"/>
          </a:xfrm>
          <a:prstGeom prst="rect">
            <a:avLst/>
          </a:prstGeom>
          <a:solidFill>
            <a:schemeClr val="bg1"/>
          </a:solidFill>
          <a:ln w="19050">
            <a:noFill/>
          </a:ln>
        </p:spPr>
        <p:txBody>
          <a:bodyPr wrap="square" rtlCol="0">
            <a:spAutoFit/>
          </a:bodyPr>
          <a:lstStyle/>
          <a:p>
            <a:r>
              <a:rPr lang="de-DE" sz="1400" b="1" dirty="0">
                <a:solidFill>
                  <a:srgbClr val="96C115"/>
                </a:solidFill>
                <a:latin typeface="Arial" panose="020B0604020202020204" pitchFamily="34" charset="0"/>
                <a:cs typeface="Arial" panose="020B0604020202020204" pitchFamily="34" charset="0"/>
              </a:rPr>
              <a:t>SUSTAINABILITY</a:t>
            </a:r>
            <a:endParaRPr lang="en-US" sz="1400" b="1" dirty="0">
              <a:solidFill>
                <a:srgbClr val="96C115"/>
              </a:solidFill>
              <a:latin typeface="Arial" panose="020B0604020202020204" pitchFamily="34" charset="0"/>
              <a:cs typeface="Arial" panose="020B0604020202020204" pitchFamily="34" charset="0"/>
            </a:endParaRPr>
          </a:p>
        </p:txBody>
      </p:sp>
      <p:sp>
        <p:nvSpPr>
          <p:cNvPr id="17" name="Rectangle 16"/>
          <p:cNvSpPr/>
          <p:nvPr/>
        </p:nvSpPr>
        <p:spPr>
          <a:xfrm>
            <a:off x="3392995" y="1455485"/>
            <a:ext cx="3370271" cy="646331"/>
          </a:xfrm>
          <a:prstGeom prst="rect">
            <a:avLst/>
          </a:prstGeom>
        </p:spPr>
        <p:txBody>
          <a:bodyPr wrap="square">
            <a:spAutoFit/>
          </a:bodyPr>
          <a:lstStyle/>
          <a:p>
            <a:pPr marL="171446" indent="-171446">
              <a:buClr>
                <a:srgbClr val="96C115"/>
              </a:buClr>
              <a:buFont typeface="Arial" panose="020B0604020202020204" pitchFamily="34" charset="0"/>
              <a:buChar char="•"/>
            </a:pPr>
            <a:r>
              <a:rPr lang="de-DE" sz="1200" b="1" dirty="0" err="1">
                <a:solidFill>
                  <a:srgbClr val="0097D7"/>
                </a:solidFill>
                <a:latin typeface="Arial" panose="020B0604020202020204" pitchFamily="34" charset="0"/>
                <a:cs typeface="Arial" panose="020B0604020202020204" pitchFamily="34" charset="0"/>
              </a:rPr>
              <a:t>Weight</a:t>
            </a:r>
            <a:r>
              <a:rPr lang="de-DE" sz="1200" dirty="0">
                <a:solidFill>
                  <a:srgbClr val="0097D7"/>
                </a:solidFill>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reduction</a:t>
            </a:r>
            <a:r>
              <a:rPr lang="de-DE" sz="1200" dirty="0">
                <a:latin typeface="Arial" panose="020B0604020202020204" pitchFamily="34" charset="0"/>
                <a:cs typeface="Arial" panose="020B0604020202020204" pitchFamily="34" charset="0"/>
              </a:rPr>
              <a:t> - Extra </a:t>
            </a:r>
            <a:r>
              <a:rPr lang="de-DE" sz="1200" dirty="0" err="1">
                <a:latin typeface="Arial" panose="020B0604020202020204" pitchFamily="34" charset="0"/>
                <a:cs typeface="Arial" panose="020B0604020202020204" pitchFamily="34" charset="0"/>
              </a:rPr>
              <a:t>cargo</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load</a:t>
            </a:r>
            <a:endParaRPr lang="en-GB" sz="1200" dirty="0">
              <a:latin typeface="Arial" panose="020B0604020202020204" pitchFamily="34" charset="0"/>
              <a:cs typeface="Arial" panose="020B0604020202020204" pitchFamily="34" charset="0"/>
            </a:endParaRPr>
          </a:p>
          <a:p>
            <a:pPr marL="171446" indent="-171446">
              <a:buClr>
                <a:srgbClr val="96C115"/>
              </a:buClr>
              <a:buFont typeface="Arial" panose="020B0604020202020204" pitchFamily="34" charset="0"/>
              <a:buChar char="•"/>
            </a:pPr>
            <a:r>
              <a:rPr lang="de-DE" sz="1200" b="1" dirty="0">
                <a:solidFill>
                  <a:srgbClr val="0097D7"/>
                </a:solidFill>
                <a:latin typeface="Arial" panose="020B0604020202020204" pitchFamily="34" charset="0"/>
                <a:cs typeface="Arial" panose="020B0604020202020204" pitchFamily="34" charset="0"/>
              </a:rPr>
              <a:t>Fuel</a:t>
            </a:r>
            <a:r>
              <a:rPr lang="de-DE" sz="1200" dirty="0">
                <a:solidFill>
                  <a:srgbClr val="0097D7"/>
                </a:solidFill>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savings</a:t>
            </a:r>
            <a:r>
              <a:rPr lang="de-DE" sz="1200" dirty="0">
                <a:latin typeface="Arial" panose="020B0604020202020204" pitchFamily="34" charset="0"/>
                <a:cs typeface="Arial" panose="020B0604020202020204" pitchFamily="34" charset="0"/>
              </a:rPr>
              <a:t> </a:t>
            </a:r>
            <a:r>
              <a:rPr lang="de-DE" sz="1200" dirty="0">
                <a:latin typeface="Arial" panose="020B0604020202020204" pitchFamily="34" charset="0"/>
                <a:cs typeface="Arial" panose="020B0604020202020204" pitchFamily="34" charset="0"/>
                <a:sym typeface="Wingdings" panose="05000000000000000000" pitchFamily="2" charset="2"/>
              </a:rPr>
              <a:t></a:t>
            </a:r>
            <a:r>
              <a:rPr lang="de-DE" sz="1200" dirty="0">
                <a:latin typeface="Arial" panose="020B0604020202020204" pitchFamily="34" charset="0"/>
                <a:cs typeface="Arial" panose="020B0604020202020204" pitchFamily="34" charset="0"/>
              </a:rPr>
              <a:t> £2,400 per </a:t>
            </a:r>
            <a:r>
              <a:rPr lang="de-DE" sz="1200" dirty="0" err="1">
                <a:latin typeface="Arial" panose="020B0604020202020204" pitchFamily="34" charset="0"/>
                <a:cs typeface="Arial" panose="020B0604020202020204" pitchFamily="34" charset="0"/>
              </a:rPr>
              <a:t>vehicle</a:t>
            </a:r>
            <a:r>
              <a:rPr lang="de-DE" sz="1200" dirty="0">
                <a:latin typeface="Arial" panose="020B0604020202020204" pitchFamily="34" charset="0"/>
                <a:cs typeface="Arial" panose="020B0604020202020204" pitchFamily="34" charset="0"/>
              </a:rPr>
              <a:t>/</a:t>
            </a:r>
            <a:r>
              <a:rPr lang="de-DE" sz="1200" dirty="0" err="1">
                <a:latin typeface="Arial" panose="020B0604020202020204" pitchFamily="34" charset="0"/>
                <a:cs typeface="Arial" panose="020B0604020202020204" pitchFamily="34" charset="0"/>
              </a:rPr>
              <a:t>year</a:t>
            </a:r>
            <a:endParaRPr lang="en-GB" sz="1200" dirty="0">
              <a:latin typeface="Arial" panose="020B0604020202020204" pitchFamily="34" charset="0"/>
              <a:cs typeface="Arial" panose="020B0604020202020204" pitchFamily="34" charset="0"/>
            </a:endParaRPr>
          </a:p>
          <a:p>
            <a:pPr marL="171446" indent="-171446">
              <a:buClr>
                <a:srgbClr val="96C115"/>
              </a:buClr>
              <a:buFont typeface="Arial" panose="020B0604020202020204" pitchFamily="34" charset="0"/>
              <a:buChar char="•"/>
            </a:pPr>
            <a:r>
              <a:rPr lang="de-DE" sz="1200" dirty="0" err="1">
                <a:latin typeface="Arial" panose="020B0604020202020204" pitchFamily="34" charset="0"/>
                <a:cs typeface="Arial" panose="020B0604020202020204" pitchFamily="34" charset="0"/>
              </a:rPr>
              <a:t>Aerodynamic</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optimisation</a:t>
            </a:r>
            <a:r>
              <a:rPr lang="de-DE" sz="1200" b="1" dirty="0">
                <a:solidFill>
                  <a:srgbClr val="0097D7"/>
                </a:solidFill>
                <a:latin typeface="Arial" panose="020B0604020202020204" pitchFamily="34" charset="0"/>
                <a:cs typeface="Arial" panose="020B0604020202020204" pitchFamily="34" charset="0"/>
              </a:rPr>
              <a:t> </a:t>
            </a:r>
            <a:endParaRPr lang="en-GB" sz="1200" dirty="0">
              <a:latin typeface="Arial" panose="020B0604020202020204" pitchFamily="34" charset="0"/>
              <a:cs typeface="Arial" panose="020B0604020202020204" pitchFamily="34" charset="0"/>
            </a:endParaRPr>
          </a:p>
        </p:txBody>
      </p:sp>
      <p:sp>
        <p:nvSpPr>
          <p:cNvPr id="18" name="Rectangle 17"/>
          <p:cNvSpPr/>
          <p:nvPr/>
        </p:nvSpPr>
        <p:spPr>
          <a:xfrm>
            <a:off x="3375570" y="4940694"/>
            <a:ext cx="4071709" cy="1200329"/>
          </a:xfrm>
          <a:prstGeom prst="rect">
            <a:avLst/>
          </a:prstGeom>
        </p:spPr>
        <p:txBody>
          <a:bodyPr wrap="square">
            <a:spAutoFit/>
          </a:bodyPr>
          <a:lstStyle/>
          <a:p>
            <a:pPr marL="171446" indent="-171446">
              <a:buClr>
                <a:srgbClr val="96C115"/>
              </a:buClr>
              <a:buFont typeface="Arial" panose="020B0604020202020204" pitchFamily="34" charset="0"/>
              <a:buChar char="•"/>
            </a:pPr>
            <a:r>
              <a:rPr lang="de-DE" sz="1200" dirty="0" err="1">
                <a:latin typeface="Arial" panose="020B0604020202020204" pitchFamily="34" charset="0"/>
                <a:cs typeface="Arial" panose="020B0604020202020204" pitchFamily="34" charset="0"/>
              </a:rPr>
              <a:t>Equivalent</a:t>
            </a:r>
            <a:r>
              <a:rPr lang="de-DE" sz="1200" dirty="0">
                <a:latin typeface="Arial" panose="020B0604020202020204" pitchFamily="34" charset="0"/>
                <a:cs typeface="Arial" panose="020B0604020202020204" pitchFamily="34" charset="0"/>
              </a:rPr>
              <a:t> material </a:t>
            </a:r>
            <a:r>
              <a:rPr lang="de-DE" sz="1200" dirty="0" err="1">
                <a:latin typeface="Arial" panose="020B0604020202020204" pitchFamily="34" charset="0"/>
                <a:cs typeface="Arial" panose="020B0604020202020204" pitchFamily="34" charset="0"/>
              </a:rPr>
              <a:t>tested</a:t>
            </a:r>
            <a:r>
              <a:rPr lang="de-DE" sz="1200" dirty="0">
                <a:latin typeface="Arial" panose="020B0604020202020204" pitchFamily="34" charset="0"/>
                <a:cs typeface="Arial" panose="020B0604020202020204" pitchFamily="34" charset="0"/>
              </a:rPr>
              <a:t> on </a:t>
            </a:r>
            <a:r>
              <a:rPr lang="de-DE" sz="1200" dirty="0" err="1">
                <a:latin typeface="Arial" panose="020B0604020202020204" pitchFamily="34" charset="0"/>
                <a:cs typeface="Arial" panose="020B0604020202020204" pitchFamily="34" charset="0"/>
              </a:rPr>
              <a:t>train</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door</a:t>
            </a:r>
            <a:r>
              <a:rPr lang="de-DE" sz="1200" dirty="0">
                <a:latin typeface="Arial" panose="020B0604020202020204" pitchFamily="34" charset="0"/>
                <a:cs typeface="Arial" panose="020B0604020202020204" pitchFamily="34" charset="0"/>
              </a:rPr>
              <a:t>:</a:t>
            </a:r>
            <a:r>
              <a:rPr lang="en-GB" sz="1200" dirty="0">
                <a:latin typeface="Arial" panose="020B0604020202020204" pitchFamily="34" charset="0"/>
                <a:cs typeface="Arial" panose="020B0604020202020204" pitchFamily="34" charset="0"/>
              </a:rPr>
              <a:t> </a:t>
            </a:r>
          </a:p>
          <a:p>
            <a:pPr marL="180971" lvl="1">
              <a:buClr>
                <a:srgbClr val="96C115"/>
              </a:buClr>
            </a:pPr>
            <a:r>
              <a:rPr lang="de-DE" sz="1200" dirty="0">
                <a:latin typeface="Arial" panose="020B0604020202020204" pitchFamily="34" charset="0"/>
                <a:cs typeface="Arial" panose="020B0604020202020204" pitchFamily="34" charset="0"/>
              </a:rPr>
              <a:t>	Core </a:t>
            </a:r>
            <a:r>
              <a:rPr lang="de-DE" sz="1200" dirty="0" err="1">
                <a:latin typeface="Arial" panose="020B0604020202020204" pitchFamily="34" charset="0"/>
                <a:cs typeface="Arial" panose="020B0604020202020204" pitchFamily="34" charset="0"/>
              </a:rPr>
              <a:t>passes</a:t>
            </a:r>
            <a:r>
              <a:rPr lang="de-DE" sz="1200" dirty="0">
                <a:latin typeface="Arial" panose="020B0604020202020204" pitchFamily="34" charset="0"/>
                <a:cs typeface="Arial" panose="020B0604020202020204" pitchFamily="34" charset="0"/>
              </a:rPr>
              <a:t> 1 </a:t>
            </a:r>
            <a:r>
              <a:rPr lang="de-DE" sz="1200" dirty="0" err="1">
                <a:latin typeface="Arial" panose="020B0604020202020204" pitchFamily="34" charset="0"/>
                <a:cs typeface="Arial" panose="020B0604020202020204" pitchFamily="34" charset="0"/>
              </a:rPr>
              <a:t>Mio</a:t>
            </a:r>
            <a:r>
              <a:rPr lang="de-DE" sz="1200" dirty="0">
                <a:latin typeface="Arial" panose="020B0604020202020204" pitchFamily="34" charset="0"/>
                <a:cs typeface="Arial" panose="020B0604020202020204" pitchFamily="34" charset="0"/>
              </a:rPr>
              <a:t> </a:t>
            </a:r>
            <a:r>
              <a:rPr lang="de-DE" sz="1200" b="1" dirty="0" err="1">
                <a:solidFill>
                  <a:srgbClr val="0097D7"/>
                </a:solidFill>
                <a:latin typeface="Arial" panose="020B0604020202020204" pitchFamily="34" charset="0"/>
                <a:cs typeface="Arial" panose="020B0604020202020204" pitchFamily="34" charset="0"/>
              </a:rPr>
              <a:t>durability</a:t>
            </a:r>
            <a:r>
              <a:rPr lang="de-DE" sz="1200" dirty="0">
                <a:solidFill>
                  <a:srgbClr val="0097D7"/>
                </a:solidFill>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cycles</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and</a:t>
            </a:r>
            <a:r>
              <a:rPr lang="de-DE" sz="1200" dirty="0">
                <a:latin typeface="Arial" panose="020B0604020202020204" pitchFamily="34" charset="0"/>
                <a:cs typeface="Arial" panose="020B0604020202020204" pitchFamily="34" charset="0"/>
              </a:rPr>
              <a:t> 	</a:t>
            </a:r>
            <a:r>
              <a:rPr lang="de-DE" sz="1200" b="1" dirty="0" err="1">
                <a:solidFill>
                  <a:srgbClr val="0097D7"/>
                </a:solidFill>
                <a:latin typeface="Arial" panose="020B0604020202020204" pitchFamily="34" charset="0"/>
                <a:cs typeface="Arial" panose="020B0604020202020204" pitchFamily="34" charset="0"/>
              </a:rPr>
              <a:t>pressure</a:t>
            </a:r>
            <a:r>
              <a:rPr lang="de-DE" sz="1200" dirty="0">
                <a:solidFill>
                  <a:srgbClr val="0097D7"/>
                </a:solidFill>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testing</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with</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loads</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up</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to</a:t>
            </a:r>
            <a:r>
              <a:rPr lang="de-DE" sz="1200" dirty="0">
                <a:latin typeface="Arial" panose="020B0604020202020204" pitchFamily="34" charset="0"/>
                <a:cs typeface="Arial" panose="020B0604020202020204" pitchFamily="34" charset="0"/>
              </a:rPr>
              <a:t> 7000N</a:t>
            </a:r>
            <a:endParaRPr lang="en-GB" sz="1200" dirty="0">
              <a:latin typeface="Arial" panose="020B0604020202020204" pitchFamily="34" charset="0"/>
              <a:cs typeface="Arial" panose="020B0604020202020204" pitchFamily="34" charset="0"/>
            </a:endParaRPr>
          </a:p>
          <a:p>
            <a:pPr marL="171446" indent="-171446">
              <a:buClr>
                <a:srgbClr val="96C115"/>
              </a:buClr>
              <a:buFont typeface="Arial" panose="020B0604020202020204" pitchFamily="34" charset="0"/>
              <a:buChar char="•"/>
            </a:pPr>
            <a:r>
              <a:rPr lang="de-DE" sz="1200" dirty="0">
                <a:latin typeface="Arial" panose="020B0604020202020204" pitchFamily="34" charset="0"/>
                <a:cs typeface="Arial" panose="020B0604020202020204" pitchFamily="34" charset="0"/>
              </a:rPr>
              <a:t>All </a:t>
            </a:r>
            <a:r>
              <a:rPr lang="de-DE" sz="1200" dirty="0" err="1">
                <a:latin typeface="Arial" panose="020B0604020202020204" pitchFamily="34" charset="0"/>
                <a:cs typeface="Arial" panose="020B0604020202020204" pitchFamily="34" charset="0"/>
              </a:rPr>
              <a:t>structural</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load-cases</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proven</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for</a:t>
            </a:r>
            <a:r>
              <a:rPr lang="de-DE" sz="1200" dirty="0">
                <a:latin typeface="Arial" panose="020B0604020202020204" pitchFamily="34" charset="0"/>
                <a:cs typeface="Arial" panose="020B0604020202020204" pitchFamily="34" charset="0"/>
              </a:rPr>
              <a:t> </a:t>
            </a:r>
            <a:r>
              <a:rPr lang="de-DE" sz="1200" b="1" dirty="0">
                <a:solidFill>
                  <a:srgbClr val="0097D7"/>
                </a:solidFill>
                <a:latin typeface="Arial" panose="020B0604020202020204" pitchFamily="34" charset="0"/>
                <a:cs typeface="Arial" panose="020B0604020202020204" pitchFamily="34" charset="0"/>
              </a:rPr>
              <a:t>10 </a:t>
            </a:r>
            <a:r>
              <a:rPr lang="de-DE" sz="1200" b="1" dirty="0" err="1">
                <a:solidFill>
                  <a:srgbClr val="0097D7"/>
                </a:solidFill>
                <a:latin typeface="Arial" panose="020B0604020202020204" pitchFamily="34" charset="0"/>
                <a:cs typeface="Arial" panose="020B0604020202020204" pitchFamily="34" charset="0"/>
              </a:rPr>
              <a:t>year</a:t>
            </a:r>
            <a:r>
              <a:rPr lang="de-DE" sz="1200" b="1" dirty="0">
                <a:solidFill>
                  <a:srgbClr val="0097D7"/>
                </a:solidFill>
                <a:latin typeface="Arial" panose="020B0604020202020204" pitchFamily="34" charset="0"/>
                <a:cs typeface="Arial" panose="020B0604020202020204" pitchFamily="34" charset="0"/>
              </a:rPr>
              <a:t> </a:t>
            </a:r>
            <a:r>
              <a:rPr lang="de-DE" sz="1200" b="1" dirty="0" err="1">
                <a:solidFill>
                  <a:srgbClr val="0097D7"/>
                </a:solidFill>
                <a:latin typeface="Arial" panose="020B0604020202020204" pitchFamily="34" charset="0"/>
                <a:cs typeface="Arial" panose="020B0604020202020204" pitchFamily="34" charset="0"/>
              </a:rPr>
              <a:t>warranty</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and</a:t>
            </a:r>
            <a:r>
              <a:rPr lang="de-DE" sz="1200" dirty="0">
                <a:latin typeface="Arial" panose="020B0604020202020204" pitchFamily="34" charset="0"/>
                <a:cs typeface="Arial" panose="020B0604020202020204" pitchFamily="34" charset="0"/>
              </a:rPr>
              <a:t> 1250 kg </a:t>
            </a:r>
            <a:r>
              <a:rPr lang="de-DE" sz="1200" b="1" dirty="0" err="1">
                <a:solidFill>
                  <a:srgbClr val="0097D7"/>
                </a:solidFill>
                <a:latin typeface="Arial" panose="020B0604020202020204" pitchFamily="34" charset="0"/>
                <a:cs typeface="Arial" panose="020B0604020202020204" pitchFamily="34" charset="0"/>
              </a:rPr>
              <a:t>payload</a:t>
            </a:r>
            <a:endParaRPr lang="en-GB" sz="1200" b="1" dirty="0">
              <a:solidFill>
                <a:srgbClr val="0097D7"/>
              </a:solidFill>
              <a:latin typeface="Arial" panose="020B0604020202020204" pitchFamily="34" charset="0"/>
              <a:cs typeface="Arial" panose="020B0604020202020204" pitchFamily="34" charset="0"/>
            </a:endParaRPr>
          </a:p>
          <a:p>
            <a:pPr marL="171446" indent="-171446">
              <a:buClr>
                <a:srgbClr val="96C115"/>
              </a:buClr>
              <a:buFont typeface="Arial" panose="020B0604020202020204" pitchFamily="34" charset="0"/>
              <a:buChar char="•"/>
            </a:pPr>
            <a:r>
              <a:rPr lang="de-DE" sz="1200" dirty="0">
                <a:latin typeface="Arial" panose="020B0604020202020204" pitchFamily="34" charset="0"/>
                <a:cs typeface="Arial" panose="020B0604020202020204" pitchFamily="34" charset="0"/>
              </a:rPr>
              <a:t>Easy </a:t>
            </a:r>
            <a:r>
              <a:rPr lang="de-DE" sz="1200" b="1" dirty="0" err="1">
                <a:solidFill>
                  <a:srgbClr val="0097D7"/>
                </a:solidFill>
                <a:latin typeface="Arial" panose="020B0604020202020204" pitchFamily="34" charset="0"/>
                <a:cs typeface="Arial" panose="020B0604020202020204" pitchFamily="34" charset="0"/>
              </a:rPr>
              <a:t>repair</a:t>
            </a:r>
            <a:endParaRPr lang="en-GB" sz="1200" b="1" dirty="0">
              <a:solidFill>
                <a:srgbClr val="0097D7"/>
              </a:solidFill>
              <a:latin typeface="Arial" panose="020B0604020202020204" pitchFamily="34" charset="0"/>
              <a:cs typeface="Arial" panose="020B0604020202020204" pitchFamily="34" charset="0"/>
            </a:endParaRPr>
          </a:p>
        </p:txBody>
      </p:sp>
      <p:sp>
        <p:nvSpPr>
          <p:cNvPr id="19" name="Rectangle 18"/>
          <p:cNvSpPr/>
          <p:nvPr/>
        </p:nvSpPr>
        <p:spPr>
          <a:xfrm>
            <a:off x="3375572" y="4775747"/>
            <a:ext cx="3757875" cy="12729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20" name="TextBox 19"/>
          <p:cNvSpPr txBox="1"/>
          <p:nvPr/>
        </p:nvSpPr>
        <p:spPr>
          <a:xfrm>
            <a:off x="3536436" y="4621860"/>
            <a:ext cx="2048819" cy="307777"/>
          </a:xfrm>
          <a:prstGeom prst="rect">
            <a:avLst/>
          </a:prstGeom>
          <a:solidFill>
            <a:schemeClr val="bg1"/>
          </a:solidFill>
          <a:ln w="19050">
            <a:noFill/>
          </a:ln>
        </p:spPr>
        <p:txBody>
          <a:bodyPr wrap="square" rtlCol="0">
            <a:spAutoFit/>
          </a:bodyPr>
          <a:lstStyle/>
          <a:p>
            <a:r>
              <a:rPr lang="de-DE" sz="1400" b="1" dirty="0">
                <a:solidFill>
                  <a:srgbClr val="96C115"/>
                </a:solidFill>
                <a:latin typeface="Arial" panose="020B0604020202020204" pitchFamily="34" charset="0"/>
                <a:cs typeface="Arial" panose="020B0604020202020204" pitchFamily="34" charset="0"/>
              </a:rPr>
              <a:t>DURABILITY</a:t>
            </a:r>
            <a:endParaRPr lang="en-US" sz="1400" b="1" dirty="0">
              <a:solidFill>
                <a:srgbClr val="96C115"/>
              </a:solidFill>
              <a:latin typeface="Arial" panose="020B0604020202020204" pitchFamily="34" charset="0"/>
              <a:cs typeface="Arial" panose="020B0604020202020204" pitchFamily="34" charset="0"/>
            </a:endParaRPr>
          </a:p>
        </p:txBody>
      </p:sp>
      <p:sp>
        <p:nvSpPr>
          <p:cNvPr id="21" name="Rectangle 20"/>
          <p:cNvSpPr/>
          <p:nvPr/>
        </p:nvSpPr>
        <p:spPr>
          <a:xfrm>
            <a:off x="7924358" y="3089362"/>
            <a:ext cx="4105081" cy="830997"/>
          </a:xfrm>
          <a:prstGeom prst="rect">
            <a:avLst/>
          </a:prstGeom>
        </p:spPr>
        <p:txBody>
          <a:bodyPr wrap="square">
            <a:spAutoFit/>
          </a:bodyPr>
          <a:lstStyle/>
          <a:p>
            <a:pPr marL="228594" indent="-228594">
              <a:buClr>
                <a:srgbClr val="96C115"/>
              </a:buClr>
              <a:buFont typeface="Arial" panose="020B0604020202020204" pitchFamily="34" charset="0"/>
              <a:buChar char="•"/>
            </a:pPr>
            <a:r>
              <a:rPr lang="de-DE" sz="1200" dirty="0" err="1">
                <a:latin typeface="Arial" panose="020B0604020202020204" pitchFamily="34" charset="0"/>
                <a:cs typeface="Arial" panose="020B0604020202020204" pitchFamily="34" charset="0"/>
              </a:rPr>
              <a:t>Optimized</a:t>
            </a:r>
            <a:r>
              <a:rPr lang="de-DE" sz="1200" dirty="0">
                <a:latin typeface="Arial" panose="020B0604020202020204" pitchFamily="34" charset="0"/>
                <a:cs typeface="Arial" panose="020B0604020202020204" pitchFamily="34" charset="0"/>
              </a:rPr>
              <a:t> </a:t>
            </a:r>
            <a:r>
              <a:rPr lang="de-DE" sz="1200" b="1" dirty="0">
                <a:solidFill>
                  <a:srgbClr val="0097D7"/>
                </a:solidFill>
                <a:latin typeface="Arial" panose="020B0604020202020204" pitchFamily="34" charset="0"/>
                <a:cs typeface="Arial" panose="020B0604020202020204" pitchFamily="34" charset="0"/>
              </a:rPr>
              <a:t>Payload</a:t>
            </a:r>
            <a:r>
              <a:rPr lang="de-DE" sz="1200" dirty="0">
                <a:solidFill>
                  <a:srgbClr val="0097D7"/>
                </a:solidFill>
                <a:latin typeface="Arial" panose="020B0604020202020204" pitchFamily="34" charset="0"/>
                <a:cs typeface="Arial" panose="020B0604020202020204" pitchFamily="34" charset="0"/>
              </a:rPr>
              <a:t> </a:t>
            </a:r>
            <a:r>
              <a:rPr lang="de-DE" sz="1200" dirty="0">
                <a:latin typeface="Arial" panose="020B0604020202020204" pitchFamily="34" charset="0"/>
                <a:cs typeface="Arial" panose="020B0604020202020204" pitchFamily="34" charset="0"/>
              </a:rPr>
              <a:t>(33%) </a:t>
            </a:r>
            <a:r>
              <a:rPr lang="de-DE" sz="1200" dirty="0" err="1">
                <a:latin typeface="Arial" panose="020B0604020202020204" pitchFamily="34" charset="0"/>
                <a:cs typeface="Arial" panose="020B0604020202020204" pitchFamily="34" charset="0"/>
              </a:rPr>
              <a:t>and</a:t>
            </a:r>
            <a:r>
              <a:rPr lang="de-DE" sz="1200" dirty="0">
                <a:latin typeface="Arial" panose="020B0604020202020204" pitchFamily="34" charset="0"/>
                <a:cs typeface="Arial" panose="020B0604020202020204" pitchFamily="34" charset="0"/>
              </a:rPr>
              <a:t> </a:t>
            </a:r>
            <a:r>
              <a:rPr lang="de-DE" sz="1200" b="1" dirty="0" err="1">
                <a:solidFill>
                  <a:srgbClr val="0097D7"/>
                </a:solidFill>
                <a:latin typeface="Arial" panose="020B0604020202020204" pitchFamily="34" charset="0"/>
                <a:cs typeface="Arial" panose="020B0604020202020204" pitchFamily="34" charset="0"/>
              </a:rPr>
              <a:t>operating</a:t>
            </a:r>
            <a:r>
              <a:rPr lang="de-DE" sz="1200" b="1" dirty="0">
                <a:solidFill>
                  <a:srgbClr val="0097D7"/>
                </a:solidFill>
                <a:latin typeface="Arial" panose="020B0604020202020204" pitchFamily="34" charset="0"/>
                <a:cs typeface="Arial" panose="020B0604020202020204" pitchFamily="34" charset="0"/>
              </a:rPr>
              <a:t> </a:t>
            </a:r>
            <a:r>
              <a:rPr lang="de-DE" sz="1200" b="1" dirty="0" err="1">
                <a:solidFill>
                  <a:srgbClr val="0097D7"/>
                </a:solidFill>
                <a:latin typeface="Arial" panose="020B0604020202020204" pitchFamily="34" charset="0"/>
                <a:cs typeface="Arial" panose="020B0604020202020204" pitchFamily="34" charset="0"/>
              </a:rPr>
              <a:t>efficienty</a:t>
            </a:r>
            <a:endParaRPr lang="en-GB" sz="1200" b="1" dirty="0">
              <a:solidFill>
                <a:srgbClr val="0097D7"/>
              </a:solidFill>
              <a:latin typeface="Arial" panose="020B0604020202020204" pitchFamily="34" charset="0"/>
              <a:cs typeface="Arial" panose="020B0604020202020204" pitchFamily="34" charset="0"/>
            </a:endParaRPr>
          </a:p>
          <a:p>
            <a:pPr marL="228594" indent="-228594">
              <a:buClr>
                <a:srgbClr val="96C115"/>
              </a:buClr>
              <a:buFont typeface="Arial" panose="020B0604020202020204" pitchFamily="34" charset="0"/>
              <a:buChar char="•"/>
            </a:pPr>
            <a:r>
              <a:rPr lang="de-DE" sz="1200" dirty="0">
                <a:latin typeface="Arial" panose="020B0604020202020204" pitchFamily="34" charset="0"/>
                <a:cs typeface="Arial" panose="020B0604020202020204" pitchFamily="34" charset="0"/>
              </a:rPr>
              <a:t>Fleet </a:t>
            </a:r>
            <a:r>
              <a:rPr lang="de-DE" sz="1200" dirty="0" err="1">
                <a:latin typeface="Arial" panose="020B0604020202020204" pitchFamily="34" charset="0"/>
                <a:cs typeface="Arial" panose="020B0604020202020204" pitchFamily="34" charset="0"/>
              </a:rPr>
              <a:t>Savings</a:t>
            </a:r>
            <a:endParaRPr lang="de-DE" sz="1200" dirty="0">
              <a:latin typeface="Arial" panose="020B0604020202020204" pitchFamily="34" charset="0"/>
              <a:cs typeface="Arial" panose="020B0604020202020204" pitchFamily="34" charset="0"/>
            </a:endParaRPr>
          </a:p>
          <a:p>
            <a:pPr marL="228594" indent="-228594">
              <a:buClr>
                <a:srgbClr val="96C115"/>
              </a:buClr>
              <a:buFont typeface="Arial" panose="020B0604020202020204" pitchFamily="34" charset="0"/>
              <a:buChar char="•"/>
            </a:pPr>
            <a:r>
              <a:rPr lang="de-DE" sz="1200" dirty="0" err="1">
                <a:latin typeface="Arial" panose="020B0604020202020204" pitchFamily="34" charset="0"/>
                <a:cs typeface="Arial" panose="020B0604020202020204" pitchFamily="34" charset="0"/>
              </a:rPr>
              <a:t>Reduced</a:t>
            </a:r>
            <a:r>
              <a:rPr lang="de-DE" sz="1200" dirty="0">
                <a:latin typeface="Arial" panose="020B0604020202020204" pitchFamily="34" charset="0"/>
                <a:cs typeface="Arial" panose="020B0604020202020204" pitchFamily="34" charset="0"/>
              </a:rPr>
              <a:t> </a:t>
            </a:r>
            <a:r>
              <a:rPr lang="de-DE" sz="1200" b="1" dirty="0">
                <a:solidFill>
                  <a:srgbClr val="0097D7"/>
                </a:solidFill>
                <a:latin typeface="Arial" panose="020B0604020202020204" pitchFamily="34" charset="0"/>
                <a:cs typeface="Arial" panose="020B0604020202020204" pitchFamily="34" charset="0"/>
              </a:rPr>
              <a:t>Total </a:t>
            </a:r>
            <a:r>
              <a:rPr lang="de-DE" sz="1200" b="1" dirty="0" err="1">
                <a:solidFill>
                  <a:srgbClr val="0097D7"/>
                </a:solidFill>
                <a:latin typeface="Arial" panose="020B0604020202020204" pitchFamily="34" charset="0"/>
                <a:cs typeface="Arial" panose="020B0604020202020204" pitchFamily="34" charset="0"/>
              </a:rPr>
              <a:t>Cost</a:t>
            </a:r>
            <a:r>
              <a:rPr lang="de-DE" sz="1200" b="1" dirty="0">
                <a:solidFill>
                  <a:srgbClr val="0097D7"/>
                </a:solidFill>
                <a:latin typeface="Arial" panose="020B0604020202020204" pitchFamily="34" charset="0"/>
                <a:cs typeface="Arial" panose="020B0604020202020204" pitchFamily="34" charset="0"/>
              </a:rPr>
              <a:t> </a:t>
            </a:r>
            <a:r>
              <a:rPr lang="de-DE" sz="1200" b="1" dirty="0" err="1">
                <a:solidFill>
                  <a:srgbClr val="0097D7"/>
                </a:solidFill>
                <a:latin typeface="Arial" panose="020B0604020202020204" pitchFamily="34" charset="0"/>
                <a:cs typeface="Arial" panose="020B0604020202020204" pitchFamily="34" charset="0"/>
              </a:rPr>
              <a:t>of</a:t>
            </a:r>
            <a:r>
              <a:rPr lang="de-DE" sz="1200" b="1" dirty="0">
                <a:solidFill>
                  <a:srgbClr val="0097D7"/>
                </a:solidFill>
                <a:latin typeface="Arial" panose="020B0604020202020204" pitchFamily="34" charset="0"/>
                <a:cs typeface="Arial" panose="020B0604020202020204" pitchFamily="34" charset="0"/>
              </a:rPr>
              <a:t> Ownership </a:t>
            </a:r>
            <a:r>
              <a:rPr lang="de-DE" sz="1200" dirty="0" err="1">
                <a:latin typeface="Arial" panose="020B0604020202020204" pitchFamily="34" charset="0"/>
                <a:cs typeface="Arial" panose="020B0604020202020204" pitchFamily="34" charset="0"/>
              </a:rPr>
              <a:t>by</a:t>
            </a:r>
            <a:r>
              <a:rPr lang="de-DE" sz="1200" dirty="0">
                <a:latin typeface="Arial" panose="020B0604020202020204" pitchFamily="34" charset="0"/>
                <a:cs typeface="Arial" panose="020B0604020202020204" pitchFamily="34" charset="0"/>
              </a:rPr>
              <a:t> £6,700</a:t>
            </a:r>
            <a:br>
              <a:rPr lang="de-DE" sz="1200" dirty="0">
                <a:latin typeface="Arial" panose="020B0604020202020204" pitchFamily="34" charset="0"/>
                <a:cs typeface="Arial" panose="020B0604020202020204" pitchFamily="34" charset="0"/>
              </a:rPr>
            </a:br>
            <a:r>
              <a:rPr lang="de-DE" sz="1200" dirty="0">
                <a:latin typeface="Arial" panose="020B0604020202020204" pitchFamily="34" charset="0"/>
                <a:cs typeface="Arial" panose="020B0604020202020204" pitchFamily="34" charset="0"/>
              </a:rPr>
              <a:t>per </a:t>
            </a:r>
            <a:r>
              <a:rPr lang="de-DE" sz="1200" dirty="0" err="1">
                <a:latin typeface="Arial" panose="020B0604020202020204" pitchFamily="34" charset="0"/>
                <a:cs typeface="Arial" panose="020B0604020202020204" pitchFamily="34" charset="0"/>
              </a:rPr>
              <a:t>vehicle</a:t>
            </a:r>
            <a:r>
              <a:rPr lang="de-DE" sz="1200" dirty="0">
                <a:latin typeface="Arial" panose="020B0604020202020204" pitchFamily="34" charset="0"/>
                <a:cs typeface="Arial" panose="020B0604020202020204" pitchFamily="34" charset="0"/>
              </a:rPr>
              <a:t>/</a:t>
            </a:r>
            <a:r>
              <a:rPr lang="de-DE" sz="1200" dirty="0" err="1">
                <a:latin typeface="Arial" panose="020B0604020202020204" pitchFamily="34" charset="0"/>
                <a:cs typeface="Arial" panose="020B0604020202020204" pitchFamily="34" charset="0"/>
              </a:rPr>
              <a:t>year</a:t>
            </a:r>
            <a:endParaRPr lang="en-GB" sz="1200" dirty="0">
              <a:latin typeface="Arial" panose="020B0604020202020204" pitchFamily="34" charset="0"/>
              <a:cs typeface="Arial" panose="020B0604020202020204" pitchFamily="34" charset="0"/>
            </a:endParaRPr>
          </a:p>
        </p:txBody>
      </p:sp>
      <p:sp>
        <p:nvSpPr>
          <p:cNvPr id="22" name="Rectangle 21"/>
          <p:cNvSpPr/>
          <p:nvPr/>
        </p:nvSpPr>
        <p:spPr>
          <a:xfrm>
            <a:off x="7924359" y="2850143"/>
            <a:ext cx="3507371" cy="12632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23" name="TextBox 22"/>
          <p:cNvSpPr txBox="1"/>
          <p:nvPr/>
        </p:nvSpPr>
        <p:spPr>
          <a:xfrm>
            <a:off x="8085223" y="2696256"/>
            <a:ext cx="2055556" cy="307777"/>
          </a:xfrm>
          <a:prstGeom prst="rect">
            <a:avLst/>
          </a:prstGeom>
          <a:solidFill>
            <a:schemeClr val="bg1"/>
          </a:solidFill>
          <a:ln w="19050">
            <a:noFill/>
          </a:ln>
        </p:spPr>
        <p:txBody>
          <a:bodyPr wrap="square" rtlCol="0">
            <a:spAutoFit/>
          </a:bodyPr>
          <a:lstStyle/>
          <a:p>
            <a:r>
              <a:rPr lang="de-DE" sz="1400" b="1" dirty="0">
                <a:solidFill>
                  <a:srgbClr val="96C115"/>
                </a:solidFill>
                <a:latin typeface="Arial" panose="020B0604020202020204" pitchFamily="34" charset="0"/>
                <a:cs typeface="Arial" panose="020B0604020202020204" pitchFamily="34" charset="0"/>
              </a:rPr>
              <a:t>PROFITABILITY</a:t>
            </a:r>
            <a:endParaRPr lang="en-US" sz="1400" b="1" dirty="0">
              <a:solidFill>
                <a:srgbClr val="96C115"/>
              </a:solidFill>
              <a:latin typeface="Arial" panose="020B0604020202020204" pitchFamily="34" charset="0"/>
              <a:cs typeface="Arial" panose="020B0604020202020204" pitchFamily="34" charset="0"/>
            </a:endParaRPr>
          </a:p>
        </p:txBody>
      </p:sp>
      <p:pic>
        <p:nvPicPr>
          <p:cNvPr id="25" name="Picture 24"/>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323753" y="4157368"/>
            <a:ext cx="3274259" cy="1940073"/>
          </a:xfrm>
          <a:prstGeom prst="rect">
            <a:avLst/>
          </a:prstGeom>
        </p:spPr>
      </p:pic>
      <p:pic>
        <p:nvPicPr>
          <p:cNvPr id="27" name="Picture 26"/>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323753" y="999467"/>
            <a:ext cx="3274260" cy="1512599"/>
          </a:xfrm>
          <a:prstGeom prst="rect">
            <a:avLst/>
          </a:prstGeom>
        </p:spPr>
      </p:pic>
      <p:sp>
        <p:nvSpPr>
          <p:cNvPr id="28" name="Right Brace 27"/>
          <p:cNvSpPr/>
          <p:nvPr/>
        </p:nvSpPr>
        <p:spPr>
          <a:xfrm>
            <a:off x="7291310" y="1203543"/>
            <a:ext cx="370703" cy="4818316"/>
          </a:xfrm>
          <a:prstGeom prst="rightBrace">
            <a:avLst/>
          </a:prstGeom>
          <a:ln w="12700">
            <a:solidFill>
              <a:srgbClr val="96C11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b="1" dirty="0"/>
          </a:p>
        </p:txBody>
      </p:sp>
      <p:sp>
        <p:nvSpPr>
          <p:cNvPr id="29" name="Rectangle 28"/>
          <p:cNvSpPr/>
          <p:nvPr/>
        </p:nvSpPr>
        <p:spPr>
          <a:xfrm>
            <a:off x="3392995" y="3829838"/>
            <a:ext cx="3740452" cy="6621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30" name="TextBox 29"/>
          <p:cNvSpPr txBox="1"/>
          <p:nvPr/>
        </p:nvSpPr>
        <p:spPr>
          <a:xfrm>
            <a:off x="3553859" y="3675949"/>
            <a:ext cx="2288141" cy="307777"/>
          </a:xfrm>
          <a:prstGeom prst="rect">
            <a:avLst/>
          </a:prstGeom>
          <a:solidFill>
            <a:schemeClr val="bg1"/>
          </a:solidFill>
          <a:ln w="19050">
            <a:noFill/>
          </a:ln>
        </p:spPr>
        <p:txBody>
          <a:bodyPr wrap="square" rtlCol="0">
            <a:spAutoFit/>
          </a:bodyPr>
          <a:lstStyle/>
          <a:p>
            <a:r>
              <a:rPr lang="de-DE" sz="1400" b="1" dirty="0">
                <a:solidFill>
                  <a:srgbClr val="96C115"/>
                </a:solidFill>
                <a:latin typeface="Arial" panose="020B0604020202020204" pitchFamily="34" charset="0"/>
                <a:cs typeface="Arial" panose="020B0604020202020204" pitchFamily="34" charset="0"/>
              </a:rPr>
              <a:t>SAFETY &amp; SECURITY</a:t>
            </a:r>
            <a:endParaRPr lang="en-US" sz="1400" b="1" dirty="0">
              <a:solidFill>
                <a:srgbClr val="96C115"/>
              </a:solidFill>
              <a:latin typeface="Arial" panose="020B0604020202020204" pitchFamily="34" charset="0"/>
              <a:cs typeface="Arial" panose="020B0604020202020204" pitchFamily="34" charset="0"/>
            </a:endParaRPr>
          </a:p>
        </p:txBody>
      </p:sp>
      <p:sp>
        <p:nvSpPr>
          <p:cNvPr id="31" name="Rectangle 30"/>
          <p:cNvSpPr/>
          <p:nvPr/>
        </p:nvSpPr>
        <p:spPr>
          <a:xfrm>
            <a:off x="3366851" y="4001540"/>
            <a:ext cx="4080428" cy="461665"/>
          </a:xfrm>
          <a:prstGeom prst="rect">
            <a:avLst/>
          </a:prstGeom>
        </p:spPr>
        <p:txBody>
          <a:bodyPr wrap="square">
            <a:spAutoFit/>
          </a:bodyPr>
          <a:lstStyle/>
          <a:p>
            <a:pPr marL="171446" indent="-171446">
              <a:buClr>
                <a:srgbClr val="96C115"/>
              </a:buClr>
              <a:buFont typeface="Arial" panose="020B0604020202020204" pitchFamily="34" charset="0"/>
              <a:buChar char="•"/>
            </a:pPr>
            <a:r>
              <a:rPr lang="de-DE" sz="1200" dirty="0">
                <a:latin typeface="Arial" panose="020B0604020202020204" pitchFamily="34" charset="0"/>
                <a:cs typeface="Arial" panose="020B0604020202020204" pitchFamily="34" charset="0"/>
              </a:rPr>
              <a:t>Design </a:t>
            </a:r>
            <a:r>
              <a:rPr lang="de-DE" sz="1200" dirty="0" err="1">
                <a:latin typeface="Arial" panose="020B0604020202020204" pitchFamily="34" charset="0"/>
                <a:cs typeface="Arial" panose="020B0604020202020204" pitchFamily="34" charset="0"/>
              </a:rPr>
              <a:t>optimized</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for</a:t>
            </a:r>
            <a:r>
              <a:rPr lang="de-DE" sz="1200" dirty="0">
                <a:latin typeface="Arial" panose="020B0604020202020204" pitchFamily="34" charset="0"/>
                <a:cs typeface="Arial" panose="020B0604020202020204" pitchFamily="34" charset="0"/>
              </a:rPr>
              <a:t> </a:t>
            </a:r>
            <a:r>
              <a:rPr lang="de-DE" sz="1200" b="1" dirty="0" err="1">
                <a:solidFill>
                  <a:srgbClr val="0097D7"/>
                </a:solidFill>
                <a:latin typeface="Arial" panose="020B0604020202020204" pitchFamily="34" charset="0"/>
                <a:cs typeface="Arial" panose="020B0604020202020204" pitchFamily="34" charset="0"/>
              </a:rPr>
              <a:t>fewer</a:t>
            </a:r>
            <a:r>
              <a:rPr lang="de-DE" sz="1200" b="1" dirty="0">
                <a:solidFill>
                  <a:srgbClr val="0097D7"/>
                </a:solidFill>
                <a:latin typeface="Arial" panose="020B0604020202020204" pitchFamily="34" charset="0"/>
                <a:cs typeface="Arial" panose="020B0604020202020204" pitchFamily="34" charset="0"/>
              </a:rPr>
              <a:t> </a:t>
            </a:r>
            <a:r>
              <a:rPr lang="de-DE" sz="1200" b="1" dirty="0" err="1">
                <a:solidFill>
                  <a:srgbClr val="0097D7"/>
                </a:solidFill>
                <a:latin typeface="Arial" panose="020B0604020202020204" pitchFamily="34" charset="0"/>
                <a:cs typeface="Arial" panose="020B0604020202020204" pitchFamily="34" charset="0"/>
              </a:rPr>
              <a:t>accidents</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better</a:t>
            </a:r>
            <a:r>
              <a:rPr lang="de-DE" sz="1200" dirty="0">
                <a:latin typeface="Arial" panose="020B0604020202020204" pitchFamily="34" charset="0"/>
                <a:cs typeface="Arial" panose="020B0604020202020204" pitchFamily="34" charset="0"/>
              </a:rPr>
              <a:t> </a:t>
            </a:r>
            <a:r>
              <a:rPr lang="de-DE" sz="1200" b="1" dirty="0" err="1">
                <a:solidFill>
                  <a:srgbClr val="0097D7"/>
                </a:solidFill>
                <a:latin typeface="Arial" panose="020B0604020202020204" pitchFamily="34" charset="0"/>
                <a:cs typeface="Arial" panose="020B0604020202020204" pitchFamily="34" charset="0"/>
              </a:rPr>
              <a:t>access</a:t>
            </a:r>
            <a:r>
              <a:rPr lang="de-DE" sz="1200" dirty="0">
                <a:solidFill>
                  <a:srgbClr val="0097D7"/>
                </a:solidFill>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and</a:t>
            </a:r>
            <a:r>
              <a:rPr lang="de-DE" sz="1200" dirty="0">
                <a:latin typeface="Arial" panose="020B0604020202020204" pitchFamily="34" charset="0"/>
                <a:cs typeface="Arial" panose="020B0604020202020204" pitchFamily="34" charset="0"/>
              </a:rPr>
              <a:t> </a:t>
            </a:r>
            <a:r>
              <a:rPr lang="de-DE" sz="1200" b="1" dirty="0" err="1">
                <a:solidFill>
                  <a:srgbClr val="0097D7"/>
                </a:solidFill>
                <a:latin typeface="Arial" panose="020B0604020202020204" pitchFamily="34" charset="0"/>
                <a:cs typeface="Arial" panose="020B0604020202020204" pitchFamily="34" charset="0"/>
              </a:rPr>
              <a:t>safe</a:t>
            </a:r>
            <a:r>
              <a:rPr lang="de-DE" sz="1200" b="1" dirty="0">
                <a:solidFill>
                  <a:srgbClr val="0097D7"/>
                </a:solidFill>
                <a:latin typeface="Arial" panose="020B0604020202020204" pitchFamily="34" charset="0"/>
                <a:cs typeface="Arial" panose="020B0604020202020204" pitchFamily="34" charset="0"/>
              </a:rPr>
              <a:t> </a:t>
            </a:r>
            <a:r>
              <a:rPr lang="de-DE" sz="1200" b="1" dirty="0" err="1">
                <a:solidFill>
                  <a:srgbClr val="0097D7"/>
                </a:solidFill>
                <a:latin typeface="Arial" panose="020B0604020202020204" pitchFamily="34" charset="0"/>
                <a:cs typeface="Arial" panose="020B0604020202020204" pitchFamily="34" charset="0"/>
              </a:rPr>
              <a:t>operations</a:t>
            </a:r>
            <a:endParaRPr lang="en-GB" sz="1200" b="1" dirty="0">
              <a:solidFill>
                <a:srgbClr val="0097D7"/>
              </a:solidFill>
              <a:latin typeface="Arial" panose="020B0604020202020204" pitchFamily="34" charset="0"/>
              <a:cs typeface="Arial" panose="020B0604020202020204" pitchFamily="34" charset="0"/>
            </a:endParaRPr>
          </a:p>
        </p:txBody>
      </p:sp>
      <p:sp>
        <p:nvSpPr>
          <p:cNvPr id="26" name="Title 8"/>
          <p:cNvSpPr txBox="1">
            <a:spLocks/>
          </p:cNvSpPr>
          <p:nvPr/>
        </p:nvSpPr>
        <p:spPr>
          <a:xfrm>
            <a:off x="604865" y="113228"/>
            <a:ext cx="10965180" cy="460800"/>
          </a:xfrm>
          <a:prstGeom prst="rect">
            <a:avLst/>
          </a:prstGeom>
        </p:spPr>
        <p:txBody>
          <a:bodyPr vert="horz" lIns="121920" tIns="60960" rIns="121920" bIns="60960" rtlCol="0" anchor="ctr">
            <a:noAutofit/>
          </a:bodyPr>
          <a:lstStyle>
            <a:lvl1pPr algn="l" defTabSz="457200" rtl="0" eaLnBrk="1" latinLnBrk="0" hangingPunct="1">
              <a:spcBef>
                <a:spcPct val="0"/>
              </a:spcBef>
              <a:buNone/>
              <a:defRPr sz="2800" b="1" kern="1200">
                <a:solidFill>
                  <a:schemeClr val="tx1"/>
                </a:solidFill>
                <a:latin typeface="+mj-lt"/>
                <a:ea typeface="+mj-ea"/>
                <a:cs typeface="+mj-cs"/>
              </a:defRPr>
            </a:lvl1pPr>
          </a:lstStyle>
          <a:p>
            <a:r>
              <a:rPr lang="en-GB" sz="3200" b="0" dirty="0">
                <a:latin typeface="Arial" panose="020B0604020202020204" pitchFamily="34" charset="0"/>
                <a:cs typeface="Arial" panose="020B0604020202020204" pitchFamily="34" charset="0"/>
              </a:rPr>
              <a:t>// </a:t>
            </a:r>
            <a:r>
              <a:rPr lang="en-US" sz="3200" b="0" dirty="0">
                <a:solidFill>
                  <a:srgbClr val="1C1C1C"/>
                </a:solidFill>
                <a:latin typeface="Arial" panose="020B0604020202020204" pitchFamily="34" charset="0"/>
                <a:ea typeface="Arial" charset="0"/>
                <a:cs typeface="Arial" panose="020B0604020202020204" pitchFamily="34" charset="0"/>
              </a:rPr>
              <a:t>CASE STUDY: </a:t>
            </a:r>
            <a:r>
              <a:rPr lang="en-US" sz="3200" dirty="0">
                <a:solidFill>
                  <a:schemeClr val="accent2"/>
                </a:solidFill>
                <a:latin typeface="Arial" panose="020B0604020202020204" pitchFamily="34" charset="0"/>
                <a:ea typeface="Arial" charset="0"/>
                <a:cs typeface="Arial" panose="020B0604020202020204" pitchFamily="34" charset="0"/>
              </a:rPr>
              <a:t>PENSO TRUCKS</a:t>
            </a:r>
            <a:endParaRPr lang="en-GB" sz="3200" b="0" dirty="0">
              <a:solidFill>
                <a:schemeClr val="accent2"/>
              </a:solidFill>
              <a:latin typeface="Arial" panose="020B0604020202020204" pitchFamily="34" charset="0"/>
              <a:cs typeface="Arial" panose="020B0604020202020204" pitchFamily="34" charset="0"/>
            </a:endParaRPr>
          </a:p>
        </p:txBody>
      </p:sp>
      <p:sp>
        <p:nvSpPr>
          <p:cNvPr id="32" name="Untertitel 3"/>
          <p:cNvSpPr txBox="1">
            <a:spLocks/>
          </p:cNvSpPr>
          <p:nvPr/>
        </p:nvSpPr>
        <p:spPr>
          <a:xfrm>
            <a:off x="618840" y="603467"/>
            <a:ext cx="10965600" cy="396000"/>
          </a:xfrm>
          <a:prstGeom prst="rect">
            <a:avLst/>
          </a:prstGeom>
        </p:spPr>
        <p:txBody>
          <a:bodyPr vert="horz" lIns="121920" tIns="60960" rIns="121920" bIns="6096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de-DE" sz="1400" dirty="0" err="1">
                <a:latin typeface="Arial" panose="020B0604020202020204" pitchFamily="34" charset="0"/>
                <a:cs typeface="Arial" panose="020B0604020202020204" pitchFamily="34" charset="0"/>
              </a:rPr>
              <a:t>Thermplastic</a:t>
            </a:r>
            <a:r>
              <a:rPr lang="de-DE" sz="1400" dirty="0">
                <a:latin typeface="Arial" panose="020B0604020202020204" pitchFamily="34" charset="0"/>
                <a:cs typeface="Arial" panose="020B0604020202020204" pitchFamily="34" charset="0"/>
              </a:rPr>
              <a:t> </a:t>
            </a:r>
            <a:r>
              <a:rPr lang="de-DE" sz="1400" dirty="0" err="1">
                <a:latin typeface="Arial" panose="020B0604020202020204" pitchFamily="34" charset="0"/>
                <a:cs typeface="Arial" panose="020B0604020202020204" pitchFamily="34" charset="0"/>
              </a:rPr>
              <a:t>core</a:t>
            </a:r>
            <a:r>
              <a:rPr lang="de-DE" sz="1400" dirty="0">
                <a:latin typeface="Arial" panose="020B0604020202020204" pitchFamily="34" charset="0"/>
                <a:cs typeface="Arial" panose="020B0604020202020204" pitchFamily="34" charset="0"/>
              </a:rPr>
              <a:t> </a:t>
            </a:r>
            <a:r>
              <a:rPr lang="de-DE" sz="1400" dirty="0" err="1">
                <a:latin typeface="Arial" panose="020B0604020202020204" pitchFamily="34" charset="0"/>
                <a:cs typeface="Arial" panose="020B0604020202020204" pitchFamily="34" charset="0"/>
              </a:rPr>
              <a:t>based</a:t>
            </a:r>
            <a:r>
              <a:rPr lang="de-DE" sz="1400" dirty="0">
                <a:latin typeface="Arial" panose="020B0604020202020204" pitchFamily="34" charset="0"/>
                <a:cs typeface="Arial" panose="020B0604020202020204" pitchFamily="34" charset="0"/>
              </a:rPr>
              <a:t> </a:t>
            </a:r>
            <a:r>
              <a:rPr lang="de-DE" sz="1400" dirty="0" err="1">
                <a:latin typeface="Arial" panose="020B0604020202020204" pitchFamily="34" charset="0"/>
                <a:cs typeface="Arial" panose="020B0604020202020204" pitchFamily="34" charset="0"/>
              </a:rPr>
              <a:t>sandwich</a:t>
            </a:r>
            <a:r>
              <a:rPr lang="de-DE" sz="1400" dirty="0">
                <a:latin typeface="Arial" panose="020B0604020202020204" pitchFamily="34" charset="0"/>
                <a:cs typeface="Arial" panose="020B0604020202020204" pitchFamily="34" charset="0"/>
              </a:rPr>
              <a:t> </a:t>
            </a:r>
            <a:r>
              <a:rPr lang="de-DE" sz="1400" dirty="0" err="1">
                <a:latin typeface="Arial" panose="020B0604020202020204" pitchFamily="34" charset="0"/>
                <a:cs typeface="Arial" panose="020B0604020202020204" pitchFamily="34" charset="0"/>
              </a:rPr>
              <a:t>to</a:t>
            </a:r>
            <a:r>
              <a:rPr lang="de-DE" sz="1400" dirty="0">
                <a:latin typeface="Arial" panose="020B0604020202020204" pitchFamily="34" charset="0"/>
                <a:cs typeface="Arial" panose="020B0604020202020204" pitchFamily="34" charset="0"/>
              </a:rPr>
              <a:t> </a:t>
            </a:r>
            <a:r>
              <a:rPr lang="de-DE" sz="1400" dirty="0" err="1">
                <a:latin typeface="Arial" panose="020B0604020202020204" pitchFamily="34" charset="0"/>
                <a:cs typeface="Arial" panose="020B0604020202020204" pitchFamily="34" charset="0"/>
              </a:rPr>
              <a:t>optimize</a:t>
            </a:r>
            <a:r>
              <a:rPr lang="de-DE" sz="1400" dirty="0">
                <a:latin typeface="Arial" panose="020B0604020202020204" pitchFamily="34" charset="0"/>
                <a:cs typeface="Arial" panose="020B0604020202020204" pitchFamily="34" charset="0"/>
              </a:rPr>
              <a:t> </a:t>
            </a:r>
            <a:r>
              <a:rPr lang="de-DE" sz="1400" dirty="0" err="1">
                <a:latin typeface="Arial" panose="020B0604020202020204" pitchFamily="34" charset="0"/>
                <a:cs typeface="Arial" panose="020B0604020202020204" pitchFamily="34" charset="0"/>
              </a:rPr>
              <a:t>transport</a:t>
            </a:r>
            <a:r>
              <a:rPr lang="de-DE" sz="1400" dirty="0">
                <a:latin typeface="Arial" panose="020B0604020202020204" pitchFamily="34" charset="0"/>
                <a:cs typeface="Arial" panose="020B0604020202020204" pitchFamily="34" charset="0"/>
              </a:rPr>
              <a:t> </a:t>
            </a:r>
            <a:r>
              <a:rPr lang="de-DE" sz="1400" dirty="0" err="1">
                <a:latin typeface="Arial" panose="020B0604020202020204" pitchFamily="34" charset="0"/>
                <a:cs typeface="Arial" panose="020B0604020202020204" pitchFamily="34" charset="0"/>
              </a:rPr>
              <a:t>efficiency</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844030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20570A7-2F0F-4D47-8692-92DE6DAB43E4}" type="slidenum">
              <a:rPr lang="de-DE" smtClean="0"/>
              <a:pPr/>
              <a:t>28</a:t>
            </a:fld>
            <a:endParaRPr lang="de-DE" dirty="0"/>
          </a:p>
        </p:txBody>
      </p:sp>
      <p:sp>
        <p:nvSpPr>
          <p:cNvPr id="6" name="Title 1"/>
          <p:cNvSpPr>
            <a:spLocks noGrp="1"/>
          </p:cNvSpPr>
          <p:nvPr>
            <p:ph type="title"/>
          </p:nvPr>
        </p:nvSpPr>
        <p:spPr>
          <a:xfrm>
            <a:off x="360264" y="382831"/>
            <a:ext cx="7918450" cy="522313"/>
          </a:xfrm>
        </p:spPr>
        <p:txBody>
          <a:bodyPr/>
          <a:lstStyle/>
          <a:p>
            <a:r>
              <a:rPr lang="en-US" b="1" dirty="0"/>
              <a:t>// Refrigeration truck</a:t>
            </a:r>
            <a:endParaRPr lang="en-GB" b="1" dirty="0"/>
          </a:p>
        </p:txBody>
      </p:sp>
      <p:sp>
        <p:nvSpPr>
          <p:cNvPr id="7" name="TextBox 3"/>
          <p:cNvSpPr txBox="1"/>
          <p:nvPr/>
        </p:nvSpPr>
        <p:spPr>
          <a:xfrm>
            <a:off x="465650" y="718968"/>
            <a:ext cx="4920402" cy="4185761"/>
          </a:xfrm>
          <a:prstGeom prst="rect">
            <a:avLst/>
          </a:prstGeom>
          <a:noFill/>
        </p:spPr>
        <p:txBody>
          <a:bodyPr wrap="square" lIns="0" tIns="0" rIns="0" bIns="0" rtlCol="0">
            <a:spAutoFit/>
          </a:bodyPr>
          <a:lstStyle/>
          <a:p>
            <a:pPr>
              <a:spcBef>
                <a:spcPts val="600"/>
              </a:spcBef>
            </a:pPr>
            <a:endParaRPr lang="en-US" sz="1600" b="1" dirty="0"/>
          </a:p>
          <a:p>
            <a:pPr marL="342900" indent="-342900">
              <a:buFont typeface="Wingdings" panose="05000000000000000000" pitchFamily="2" charset="2"/>
              <a:buChar char="Ø"/>
            </a:pPr>
            <a:r>
              <a:rPr lang="fr-FR" sz="2000" dirty="0"/>
              <a:t>Refrigeration truck manufacturer </a:t>
            </a:r>
            <a:r>
              <a:rPr lang="en-US" altLang="zh-CN" sz="2000" dirty="0"/>
              <a:t>in China</a:t>
            </a:r>
            <a:endParaRPr lang="fr-FR" sz="2000" dirty="0"/>
          </a:p>
          <a:p>
            <a:pPr marL="342900" indent="-342900">
              <a:buFont typeface="Wingdings" panose="05000000000000000000" pitchFamily="2" charset="2"/>
              <a:buChar char="Ø"/>
            </a:pPr>
            <a:endParaRPr lang="fr-FR" sz="2000" dirty="0"/>
          </a:p>
          <a:p>
            <a:pPr marL="342900" indent="-342900">
              <a:buFont typeface="Wingdings" panose="05000000000000000000" pitchFamily="2" charset="2"/>
              <a:buChar char="Ø"/>
            </a:pPr>
            <a:r>
              <a:rPr lang="fr-FR" sz="2000" dirty="0" err="1"/>
              <a:t>Floor</a:t>
            </a:r>
            <a:r>
              <a:rPr lang="fr-FR" sz="2000" dirty="0"/>
              <a:t>: GR250 + FRP skins</a:t>
            </a:r>
          </a:p>
          <a:p>
            <a:pPr marL="342900" indent="-342900">
              <a:buFont typeface="Wingdings" panose="05000000000000000000" pitchFamily="2" charset="2"/>
              <a:buChar char="Ø"/>
            </a:pPr>
            <a:endParaRPr lang="fr-FR" sz="2000" dirty="0"/>
          </a:p>
          <a:p>
            <a:pPr marL="342900" indent="-342900">
              <a:buFont typeface="Wingdings" panose="05000000000000000000" pitchFamily="2" charset="2"/>
              <a:buChar char="Ø"/>
            </a:pPr>
            <a:r>
              <a:rPr lang="en-US" altLang="zh-CN" sz="2000" dirty="0"/>
              <a:t> GR250 replaces plywood</a:t>
            </a:r>
            <a:endParaRPr lang="fr-FR" sz="2000" dirty="0"/>
          </a:p>
          <a:p>
            <a:pPr marL="800100" lvl="1" indent="-342900">
              <a:buFont typeface="Wingdings" panose="05000000000000000000" pitchFamily="2" charset="2"/>
              <a:buChar char="Ø"/>
            </a:pPr>
            <a:r>
              <a:rPr lang="en-US" dirty="0"/>
              <a:t>Weight reduction: 4kg/m2</a:t>
            </a:r>
          </a:p>
          <a:p>
            <a:pPr marL="800100" lvl="1" indent="-342900">
              <a:buFont typeface="Wingdings" panose="05000000000000000000" pitchFamily="2" charset="2"/>
              <a:buChar char="Ø"/>
            </a:pPr>
            <a:r>
              <a:rPr lang="en-US" dirty="0"/>
              <a:t>Lower water absorption</a:t>
            </a:r>
          </a:p>
          <a:p>
            <a:pPr marL="800100" lvl="1" indent="-342900">
              <a:buFont typeface="Wingdings" panose="05000000000000000000" pitchFamily="2" charset="2"/>
              <a:buChar char="Ø"/>
            </a:pPr>
            <a:r>
              <a:rPr lang="en-US" dirty="0"/>
              <a:t>Higher screw retention</a:t>
            </a:r>
          </a:p>
          <a:p>
            <a:pPr marL="342900" indent="-342900">
              <a:buFont typeface="Wingdings" panose="05000000000000000000" pitchFamily="2" charset="2"/>
              <a:buChar char="Ø"/>
            </a:pPr>
            <a:endParaRPr lang="en-US" sz="2000" dirty="0"/>
          </a:p>
          <a:p>
            <a:pPr marL="342900" indent="-342900">
              <a:buFont typeface="Wingdings" panose="05000000000000000000" pitchFamily="2" charset="2"/>
              <a:buChar char="Ø"/>
            </a:pPr>
            <a:endParaRPr lang="en-US" sz="2000" dirty="0"/>
          </a:p>
          <a:p>
            <a:endParaRPr lang="en-US" b="1" dirty="0"/>
          </a:p>
          <a:p>
            <a:endParaRPr lang="en-US" b="1" dirty="0"/>
          </a:p>
        </p:txBody>
      </p:sp>
      <p:sp>
        <p:nvSpPr>
          <p:cNvPr id="2" name="AutoShape 4" descr="https://i0.hdslb.com/bfs/article/4a701f6c48cc3f2c2e0021b8e3e4dc5ab3920902.jpg@1320w_990h.web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8" name="图片 7">
            <a:extLst>
              <a:ext uri="{FF2B5EF4-FFF2-40B4-BE49-F238E27FC236}">
                <a16:creationId xmlns:a16="http://schemas.microsoft.com/office/drawing/2014/main" id="{DF62BE2F-161D-4427-9EF9-C8997E47DD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3596" y="616642"/>
            <a:ext cx="3287208" cy="2348006"/>
          </a:xfrm>
          <a:prstGeom prst="rect">
            <a:avLst/>
          </a:prstGeom>
        </p:spPr>
      </p:pic>
      <p:pic>
        <p:nvPicPr>
          <p:cNvPr id="10" name="图片 9">
            <a:extLst>
              <a:ext uri="{FF2B5EF4-FFF2-40B4-BE49-F238E27FC236}">
                <a16:creationId xmlns:a16="http://schemas.microsoft.com/office/drawing/2014/main" id="{EC124BA0-4F76-4434-A4EA-0F6130F4E49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88348" y="616642"/>
            <a:ext cx="2958442" cy="2348006"/>
          </a:xfrm>
          <a:prstGeom prst="rect">
            <a:avLst/>
          </a:prstGeom>
        </p:spPr>
      </p:pic>
      <p:graphicFrame>
        <p:nvGraphicFramePr>
          <p:cNvPr id="9" name="Diagramm 7">
            <a:extLst>
              <a:ext uri="{FF2B5EF4-FFF2-40B4-BE49-F238E27FC236}">
                <a16:creationId xmlns:a16="http://schemas.microsoft.com/office/drawing/2014/main" id="{4F68F12E-74E5-4DD0-8D25-1BA751935914}"/>
              </a:ext>
            </a:extLst>
          </p:cNvPr>
          <p:cNvGraphicFramePr>
            <a:graphicFrameLocks/>
          </p:cNvGraphicFramePr>
          <p:nvPr/>
        </p:nvGraphicFramePr>
        <p:xfrm>
          <a:off x="5543596" y="2964648"/>
          <a:ext cx="5348209" cy="2971762"/>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a:extLst>
              <a:ext uri="{FF2B5EF4-FFF2-40B4-BE49-F238E27FC236}">
                <a16:creationId xmlns:a16="http://schemas.microsoft.com/office/drawing/2014/main" id="{F3995AAD-A4A6-4F08-B6F0-DC714B99FAE4}"/>
              </a:ext>
            </a:extLst>
          </p:cNvPr>
          <p:cNvSpPr txBox="1"/>
          <p:nvPr/>
        </p:nvSpPr>
        <p:spPr>
          <a:xfrm>
            <a:off x="5786202" y="5993363"/>
            <a:ext cx="5348209" cy="246221"/>
          </a:xfrm>
          <a:prstGeom prst="rect">
            <a:avLst/>
          </a:prstGeom>
          <a:noFill/>
        </p:spPr>
        <p:txBody>
          <a:bodyPr wrap="square" rtlCol="0">
            <a:spAutoFit/>
          </a:bodyPr>
          <a:lstStyle/>
          <a:p>
            <a:r>
              <a:rPr lang="en-GB" sz="1000" dirty="0"/>
              <a:t>Note: Green is for screw anchor and blue for screw only</a:t>
            </a:r>
          </a:p>
        </p:txBody>
      </p:sp>
    </p:spTree>
    <p:extLst>
      <p:ext uri="{BB962C8B-B14F-4D97-AF65-F5344CB8AC3E}">
        <p14:creationId xmlns:p14="http://schemas.microsoft.com/office/powerpoint/2010/main" val="41372897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fik 9"/>
          <p:cNvPicPr>
            <a:picLocks noChangeAspect="1"/>
          </p:cNvPicPr>
          <p:nvPr/>
        </p:nvPicPr>
        <p:blipFill rotWithShape="1">
          <a:blip r:embed="rId3" cstate="screen">
            <a:extLst>
              <a:ext uri="{28A0092B-C50C-407E-A947-70E740481C1C}">
                <a14:useLocalDpi xmlns:a14="http://schemas.microsoft.com/office/drawing/2010/main" val="0"/>
              </a:ext>
            </a:extLst>
          </a:blip>
          <a:srcRect l="9659" t="17039" r="6913" b="19494"/>
          <a:stretch/>
        </p:blipFill>
        <p:spPr>
          <a:xfrm>
            <a:off x="3514455" y="2163076"/>
            <a:ext cx="5769945" cy="2469092"/>
          </a:xfrm>
          <a:prstGeom prst="rect">
            <a:avLst/>
          </a:prstGeom>
        </p:spPr>
      </p:pic>
      <p:sp>
        <p:nvSpPr>
          <p:cNvPr id="2" name="Titel 1"/>
          <p:cNvSpPr>
            <a:spLocks noGrp="1"/>
          </p:cNvSpPr>
          <p:nvPr>
            <p:ph type="title"/>
          </p:nvPr>
        </p:nvSpPr>
        <p:spPr/>
        <p:txBody>
          <a:bodyPr/>
          <a:lstStyle/>
          <a:p>
            <a:r>
              <a:rPr lang="en-GB" dirty="0"/>
              <a:t>// ArmaPET Struct applications</a:t>
            </a:r>
          </a:p>
        </p:txBody>
      </p:sp>
      <p:sp>
        <p:nvSpPr>
          <p:cNvPr id="3" name="Inhaltsplatzhalter 2"/>
          <p:cNvSpPr>
            <a:spLocks noGrp="1"/>
          </p:cNvSpPr>
          <p:nvPr>
            <p:ph sz="quarter" idx="13"/>
          </p:nvPr>
        </p:nvSpPr>
        <p:spPr>
          <a:xfrm>
            <a:off x="619200" y="1645200"/>
            <a:ext cx="6225737" cy="4377489"/>
          </a:xfrm>
        </p:spPr>
        <p:txBody>
          <a:bodyPr/>
          <a:lstStyle/>
          <a:p>
            <a:pPr marL="0" indent="0">
              <a:buNone/>
            </a:pPr>
            <a:r>
              <a:rPr lang="en-US" sz="1400" dirty="0"/>
              <a:t>Designer drivers: </a:t>
            </a:r>
            <a:r>
              <a:rPr lang="en-US" sz="1400" b="1" dirty="0"/>
              <a:t>shear stiffness / compression stiffness / density</a:t>
            </a:r>
          </a:p>
          <a:p>
            <a:pPr marL="0" indent="0">
              <a:buNone/>
            </a:pPr>
            <a:endParaRPr lang="en-US" sz="1400" dirty="0">
              <a:solidFill>
                <a:schemeClr val="accent2"/>
              </a:solidFill>
            </a:endParaRPr>
          </a:p>
          <a:p>
            <a:pPr marL="0" indent="0">
              <a:buNone/>
            </a:pPr>
            <a:endParaRPr lang="en-US" sz="1400" dirty="0">
              <a:solidFill>
                <a:schemeClr val="accent2"/>
              </a:solidFill>
            </a:endParaRPr>
          </a:p>
          <a:p>
            <a:pPr marL="0" indent="0">
              <a:buNone/>
            </a:pPr>
            <a:endParaRPr lang="en-US" sz="1400" b="1" dirty="0">
              <a:solidFill>
                <a:schemeClr val="accent2"/>
              </a:solidFill>
            </a:endParaRPr>
          </a:p>
          <a:p>
            <a:pPr marL="0" indent="0">
              <a:buNone/>
            </a:pPr>
            <a:endParaRPr lang="en-US" sz="1400" b="1" dirty="0">
              <a:solidFill>
                <a:schemeClr val="accent2"/>
              </a:solidFill>
            </a:endParaRPr>
          </a:p>
          <a:p>
            <a:pPr marL="0" indent="0">
              <a:buNone/>
            </a:pPr>
            <a:endParaRPr lang="en-US" sz="1400" b="1" dirty="0">
              <a:solidFill>
                <a:schemeClr val="accent2"/>
              </a:solidFill>
            </a:endParaRPr>
          </a:p>
          <a:p>
            <a:pPr marL="0" indent="0">
              <a:buNone/>
            </a:pPr>
            <a:endParaRPr lang="en-US" sz="1400" b="1" dirty="0">
              <a:solidFill>
                <a:schemeClr val="accent2"/>
              </a:solidFill>
            </a:endParaRPr>
          </a:p>
          <a:p>
            <a:pPr marL="0" indent="0">
              <a:buNone/>
            </a:pPr>
            <a:endParaRPr lang="en-US" sz="1400" dirty="0">
              <a:solidFill>
                <a:schemeClr val="accent2"/>
              </a:solidFill>
            </a:endParaRPr>
          </a:p>
          <a:p>
            <a:pPr marL="0" indent="0">
              <a:buNone/>
            </a:pPr>
            <a:endParaRPr lang="en-GB" sz="1400" dirty="0">
              <a:solidFill>
                <a:schemeClr val="accent2"/>
              </a:solidFill>
            </a:endParaRPr>
          </a:p>
        </p:txBody>
      </p:sp>
      <p:sp>
        <p:nvSpPr>
          <p:cNvPr id="4" name="Foliennummernplatzhalter 3"/>
          <p:cNvSpPr>
            <a:spLocks noGrp="1"/>
          </p:cNvSpPr>
          <p:nvPr>
            <p:ph type="sldNum" sz="quarter" idx="12"/>
          </p:nvPr>
        </p:nvSpPr>
        <p:spPr/>
        <p:txBody>
          <a:bodyPr/>
          <a:lstStyle/>
          <a:p>
            <a:fld id="{120570A7-2F0F-4D47-8692-92DE6DAB43E4}" type="slidenum">
              <a:rPr lang="de-DE" smtClean="0"/>
              <a:pPr/>
              <a:t>29</a:t>
            </a:fld>
            <a:endParaRPr lang="de-DE" dirty="0"/>
          </a:p>
        </p:txBody>
      </p:sp>
      <p:sp>
        <p:nvSpPr>
          <p:cNvPr id="5" name="Untertitel 4"/>
          <p:cNvSpPr>
            <a:spLocks noGrp="1"/>
          </p:cNvSpPr>
          <p:nvPr>
            <p:ph type="subTitle" idx="1"/>
          </p:nvPr>
        </p:nvSpPr>
        <p:spPr/>
        <p:txBody>
          <a:bodyPr/>
          <a:lstStyle/>
          <a:p>
            <a:r>
              <a:rPr lang="fr-FR" dirty="0"/>
              <a:t>NON STRUCTURAL PARTS / LOCAL REINFORCEMENT in </a:t>
            </a:r>
            <a:r>
              <a:rPr lang="fr-FR" dirty="0" err="1"/>
              <a:t>plywood</a:t>
            </a:r>
            <a:endParaRPr lang="fr-FR" dirty="0"/>
          </a:p>
        </p:txBody>
      </p:sp>
      <p:sp>
        <p:nvSpPr>
          <p:cNvPr id="8" name="Inhaltsplatzhalter 2"/>
          <p:cNvSpPr txBox="1">
            <a:spLocks/>
          </p:cNvSpPr>
          <p:nvPr/>
        </p:nvSpPr>
        <p:spPr>
          <a:xfrm>
            <a:off x="618840" y="2163076"/>
            <a:ext cx="10002978" cy="2003587"/>
          </a:xfrm>
          <a:prstGeom prst="rect">
            <a:avLst/>
          </a:prstGeom>
        </p:spPr>
        <p:txBody>
          <a:bodyPr vert="horz" lIns="91440" tIns="45720" rIns="91440" bIns="45720" rtlCol="0">
            <a:noAutofit/>
          </a:bodyPr>
          <a:lstStyle>
            <a:lvl1pPr marL="514350" marR="0" indent="-514350" algn="l" defTabSz="914400" rtl="0" eaLnBrk="1" fontAlgn="auto" latinLnBrk="0" hangingPunct="1">
              <a:lnSpc>
                <a:spcPct val="90000"/>
              </a:lnSpc>
              <a:spcBef>
                <a:spcPts val="1000"/>
              </a:spcBef>
              <a:spcAft>
                <a:spcPts val="0"/>
              </a:spcAft>
              <a:buClr>
                <a:schemeClr val="accent2"/>
              </a:buClr>
              <a:buSzPct val="100000"/>
              <a:buFont typeface="Arial" panose="020B0604020202020204" pitchFamily="34" charset="0"/>
              <a:buChar char="•"/>
              <a:tabLst/>
              <a:defRPr sz="1800" kern="1200" baseline="0">
                <a:solidFill>
                  <a:schemeClr val="tx1"/>
                </a:solidFill>
                <a:latin typeface="Arial" panose="020B0604020202020204" pitchFamily="34" charset="0"/>
                <a:ea typeface="+mn-ea"/>
                <a:cs typeface="Arial" panose="020B0604020202020204" pitchFamily="34" charset="0"/>
              </a:defRPr>
            </a:lvl1pPr>
            <a:lvl2pPr marL="914400" marR="0" indent="-457200" algn="l" defTabSz="914400" rtl="0" eaLnBrk="1" fontAlgn="auto" latinLnBrk="0" hangingPunct="1">
              <a:lnSpc>
                <a:spcPct val="90000"/>
              </a:lnSpc>
              <a:spcBef>
                <a:spcPts val="500"/>
              </a:spcBef>
              <a:spcAft>
                <a:spcPts val="0"/>
              </a:spcAft>
              <a:buClr>
                <a:schemeClr val="tx2"/>
              </a:buClr>
              <a:buSzPct val="100000"/>
              <a:buFont typeface="Arial" panose="020B0604020202020204" pitchFamily="34" charset="0"/>
              <a:buChar char="•"/>
              <a:tabLst/>
              <a:defRPr sz="1600" kern="1200">
                <a:solidFill>
                  <a:schemeClr val="tx1"/>
                </a:solidFill>
                <a:latin typeface="Arial" panose="020B0604020202020204" pitchFamily="34" charset="0"/>
                <a:ea typeface="+mn-ea"/>
                <a:cs typeface="Arial" panose="020B0604020202020204" pitchFamily="34" charset="0"/>
              </a:defRPr>
            </a:lvl2pPr>
            <a:lvl3pPr marL="1371600" marR="0" indent="-457200" algn="l" defTabSz="914400" rtl="0" eaLnBrk="1" fontAlgn="auto" latinLnBrk="0" hangingPunct="1">
              <a:lnSpc>
                <a:spcPct val="90000"/>
              </a:lnSpc>
              <a:spcBef>
                <a:spcPts val="500"/>
              </a:spcBef>
              <a:spcAft>
                <a:spcPts val="0"/>
              </a:spcAft>
              <a:buClr>
                <a:schemeClr val="tx2"/>
              </a:buClr>
              <a:buSzPct val="100000"/>
              <a:buFont typeface="Arial" panose="020B0604020202020204" pitchFamily="34" charset="0"/>
              <a:buChar char="•"/>
              <a:tabLst/>
              <a:defRPr sz="1400" kern="1200">
                <a:solidFill>
                  <a:srgbClr val="62646D"/>
                </a:solidFill>
                <a:latin typeface="Arial" panose="020B0604020202020204" pitchFamily="34" charset="0"/>
                <a:ea typeface="+mn-ea"/>
                <a:cs typeface="Arial" panose="020B0604020202020204" pitchFamily="34" charset="0"/>
              </a:defRPr>
            </a:lvl3pPr>
            <a:lvl4pPr marL="1828800" marR="0" indent="-457200" algn="l" defTabSz="914400" rtl="0" eaLnBrk="1" fontAlgn="auto" latinLnBrk="0" hangingPunct="1">
              <a:lnSpc>
                <a:spcPct val="90000"/>
              </a:lnSpc>
              <a:spcBef>
                <a:spcPts val="500"/>
              </a:spcBef>
              <a:spcAft>
                <a:spcPts val="0"/>
              </a:spcAft>
              <a:buClr>
                <a:schemeClr val="tx2"/>
              </a:buClr>
              <a:buSzPct val="100000"/>
              <a:buFont typeface="Arial" panose="020B0604020202020204" pitchFamily="34" charset="0"/>
              <a:buChar char="•"/>
              <a:tabLst/>
              <a:defRPr sz="1200" kern="1200">
                <a:solidFill>
                  <a:srgbClr val="62646D"/>
                </a:solidFill>
                <a:latin typeface="Arial" panose="020B0604020202020204" pitchFamily="34" charset="0"/>
                <a:ea typeface="+mn-ea"/>
                <a:cs typeface="Arial" panose="020B0604020202020204" pitchFamily="34" charset="0"/>
              </a:defRPr>
            </a:lvl4pPr>
            <a:lvl5pPr marL="2286000" marR="0" indent="-457200" algn="l" defTabSz="914400" rtl="0" eaLnBrk="1" fontAlgn="auto" latinLnBrk="0" hangingPunct="1">
              <a:lnSpc>
                <a:spcPct val="90000"/>
              </a:lnSpc>
              <a:spcBef>
                <a:spcPts val="500"/>
              </a:spcBef>
              <a:spcAft>
                <a:spcPts val="0"/>
              </a:spcAft>
              <a:buClr>
                <a:schemeClr val="tx2"/>
              </a:buClr>
              <a:buSzPct val="100000"/>
              <a:buFont typeface="Arial" panose="020B0604020202020204" pitchFamily="34" charset="0"/>
              <a:buChar char="•"/>
              <a:tabLst/>
              <a:defRPr sz="1200" kern="1200">
                <a:solidFill>
                  <a:srgbClr val="62646D"/>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400" dirty="0">
              <a:solidFill>
                <a:schemeClr val="tx2"/>
              </a:solidFill>
            </a:endParaRPr>
          </a:p>
          <a:p>
            <a:pPr marL="0" indent="0">
              <a:buNone/>
            </a:pPr>
            <a:r>
              <a:rPr lang="en-US" sz="1400" dirty="0">
                <a:solidFill>
                  <a:schemeClr val="tx2"/>
                </a:solidFill>
              </a:rPr>
              <a:t>Applications:</a:t>
            </a:r>
          </a:p>
          <a:p>
            <a:pPr marL="0" indent="0">
              <a:buNone/>
            </a:pPr>
            <a:r>
              <a:rPr lang="en-US" sz="1400" b="1" dirty="0">
                <a:solidFill>
                  <a:schemeClr val="tx2"/>
                </a:solidFill>
              </a:rPr>
              <a:t>Transom / Hard Spots </a:t>
            </a:r>
            <a:endParaRPr lang="en-US" sz="1400" b="1" dirty="0">
              <a:solidFill>
                <a:schemeClr val="accent1"/>
              </a:solidFill>
            </a:endParaRPr>
          </a:p>
          <a:p>
            <a:pPr marL="0" indent="0">
              <a:buNone/>
            </a:pPr>
            <a:r>
              <a:rPr lang="en-US" sz="1400" dirty="0">
                <a:solidFill>
                  <a:schemeClr val="tx2"/>
                </a:solidFill>
              </a:rPr>
              <a:t>Core density depends in boat size. </a:t>
            </a:r>
            <a:br>
              <a:rPr lang="en-US" sz="1400" dirty="0">
                <a:solidFill>
                  <a:schemeClr val="tx2"/>
                </a:solidFill>
              </a:rPr>
            </a:br>
            <a:r>
              <a:rPr lang="en-US" sz="1400" dirty="0">
                <a:solidFill>
                  <a:schemeClr val="tx2"/>
                </a:solidFill>
              </a:rPr>
              <a:t>Typical for 40 </a:t>
            </a:r>
            <a:r>
              <a:rPr lang="en-US" sz="1400" dirty="0" err="1">
                <a:solidFill>
                  <a:schemeClr val="tx2"/>
                </a:solidFill>
              </a:rPr>
              <a:t>ft</a:t>
            </a:r>
            <a:r>
              <a:rPr lang="en-US" sz="1400" dirty="0">
                <a:solidFill>
                  <a:schemeClr val="tx2"/>
                </a:solidFill>
              </a:rPr>
              <a:t> boat: </a:t>
            </a:r>
            <a:r>
              <a:rPr lang="en-US" sz="1400" b="1" dirty="0">
                <a:solidFill>
                  <a:schemeClr val="tx2"/>
                </a:solidFill>
              </a:rPr>
              <a:t>200 kg/m³</a:t>
            </a:r>
          </a:p>
          <a:p>
            <a:pPr marL="0" indent="0">
              <a:buNone/>
            </a:pPr>
            <a:endParaRPr lang="de-DE" sz="1400" u="sng" dirty="0">
              <a:solidFill>
                <a:schemeClr val="tx2"/>
              </a:solidFill>
            </a:endParaRPr>
          </a:p>
          <a:p>
            <a:pPr marL="0" indent="0">
              <a:buFont typeface="Arial" panose="020B0604020202020204" pitchFamily="34" charset="0"/>
              <a:buNone/>
            </a:pPr>
            <a:endParaRPr lang="de-DE" sz="1400" u="sng" dirty="0"/>
          </a:p>
          <a:p>
            <a:pPr marL="0" indent="0">
              <a:buFont typeface="Arial" panose="020B0604020202020204" pitchFamily="34" charset="0"/>
              <a:buNone/>
            </a:pPr>
            <a:endParaRPr lang="de-DE" sz="1400" u="sng" dirty="0"/>
          </a:p>
          <a:p>
            <a:pPr marL="0" indent="0">
              <a:buFont typeface="Arial" panose="020B0604020202020204" pitchFamily="34" charset="0"/>
              <a:buNone/>
            </a:pPr>
            <a:endParaRPr lang="de-DE" sz="2000" dirty="0"/>
          </a:p>
          <a:p>
            <a:pPr marL="0" indent="0">
              <a:buFont typeface="Arial" panose="020B0604020202020204" pitchFamily="34" charset="0"/>
              <a:buNone/>
            </a:pPr>
            <a:r>
              <a:rPr lang="de-DE" sz="2000" dirty="0"/>
              <a:t>These </a:t>
            </a:r>
            <a:r>
              <a:rPr lang="de-DE" sz="2000" dirty="0" err="1"/>
              <a:t>can</a:t>
            </a:r>
            <a:r>
              <a:rPr lang="de-DE" sz="2000" dirty="0"/>
              <a:t> </a:t>
            </a:r>
            <a:r>
              <a:rPr lang="de-DE" sz="2000" dirty="0" err="1"/>
              <a:t>preferably</a:t>
            </a:r>
            <a:r>
              <a:rPr lang="de-DE" sz="2000" dirty="0"/>
              <a:t> </a:t>
            </a:r>
            <a:r>
              <a:rPr lang="de-DE" sz="2000" dirty="0" err="1"/>
              <a:t>be</a:t>
            </a:r>
            <a:r>
              <a:rPr lang="de-DE" sz="2000" dirty="0"/>
              <a:t> </a:t>
            </a:r>
            <a:r>
              <a:rPr lang="de-DE" sz="2000" dirty="0" err="1"/>
              <a:t>replaced</a:t>
            </a:r>
            <a:r>
              <a:rPr lang="de-DE" sz="2000" dirty="0"/>
              <a:t> </a:t>
            </a:r>
            <a:r>
              <a:rPr lang="de-DE" sz="2000" dirty="0" err="1"/>
              <a:t>by</a:t>
            </a:r>
            <a:r>
              <a:rPr lang="de-DE" sz="2000" dirty="0"/>
              <a:t> high </a:t>
            </a:r>
            <a:r>
              <a:rPr lang="de-DE" sz="2000" dirty="0" err="1"/>
              <a:t>density</a:t>
            </a:r>
            <a:r>
              <a:rPr lang="de-DE" sz="2000" dirty="0"/>
              <a:t> ArmaPET </a:t>
            </a:r>
            <a:r>
              <a:rPr lang="de-DE" sz="2000" dirty="0" err="1"/>
              <a:t>Struct</a:t>
            </a:r>
            <a:r>
              <a:rPr lang="de-DE" sz="2000" dirty="0"/>
              <a:t> GR 200/250 </a:t>
            </a:r>
            <a:r>
              <a:rPr lang="de-DE" sz="2000" dirty="0" err="1"/>
              <a:t>to</a:t>
            </a:r>
            <a:r>
              <a:rPr lang="de-DE" sz="2000" dirty="0"/>
              <a:t> </a:t>
            </a:r>
            <a:r>
              <a:rPr lang="de-DE" sz="2000" dirty="0" err="1"/>
              <a:t>avoid</a:t>
            </a:r>
            <a:r>
              <a:rPr lang="de-DE" sz="2000" dirty="0"/>
              <a:t> </a:t>
            </a:r>
            <a:r>
              <a:rPr lang="de-DE" sz="2000" dirty="0" err="1"/>
              <a:t>fatigue</a:t>
            </a:r>
            <a:r>
              <a:rPr lang="de-DE" sz="2000" dirty="0"/>
              <a:t> and </a:t>
            </a:r>
            <a:r>
              <a:rPr lang="de-DE" sz="2000" dirty="0" err="1"/>
              <a:t>moisture</a:t>
            </a:r>
            <a:r>
              <a:rPr lang="de-DE" sz="2000" dirty="0"/>
              <a:t> </a:t>
            </a:r>
            <a:r>
              <a:rPr lang="de-DE" sz="2000" dirty="0" err="1"/>
              <a:t>related</a:t>
            </a:r>
            <a:r>
              <a:rPr lang="de-DE" sz="2000" dirty="0"/>
              <a:t> </a:t>
            </a:r>
            <a:r>
              <a:rPr lang="de-DE" sz="2000" dirty="0" err="1"/>
              <a:t>problems</a:t>
            </a:r>
            <a:r>
              <a:rPr lang="de-DE" sz="2000" dirty="0"/>
              <a:t> </a:t>
            </a:r>
            <a:r>
              <a:rPr lang="de-DE" sz="2000" dirty="0" err="1"/>
              <a:t>during</a:t>
            </a:r>
            <a:r>
              <a:rPr lang="de-DE" sz="2000" dirty="0"/>
              <a:t> </a:t>
            </a:r>
            <a:r>
              <a:rPr lang="de-DE" sz="2000" dirty="0" err="1"/>
              <a:t>the</a:t>
            </a:r>
            <a:r>
              <a:rPr lang="de-DE" sz="2000" dirty="0"/>
              <a:t> </a:t>
            </a:r>
            <a:r>
              <a:rPr lang="de-DE" sz="2000" dirty="0" err="1"/>
              <a:t>life</a:t>
            </a:r>
            <a:r>
              <a:rPr lang="de-DE" sz="2000" dirty="0"/>
              <a:t> span </a:t>
            </a:r>
            <a:r>
              <a:rPr lang="de-DE" sz="2000" dirty="0" err="1"/>
              <a:t>of</a:t>
            </a:r>
            <a:r>
              <a:rPr lang="de-DE" sz="2000" dirty="0"/>
              <a:t> </a:t>
            </a:r>
            <a:r>
              <a:rPr lang="de-DE" sz="2000" dirty="0" err="1"/>
              <a:t>the</a:t>
            </a:r>
            <a:r>
              <a:rPr lang="de-DE" sz="2000" dirty="0"/>
              <a:t> </a:t>
            </a:r>
            <a:r>
              <a:rPr lang="de-DE" sz="2000" dirty="0" err="1"/>
              <a:t>yacht</a:t>
            </a:r>
            <a:r>
              <a:rPr lang="de-DE" sz="2000" dirty="0"/>
              <a:t>. </a:t>
            </a:r>
          </a:p>
        </p:txBody>
      </p:sp>
      <p:pic>
        <p:nvPicPr>
          <p:cNvPr id="12" name="Grafik 11"/>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rot="7886130">
            <a:off x="10102300" y="-936835"/>
            <a:ext cx="3593626" cy="3842688"/>
          </a:xfrm>
          <a:prstGeom prst="rect">
            <a:avLst/>
          </a:prstGeom>
        </p:spPr>
      </p:pic>
    </p:spTree>
    <p:extLst>
      <p:ext uri="{BB962C8B-B14F-4D97-AF65-F5344CB8AC3E}">
        <p14:creationId xmlns:p14="http://schemas.microsoft.com/office/powerpoint/2010/main" val="19683000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BCC16977-C803-439F-8F1F-F06C82E0ED6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524" y="2804782"/>
            <a:ext cx="4076700" cy="3429620"/>
          </a:xfrm>
          <a:prstGeom prst="rect">
            <a:avLst/>
          </a:prstGeom>
        </p:spPr>
      </p:pic>
      <p:sp>
        <p:nvSpPr>
          <p:cNvPr id="3" name="Titel 2">
            <a:extLst>
              <a:ext uri="{FF2B5EF4-FFF2-40B4-BE49-F238E27FC236}">
                <a16:creationId xmlns:a16="http://schemas.microsoft.com/office/drawing/2014/main" id="{09174F08-616F-4301-8D18-9967C2A0CE8F}"/>
              </a:ext>
            </a:extLst>
          </p:cNvPr>
          <p:cNvSpPr>
            <a:spLocks noGrp="1"/>
          </p:cNvSpPr>
          <p:nvPr>
            <p:ph type="title"/>
          </p:nvPr>
        </p:nvSpPr>
        <p:spPr/>
        <p:txBody>
          <a:bodyPr/>
          <a:lstStyle/>
          <a:p>
            <a:r>
              <a:rPr lang="en-GB" dirty="0">
                <a:solidFill>
                  <a:schemeClr val="tx1"/>
                </a:solidFill>
              </a:rPr>
              <a:t>// PET Foams at a </a:t>
            </a:r>
            <a:r>
              <a:rPr lang="en-GB" b="1" dirty="0">
                <a:solidFill>
                  <a:schemeClr val="accent2"/>
                </a:solidFill>
              </a:rPr>
              <a:t>glance</a:t>
            </a:r>
          </a:p>
        </p:txBody>
      </p:sp>
      <p:sp>
        <p:nvSpPr>
          <p:cNvPr id="2" name="Foliennummernplatzhalter 1">
            <a:extLst>
              <a:ext uri="{FF2B5EF4-FFF2-40B4-BE49-F238E27FC236}">
                <a16:creationId xmlns:a16="http://schemas.microsoft.com/office/drawing/2014/main" id="{D53715F3-BED3-4CFC-8C4C-2A4F00B8CE83}"/>
              </a:ext>
            </a:extLst>
          </p:cNvPr>
          <p:cNvSpPr>
            <a:spLocks noGrp="1"/>
          </p:cNvSpPr>
          <p:nvPr>
            <p:ph type="sldNum" sz="quarter" idx="12"/>
          </p:nvPr>
        </p:nvSpPr>
        <p:spPr/>
        <p:txBody>
          <a:bodyPr/>
          <a:lstStyle/>
          <a:p>
            <a:fld id="{120570A7-2F0F-4D47-8692-92DE6DAB43E4}" type="slidenum">
              <a:rPr lang="de-DE" smtClean="0"/>
              <a:pPr/>
              <a:t>3</a:t>
            </a:fld>
            <a:endParaRPr lang="de-DE"/>
          </a:p>
        </p:txBody>
      </p:sp>
      <p:pic>
        <p:nvPicPr>
          <p:cNvPr id="10" name="Inhaltsplatzhalter 6" descr="Ein Bild, das Text enthält.&#10;&#10;Automatisch generierte Beschreibung">
            <a:extLst>
              <a:ext uri="{FF2B5EF4-FFF2-40B4-BE49-F238E27FC236}">
                <a16:creationId xmlns:a16="http://schemas.microsoft.com/office/drawing/2014/main" id="{DDA09482-E8D3-4049-ACE0-F1DBF9B671AE}"/>
              </a:ext>
            </a:extLst>
          </p:cNvPr>
          <p:cNvPicPr>
            <a:picLocks noGrp="1" noChangeAspect="1"/>
          </p:cNvPicPr>
          <p:nvPr>
            <p:ph sz="quarter" idx="13"/>
          </p:nvPr>
        </p:nvPicPr>
        <p:blipFill rotWithShape="1">
          <a:blip r:embed="rId4" cstate="screen">
            <a:extLst>
              <a:ext uri="{28A0092B-C50C-407E-A947-70E740481C1C}">
                <a14:useLocalDpi xmlns:a14="http://schemas.microsoft.com/office/drawing/2010/main"/>
              </a:ext>
            </a:extLst>
          </a:blip>
          <a:srcRect/>
          <a:stretch/>
        </p:blipFill>
        <p:spPr>
          <a:xfrm>
            <a:off x="7315200" y="3271086"/>
            <a:ext cx="4867276" cy="2966216"/>
          </a:xfrm>
        </p:spPr>
      </p:pic>
      <p:grpSp>
        <p:nvGrpSpPr>
          <p:cNvPr id="22" name="Gruppieren 21">
            <a:extLst>
              <a:ext uri="{FF2B5EF4-FFF2-40B4-BE49-F238E27FC236}">
                <a16:creationId xmlns:a16="http://schemas.microsoft.com/office/drawing/2014/main" id="{542F42EB-B1A0-46C7-A69E-430084F11A69}"/>
              </a:ext>
            </a:extLst>
          </p:cNvPr>
          <p:cNvGrpSpPr/>
          <p:nvPr/>
        </p:nvGrpSpPr>
        <p:grpSpPr>
          <a:xfrm>
            <a:off x="8813107" y="4025413"/>
            <a:ext cx="2438314" cy="984699"/>
            <a:chOff x="8813107" y="1158388"/>
            <a:chExt cx="2438314" cy="984699"/>
          </a:xfrm>
        </p:grpSpPr>
        <p:pic>
          <p:nvPicPr>
            <p:cNvPr id="17" name="Grafik 16">
              <a:extLst>
                <a:ext uri="{FF2B5EF4-FFF2-40B4-BE49-F238E27FC236}">
                  <a16:creationId xmlns:a16="http://schemas.microsoft.com/office/drawing/2014/main" id="{5589EBB1-DD57-4001-8E9C-9A9FD04AE52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730900" y="1386909"/>
              <a:ext cx="217629" cy="216000"/>
            </a:xfrm>
            <a:prstGeom prst="rect">
              <a:avLst/>
            </a:prstGeom>
          </p:spPr>
        </p:pic>
        <p:pic>
          <p:nvPicPr>
            <p:cNvPr id="16" name="Grafik 15">
              <a:extLst>
                <a:ext uri="{FF2B5EF4-FFF2-40B4-BE49-F238E27FC236}">
                  <a16:creationId xmlns:a16="http://schemas.microsoft.com/office/drawing/2014/main" id="{B0218D48-8643-4D93-A127-39236286273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861485" y="1386909"/>
              <a:ext cx="217629" cy="216000"/>
            </a:xfrm>
            <a:prstGeom prst="rect">
              <a:avLst/>
            </a:prstGeom>
          </p:spPr>
        </p:pic>
        <p:pic>
          <p:nvPicPr>
            <p:cNvPr id="18" name="Grafik 17">
              <a:extLst>
                <a:ext uri="{FF2B5EF4-FFF2-40B4-BE49-F238E27FC236}">
                  <a16:creationId xmlns:a16="http://schemas.microsoft.com/office/drawing/2014/main" id="{630E49F7-1E7B-467A-9618-D8BF5CE0C29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813107" y="1158388"/>
              <a:ext cx="217629" cy="216000"/>
            </a:xfrm>
            <a:prstGeom prst="rect">
              <a:avLst/>
            </a:prstGeom>
          </p:spPr>
        </p:pic>
        <p:pic>
          <p:nvPicPr>
            <p:cNvPr id="19" name="Grafik 18">
              <a:extLst>
                <a:ext uri="{FF2B5EF4-FFF2-40B4-BE49-F238E27FC236}">
                  <a16:creationId xmlns:a16="http://schemas.microsoft.com/office/drawing/2014/main" id="{160DA743-54E5-4DEB-80FB-7DD3ECBE353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1033792" y="1927087"/>
              <a:ext cx="217629" cy="216000"/>
            </a:xfrm>
            <a:prstGeom prst="rect">
              <a:avLst/>
            </a:prstGeom>
          </p:spPr>
        </p:pic>
      </p:grpSp>
      <p:pic>
        <p:nvPicPr>
          <p:cNvPr id="14" name="Grafik 13" descr="Ein Bild, das Trinkwasser, Getränk, Gefäß, Flasche enthält.&#10;&#10;Automatisch generierte Beschreibung">
            <a:extLst>
              <a:ext uri="{FF2B5EF4-FFF2-40B4-BE49-F238E27FC236}">
                <a16:creationId xmlns:a16="http://schemas.microsoft.com/office/drawing/2014/main" id="{E59A400F-B617-4C0E-B69A-4BA43BB7C06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042331" y="2564135"/>
            <a:ext cx="3083599" cy="3595598"/>
          </a:xfrm>
          <a:prstGeom prst="rect">
            <a:avLst/>
          </a:prstGeom>
        </p:spPr>
      </p:pic>
      <p:sp>
        <p:nvSpPr>
          <p:cNvPr id="7" name="Textfeld 6">
            <a:extLst>
              <a:ext uri="{FF2B5EF4-FFF2-40B4-BE49-F238E27FC236}">
                <a16:creationId xmlns:a16="http://schemas.microsoft.com/office/drawing/2014/main" id="{E7E285E2-1AEB-4B4D-91CC-FCD67164B097}"/>
              </a:ext>
            </a:extLst>
          </p:cNvPr>
          <p:cNvSpPr txBox="1"/>
          <p:nvPr/>
        </p:nvSpPr>
        <p:spPr>
          <a:xfrm>
            <a:off x="617220" y="831047"/>
            <a:ext cx="9041685" cy="2031325"/>
          </a:xfrm>
          <a:prstGeom prst="rect">
            <a:avLst/>
          </a:prstGeom>
          <a:noFill/>
        </p:spPr>
        <p:txBody>
          <a:bodyPr wrap="square">
            <a:spAutoFit/>
          </a:bodyPr>
          <a:lstStyle/>
          <a:p>
            <a:pPr marL="285750" indent="-285750">
              <a:buFont typeface="Wingdings" panose="05000000000000000000" pitchFamily="2" charset="2"/>
              <a:buChar char="q"/>
            </a:pPr>
            <a:r>
              <a:rPr lang="en-GB" dirty="0">
                <a:latin typeface="Arial" panose="020B0604020202020204" pitchFamily="34" charset="0"/>
                <a:cs typeface="Arial" panose="020B0604020202020204" pitchFamily="34" charset="0"/>
              </a:rPr>
              <a:t>Sustainable product solutions based on </a:t>
            </a:r>
            <a:r>
              <a:rPr lang="en-GB" b="1" dirty="0">
                <a:solidFill>
                  <a:schemeClr val="tx2"/>
                </a:solidFill>
                <a:latin typeface="Arial" panose="020B0604020202020204" pitchFamily="34" charset="0"/>
                <a:cs typeface="Arial" panose="020B0604020202020204" pitchFamily="34" charset="0"/>
              </a:rPr>
              <a:t>100% post-consumer PET</a:t>
            </a:r>
          </a:p>
          <a:p>
            <a:pPr marL="285750" indent="-285750">
              <a:buFont typeface="Wingdings" panose="05000000000000000000" pitchFamily="2" charset="2"/>
              <a:buChar char="q"/>
            </a:pPr>
            <a:endParaRPr lang="en-GB" b="1" dirty="0">
              <a:solidFill>
                <a:srgbClr val="92D050"/>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n-GB" dirty="0">
                <a:latin typeface="Arial" panose="020B0604020202020204" pitchFamily="34" charset="0"/>
                <a:cs typeface="Arial" panose="020B0604020202020204" pitchFamily="34" charset="0"/>
              </a:rPr>
              <a:t>Patented recycling technologies with </a:t>
            </a:r>
            <a:r>
              <a:rPr lang="en-GB" b="1" dirty="0">
                <a:solidFill>
                  <a:schemeClr val="tx2"/>
                </a:solidFill>
                <a:latin typeface="Arial" panose="020B0604020202020204" pitchFamily="34" charset="0"/>
                <a:cs typeface="Arial" panose="020B0604020202020204" pitchFamily="34" charset="0"/>
              </a:rPr>
              <a:t>lowest ecological footprint</a:t>
            </a:r>
          </a:p>
          <a:p>
            <a:pPr marL="285750" indent="-285750">
              <a:buFont typeface="Wingdings" panose="05000000000000000000" pitchFamily="2" charset="2"/>
              <a:buChar char="q"/>
            </a:pPr>
            <a:endParaRPr lang="en-GB" b="1" dirty="0">
              <a:solidFill>
                <a:srgbClr val="92D050"/>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n-GB" dirty="0">
                <a:latin typeface="Arial" panose="020B0604020202020204" pitchFamily="34" charset="0"/>
                <a:cs typeface="Arial" panose="020B0604020202020204" pitchFamily="34" charset="0"/>
              </a:rPr>
              <a:t>Sustainable product solutions that </a:t>
            </a:r>
            <a:r>
              <a:rPr lang="en-GB" b="1" dirty="0">
                <a:solidFill>
                  <a:schemeClr val="tx2"/>
                </a:solidFill>
                <a:latin typeface="Arial" panose="020B0604020202020204" pitchFamily="34" charset="0"/>
                <a:cs typeface="Arial" panose="020B0604020202020204" pitchFamily="34" charset="0"/>
              </a:rPr>
              <a:t>enhance efficiency </a:t>
            </a:r>
            <a:r>
              <a:rPr lang="en-GB" dirty="0">
                <a:latin typeface="Arial" panose="020B0604020202020204" pitchFamily="34" charset="0"/>
                <a:cs typeface="Arial" panose="020B0604020202020204" pitchFamily="34" charset="0"/>
              </a:rPr>
              <a:t>throughout the manufacturing process and </a:t>
            </a:r>
            <a:r>
              <a:rPr lang="en-GB" b="1" dirty="0">
                <a:solidFill>
                  <a:schemeClr val="tx2"/>
                </a:solidFill>
                <a:latin typeface="Arial" panose="020B0604020202020204" pitchFamily="34" charset="0"/>
                <a:cs typeface="Arial" panose="020B0604020202020204" pitchFamily="34" charset="0"/>
              </a:rPr>
              <a:t>elevate the life cycle performance </a:t>
            </a:r>
            <a:r>
              <a:rPr lang="en-GB" dirty="0">
                <a:latin typeface="Arial" panose="020B0604020202020204" pitchFamily="34" charset="0"/>
                <a:cs typeface="Arial" panose="020B0604020202020204" pitchFamily="34" charset="0"/>
              </a:rPr>
              <a:t>of composite sandwich structures</a:t>
            </a:r>
            <a:endParaRPr lang="en-GB" b="1" dirty="0">
              <a:solidFill>
                <a:schemeClr val="tx2"/>
              </a:solidFill>
              <a:latin typeface="Arial" panose="020B0604020202020204" pitchFamily="34" charset="0"/>
              <a:cs typeface="Arial" panose="020B0604020202020204" pitchFamily="34" charset="0"/>
            </a:endParaRPr>
          </a:p>
        </p:txBody>
      </p:sp>
      <p:pic>
        <p:nvPicPr>
          <p:cNvPr id="5" name="Grafik 4">
            <a:extLst>
              <a:ext uri="{FF2B5EF4-FFF2-40B4-BE49-F238E27FC236}">
                <a16:creationId xmlns:a16="http://schemas.microsoft.com/office/drawing/2014/main" id="{FE145850-C835-403F-82E9-161F38FE169B}"/>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9927302" y="0"/>
            <a:ext cx="2262040" cy="2691663"/>
          </a:xfrm>
          <a:prstGeom prst="rect">
            <a:avLst/>
          </a:prstGeom>
        </p:spPr>
      </p:pic>
    </p:spTree>
    <p:extLst>
      <p:ext uri="{BB962C8B-B14F-4D97-AF65-F5344CB8AC3E}">
        <p14:creationId xmlns:p14="http://schemas.microsoft.com/office/powerpoint/2010/main" val="33268252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120570A7-2F0F-4D47-8692-92DE6DAB43E4}" type="slidenum">
              <a:rPr lang="de-DE" smtClean="0"/>
              <a:pPr/>
              <a:t>30</a:t>
            </a:fld>
            <a:endParaRPr lang="de-DE" dirty="0"/>
          </a:p>
        </p:txBody>
      </p:sp>
      <p:pic>
        <p:nvPicPr>
          <p:cNvPr id="3" name="Grafik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57151"/>
            <a:ext cx="12192000" cy="6257925"/>
          </a:xfrm>
          <a:prstGeom prst="rect">
            <a:avLst/>
          </a:prstGeom>
        </p:spPr>
      </p:pic>
      <p:sp>
        <p:nvSpPr>
          <p:cNvPr id="5" name="TextBox 10"/>
          <p:cNvSpPr txBox="1"/>
          <p:nvPr/>
        </p:nvSpPr>
        <p:spPr>
          <a:xfrm>
            <a:off x="7702731" y="132199"/>
            <a:ext cx="3933009" cy="2600712"/>
          </a:xfrm>
          <a:prstGeom prst="rect">
            <a:avLst/>
          </a:prstGeom>
          <a:noFill/>
        </p:spPr>
        <p:txBody>
          <a:bodyPr wrap="square" rtlCol="0">
            <a:spAutoFit/>
          </a:bodyPr>
          <a:lstStyle/>
          <a:p>
            <a:r>
              <a:rPr lang="en-US" sz="3200" b="1" dirty="0">
                <a:solidFill>
                  <a:schemeClr val="tx2"/>
                </a:solidFill>
                <a:latin typeface="Arial" panose="020B0604020202020204" pitchFamily="34" charset="0"/>
                <a:cs typeface="Arial" panose="020B0604020202020204" pitchFamily="34" charset="0"/>
              </a:rPr>
              <a:t>Sports Equipment</a:t>
            </a:r>
          </a:p>
          <a:p>
            <a:endParaRPr lang="en-US" sz="1400" dirty="0">
              <a:latin typeface="Arial" panose="020B0604020202020204" pitchFamily="34" charset="0"/>
              <a:cs typeface="Arial" panose="020B0604020202020204" pitchFamily="34" charset="0"/>
            </a:endParaRPr>
          </a:p>
          <a:p>
            <a:endParaRPr lang="en-US" sz="1200" dirty="0">
              <a:solidFill>
                <a:schemeClr val="bg1"/>
              </a:solidFill>
              <a:latin typeface="Arial" panose="020B0604020202020204" pitchFamily="34" charset="0"/>
              <a:cs typeface="Arial" panose="020B0604020202020204" pitchFamily="34" charset="0"/>
            </a:endParaRPr>
          </a:p>
          <a:p>
            <a:pPr>
              <a:spcAft>
                <a:spcPts val="600"/>
              </a:spcAft>
            </a:pPr>
            <a:r>
              <a:rPr lang="en-GB" b="1" dirty="0">
                <a:solidFill>
                  <a:schemeClr val="bg1"/>
                </a:solidFill>
                <a:latin typeface="Arial" panose="020B0604020202020204" pitchFamily="34" charset="0"/>
                <a:cs typeface="Arial" panose="020B0604020202020204" pitchFamily="34" charset="0"/>
              </a:rPr>
              <a:t>ArmaPET is used in racing windsurf boards, SUP blades or skis. </a:t>
            </a:r>
          </a:p>
          <a:p>
            <a:pPr>
              <a:spcAft>
                <a:spcPts val="600"/>
              </a:spcAft>
            </a:pPr>
            <a:r>
              <a:rPr lang="en-GB" b="1" dirty="0">
                <a:solidFill>
                  <a:schemeClr val="bg1"/>
                </a:solidFill>
                <a:latin typeface="Arial" panose="020B0604020202020204" pitchFamily="34" charset="0"/>
                <a:cs typeface="Arial" panose="020B0604020202020204" pitchFamily="34" charset="0"/>
              </a:rPr>
              <a:t>.</a:t>
            </a:r>
          </a:p>
          <a:p>
            <a:pPr>
              <a:spcAft>
                <a:spcPts val="600"/>
              </a:spcAft>
            </a:pPr>
            <a:r>
              <a:rPr lang="en-GB" b="1" dirty="0">
                <a:solidFill>
                  <a:schemeClr val="bg1"/>
                </a:solidFill>
                <a:latin typeface="Arial" panose="020B0604020202020204" pitchFamily="34" charset="0"/>
                <a:cs typeface="Arial" panose="020B0604020202020204" pitchFamily="34" charset="0"/>
              </a:rPr>
              <a:t>.</a:t>
            </a:r>
          </a:p>
        </p:txBody>
      </p:sp>
      <p:cxnSp>
        <p:nvCxnSpPr>
          <p:cNvPr id="6" name="Straight Connector 14"/>
          <p:cNvCxnSpPr/>
          <p:nvPr/>
        </p:nvCxnSpPr>
        <p:spPr>
          <a:xfrm>
            <a:off x="7702731" y="816152"/>
            <a:ext cx="3708000" cy="0"/>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41315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7587" name="Rectangle 3"/>
          <p:cNvSpPr>
            <a:spLocks noGrp="1" noChangeArrowheads="1"/>
          </p:cNvSpPr>
          <p:nvPr>
            <p:ph idx="1"/>
          </p:nvPr>
        </p:nvSpPr>
        <p:spPr>
          <a:xfrm>
            <a:off x="667315" y="844332"/>
            <a:ext cx="7651062" cy="5009572"/>
          </a:xfrm>
        </p:spPr>
        <p:txBody>
          <a:bodyPr/>
          <a:lstStyle/>
          <a:p>
            <a:pPr>
              <a:buNone/>
            </a:pPr>
            <a:br>
              <a:rPr lang="de-DE" sz="2000" dirty="0"/>
            </a:br>
            <a:endParaRPr lang="de-DE" sz="2000" dirty="0"/>
          </a:p>
          <a:p>
            <a:pPr marL="285750" indent="-285750">
              <a:lnSpc>
                <a:spcPct val="100000"/>
              </a:lnSpc>
              <a:buFont typeface="Wingdings" panose="05000000000000000000" pitchFamily="2" charset="2"/>
              <a:buChar char="§"/>
            </a:pPr>
            <a:r>
              <a:rPr lang="de-DE" sz="2000" dirty="0"/>
              <a:t>No moisture sensitivity</a:t>
            </a:r>
          </a:p>
          <a:p>
            <a:pPr marL="285750" indent="-285750">
              <a:lnSpc>
                <a:spcPct val="100000"/>
              </a:lnSpc>
              <a:buFont typeface="Wingdings" panose="05000000000000000000" pitchFamily="2" charset="2"/>
              <a:buChar char="§"/>
            </a:pPr>
            <a:r>
              <a:rPr lang="de-DE" sz="2000" dirty="0"/>
              <a:t>Excellent fatigue properties exceeding those of EGB</a:t>
            </a:r>
          </a:p>
          <a:p>
            <a:pPr marL="285750" indent="-285750">
              <a:lnSpc>
                <a:spcPct val="100000"/>
              </a:lnSpc>
              <a:buFont typeface="Wingdings" panose="05000000000000000000" pitchFamily="2" charset="2"/>
              <a:buChar char="§"/>
            </a:pPr>
            <a:r>
              <a:rPr lang="de-DE" sz="2000" dirty="0"/>
              <a:t>Much lower density variation and flat sheets</a:t>
            </a:r>
          </a:p>
          <a:p>
            <a:pPr marL="285750" indent="-285750">
              <a:lnSpc>
                <a:spcPct val="100000"/>
              </a:lnSpc>
              <a:buFont typeface="Wingdings" panose="05000000000000000000" pitchFamily="2" charset="2"/>
              <a:buChar char="§"/>
            </a:pPr>
            <a:r>
              <a:rPr lang="de-DE" sz="2000" dirty="0"/>
              <a:t>Excellent processing stabilty</a:t>
            </a:r>
          </a:p>
          <a:p>
            <a:pPr marL="285750" indent="-285750">
              <a:lnSpc>
                <a:spcPct val="100000"/>
              </a:lnSpc>
              <a:buFont typeface="Wingdings" panose="05000000000000000000" pitchFamily="2" charset="2"/>
              <a:buChar char="§"/>
            </a:pPr>
            <a:r>
              <a:rPr lang="de-DE" sz="2000" dirty="0"/>
              <a:t>Possiblity to recycle the core, scrap from kitting today and the rest after the end of the blade </a:t>
            </a:r>
            <a:r>
              <a:rPr lang="de-DE" sz="2000" dirty="0" err="1"/>
              <a:t>life</a:t>
            </a:r>
            <a:r>
              <a:rPr lang="de-DE" sz="2000" dirty="0"/>
              <a:t> </a:t>
            </a:r>
            <a:r>
              <a:rPr lang="de-DE" sz="2000" dirty="0" err="1"/>
              <a:t>cycle</a:t>
            </a:r>
            <a:endParaRPr lang="de-DE" sz="2000" dirty="0"/>
          </a:p>
          <a:p>
            <a:pPr marL="285750" indent="-285750">
              <a:lnSpc>
                <a:spcPct val="100000"/>
              </a:lnSpc>
              <a:buFont typeface="Wingdings" panose="05000000000000000000" pitchFamily="2" charset="2"/>
              <a:buChar char="§"/>
            </a:pPr>
            <a:r>
              <a:rPr lang="de-DE" sz="2000" dirty="0"/>
              <a:t>A core solely based on recycled PET material, improves LCA</a:t>
            </a:r>
          </a:p>
          <a:p>
            <a:pPr marL="285750" indent="-285750">
              <a:lnSpc>
                <a:spcPct val="100000"/>
              </a:lnSpc>
              <a:buFont typeface="Wingdings" panose="05000000000000000000" pitchFamily="2" charset="2"/>
              <a:buChar char="§"/>
            </a:pPr>
            <a:r>
              <a:rPr lang="de-DE" sz="2000" dirty="0"/>
              <a:t>Lower weight after infusion</a:t>
            </a:r>
          </a:p>
          <a:p>
            <a:pPr marL="285750" indent="-285750">
              <a:lnSpc>
                <a:spcPct val="100000"/>
              </a:lnSpc>
              <a:buFont typeface="Wingdings" panose="05000000000000000000" pitchFamily="2" charset="2"/>
              <a:buChar char="§"/>
            </a:pPr>
            <a:r>
              <a:rPr lang="de-DE" sz="2000" dirty="0"/>
              <a:t>Lower produced cost</a:t>
            </a:r>
          </a:p>
          <a:p>
            <a:pPr marL="285750" indent="-285750">
              <a:lnSpc>
                <a:spcPct val="100000"/>
              </a:lnSpc>
              <a:buFont typeface="Wingdings" panose="05000000000000000000" pitchFamily="2" charset="2"/>
              <a:buChar char="§"/>
            </a:pPr>
            <a:r>
              <a:rPr lang="de-DE" sz="2000" dirty="0"/>
              <a:t>And better shear strength </a:t>
            </a:r>
            <a:r>
              <a:rPr lang="de-DE" sz="2000" dirty="0" err="1"/>
              <a:t>and</a:t>
            </a:r>
            <a:r>
              <a:rPr lang="de-DE" sz="2000" dirty="0"/>
              <a:t> </a:t>
            </a:r>
            <a:r>
              <a:rPr lang="de-DE" sz="2000" dirty="0" err="1"/>
              <a:t>ductility</a:t>
            </a:r>
            <a:endParaRPr lang="de-DE" sz="2000" dirty="0"/>
          </a:p>
        </p:txBody>
      </p:sp>
      <p:sp>
        <p:nvSpPr>
          <p:cNvPr id="6" name="Title 8"/>
          <p:cNvSpPr txBox="1">
            <a:spLocks/>
          </p:cNvSpPr>
          <p:nvPr/>
        </p:nvSpPr>
        <p:spPr>
          <a:xfrm>
            <a:off x="769620" y="282000"/>
            <a:ext cx="10965180" cy="460800"/>
          </a:xfrm>
          <a:prstGeom prst="rect">
            <a:avLst/>
          </a:prstGeom>
        </p:spPr>
        <p:txBody>
          <a:bodyPr/>
          <a:lstStyle>
            <a:lvl1pPr algn="l" defTabSz="914400" rtl="0" eaLnBrk="1" latinLnBrk="0" hangingPunct="1">
              <a:lnSpc>
                <a:spcPct val="90000"/>
              </a:lnSpc>
              <a:spcBef>
                <a:spcPct val="0"/>
              </a:spcBef>
              <a:buNone/>
              <a:defRPr sz="2400" kern="1200" cap="none" baseline="0">
                <a:solidFill>
                  <a:srgbClr val="96C115"/>
                </a:solidFill>
                <a:latin typeface="Arial" panose="020B0604020202020204" pitchFamily="34" charset="0"/>
                <a:ea typeface="+mj-ea"/>
                <a:cs typeface="Arial" panose="020B0604020202020204" pitchFamily="34" charset="0"/>
              </a:defRPr>
            </a:lvl1pPr>
          </a:lstStyle>
          <a:p>
            <a:r>
              <a:rPr lang="en-GB" dirty="0">
                <a:solidFill>
                  <a:schemeClr val="tx1"/>
                </a:solidFill>
              </a:rPr>
              <a:t>// </a:t>
            </a:r>
            <a:r>
              <a:rPr lang="en-US" b="1" dirty="0">
                <a:latin typeface="Arial" charset="0"/>
                <a:ea typeface="Arial" charset="0"/>
                <a:cs typeface="Arial" charset="0"/>
              </a:rPr>
              <a:t>SUMMARY</a:t>
            </a:r>
            <a:r>
              <a:rPr lang="en-US" dirty="0">
                <a:solidFill>
                  <a:srgbClr val="1C1C1C"/>
                </a:solidFill>
                <a:latin typeface="Arial" charset="0"/>
                <a:ea typeface="Arial" charset="0"/>
                <a:cs typeface="Arial" charset="0"/>
              </a:rPr>
              <a:t> HIGH DENSITY PET VS. EGB</a:t>
            </a:r>
            <a:endParaRPr lang="en-GB" b="1" dirty="0"/>
          </a:p>
        </p:txBody>
      </p:sp>
      <p:sp>
        <p:nvSpPr>
          <p:cNvPr id="7" name="Untertitel 3"/>
          <p:cNvSpPr txBox="1">
            <a:spLocks/>
          </p:cNvSpPr>
          <p:nvPr/>
        </p:nvSpPr>
        <p:spPr>
          <a:xfrm>
            <a:off x="748238" y="732859"/>
            <a:ext cx="10965600" cy="396000"/>
          </a:xfrm>
          <a:prstGeom prst="rect">
            <a:avLst/>
          </a:prstGeom>
        </p:spPr>
        <p:txBody>
          <a:bodyPr vert="horz" lIns="91440" tIns="45720" rIns="91440" bIns="45720" rtlCol="0">
            <a:noAutofit/>
          </a:bodyPr>
          <a:lstStyle>
            <a:lvl1pPr marL="0" marR="0" indent="0" algn="l" defTabSz="914400" rtl="0" eaLnBrk="1" fontAlgn="auto" latinLnBrk="0" hangingPunct="1">
              <a:lnSpc>
                <a:spcPct val="90000"/>
              </a:lnSpc>
              <a:spcBef>
                <a:spcPts val="1000"/>
              </a:spcBef>
              <a:spcAft>
                <a:spcPts val="0"/>
              </a:spcAft>
              <a:buClr>
                <a:schemeClr val="tx2"/>
              </a:buClr>
              <a:buSzPct val="100000"/>
              <a:buFont typeface="Arial" panose="020B0604020202020204" pitchFamily="34" charset="0"/>
              <a:buNone/>
              <a:tabLst/>
              <a:defRPr sz="1800" kern="1200" baseline="0">
                <a:solidFill>
                  <a:schemeClr val="tx1"/>
                </a:solidFill>
                <a:latin typeface="Arial" panose="020B0604020202020204" pitchFamily="34" charset="0"/>
                <a:ea typeface="+mn-ea"/>
                <a:cs typeface="Arial" panose="020B0604020202020204" pitchFamily="34" charset="0"/>
              </a:defRPr>
            </a:lvl1pPr>
            <a:lvl2pPr marL="457200" marR="0" indent="0" algn="ctr" defTabSz="914400" rtl="0" eaLnBrk="1" fontAlgn="auto" latinLnBrk="0" hangingPunct="1">
              <a:lnSpc>
                <a:spcPct val="90000"/>
              </a:lnSpc>
              <a:spcBef>
                <a:spcPts val="500"/>
              </a:spcBef>
              <a:spcAft>
                <a:spcPts val="0"/>
              </a:spcAft>
              <a:buClr>
                <a:schemeClr val="accent2"/>
              </a:buClr>
              <a:buSzPct val="100000"/>
              <a:buFont typeface="Arial" panose="020B0604020202020204" pitchFamily="34" charset="0"/>
              <a:buNone/>
              <a:tabLst/>
              <a:defRPr sz="2000" kern="1200">
                <a:solidFill>
                  <a:schemeClr val="tx1"/>
                </a:solidFill>
                <a:latin typeface="Arial" panose="020B0604020202020204" pitchFamily="34" charset="0"/>
                <a:ea typeface="+mn-ea"/>
                <a:cs typeface="Arial" panose="020B0604020202020204" pitchFamily="34" charset="0"/>
              </a:defRPr>
            </a:lvl2pPr>
            <a:lvl3pPr marL="914400" marR="0" indent="0" algn="ctr" defTabSz="914400" rtl="0" eaLnBrk="1" fontAlgn="auto" latinLnBrk="0" hangingPunct="1">
              <a:lnSpc>
                <a:spcPct val="90000"/>
              </a:lnSpc>
              <a:spcBef>
                <a:spcPts val="500"/>
              </a:spcBef>
              <a:spcAft>
                <a:spcPts val="0"/>
              </a:spcAft>
              <a:buClr>
                <a:schemeClr val="accent2"/>
              </a:buClr>
              <a:buSzPct val="100000"/>
              <a:buFont typeface="Arial" panose="020B0604020202020204" pitchFamily="34" charset="0"/>
              <a:buNone/>
              <a:tabLst/>
              <a:defRPr sz="1800" kern="1200">
                <a:solidFill>
                  <a:srgbClr val="62646D"/>
                </a:solidFill>
                <a:latin typeface="Arial" panose="020B0604020202020204" pitchFamily="34" charset="0"/>
                <a:ea typeface="+mn-ea"/>
                <a:cs typeface="Arial" panose="020B0604020202020204" pitchFamily="34" charset="0"/>
              </a:defRPr>
            </a:lvl3pPr>
            <a:lvl4pPr marL="1371600" marR="0" indent="0" algn="ctr" defTabSz="914400" rtl="0" eaLnBrk="1" fontAlgn="auto" latinLnBrk="0" hangingPunct="1">
              <a:lnSpc>
                <a:spcPct val="90000"/>
              </a:lnSpc>
              <a:spcBef>
                <a:spcPts val="500"/>
              </a:spcBef>
              <a:spcAft>
                <a:spcPts val="0"/>
              </a:spcAft>
              <a:buClr>
                <a:schemeClr val="accent2"/>
              </a:buClr>
              <a:buSzPct val="100000"/>
              <a:buFont typeface="Arial" panose="020B0604020202020204" pitchFamily="34" charset="0"/>
              <a:buNone/>
              <a:tabLst/>
              <a:defRPr sz="1600" kern="1200">
                <a:solidFill>
                  <a:srgbClr val="62646D"/>
                </a:solidFill>
                <a:latin typeface="Arial" panose="020B0604020202020204" pitchFamily="34" charset="0"/>
                <a:ea typeface="+mn-ea"/>
                <a:cs typeface="Arial" panose="020B0604020202020204" pitchFamily="34" charset="0"/>
              </a:defRPr>
            </a:lvl4pPr>
            <a:lvl5pPr marL="1828800" marR="0" indent="0" algn="ctr" defTabSz="914400" rtl="0" eaLnBrk="1" fontAlgn="auto" latinLnBrk="0" hangingPunct="1">
              <a:lnSpc>
                <a:spcPct val="90000"/>
              </a:lnSpc>
              <a:spcBef>
                <a:spcPts val="500"/>
              </a:spcBef>
              <a:spcAft>
                <a:spcPts val="0"/>
              </a:spcAft>
              <a:buClr>
                <a:schemeClr val="accent2"/>
              </a:buClr>
              <a:buSzPct val="100000"/>
              <a:buFont typeface="Arial" panose="020B0604020202020204" pitchFamily="34" charset="0"/>
              <a:buNone/>
              <a:tabLst/>
              <a:defRPr sz="1600" kern="1200">
                <a:solidFill>
                  <a:srgbClr val="62646D"/>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dirty="0"/>
              <a:t>Advantages </a:t>
            </a:r>
            <a:r>
              <a:rPr lang="de-DE" dirty="0" err="1"/>
              <a:t>for</a:t>
            </a:r>
            <a:r>
              <a:rPr lang="de-DE" dirty="0"/>
              <a:t> </a:t>
            </a:r>
            <a:r>
              <a:rPr lang="de-DE" sz="1800" dirty="0"/>
              <a:t>ArmaPET </a:t>
            </a:r>
            <a:r>
              <a:rPr lang="de-DE" sz="1800" dirty="0" err="1"/>
              <a:t>Struct</a:t>
            </a:r>
            <a:r>
              <a:rPr lang="de-DE" dirty="0"/>
              <a:t> </a:t>
            </a:r>
            <a:r>
              <a:rPr lang="de-DE" dirty="0" err="1"/>
              <a:t>cores</a:t>
            </a:r>
            <a:r>
              <a:rPr lang="de-DE" dirty="0"/>
              <a:t> vs. End-</a:t>
            </a:r>
            <a:r>
              <a:rPr lang="de-DE" dirty="0" err="1"/>
              <a:t>grain</a:t>
            </a:r>
            <a:r>
              <a:rPr lang="de-DE" dirty="0"/>
              <a:t> Balsa </a:t>
            </a:r>
            <a:r>
              <a:rPr lang="de-DE" dirty="0" err="1"/>
              <a:t>core</a:t>
            </a:r>
            <a:r>
              <a:rPr lang="de-DE" dirty="0"/>
              <a:t> </a:t>
            </a:r>
            <a:r>
              <a:rPr lang="de-DE" dirty="0" err="1"/>
              <a:t>materials</a:t>
            </a:r>
            <a:r>
              <a:rPr lang="de-DE" dirty="0"/>
              <a:t> etc.</a:t>
            </a:r>
            <a:endParaRPr lang="en-GB" dirty="0"/>
          </a:p>
        </p:txBody>
      </p:sp>
      <p:sp>
        <p:nvSpPr>
          <p:cNvPr id="8" name="Slide Number Placeholder 3"/>
          <p:cNvSpPr>
            <a:spLocks noGrp="1"/>
          </p:cNvSpPr>
          <p:nvPr>
            <p:ph type="sldNum" sz="quarter" idx="12"/>
          </p:nvPr>
        </p:nvSpPr>
        <p:spPr>
          <a:xfrm>
            <a:off x="9095969" y="6341496"/>
            <a:ext cx="2743200" cy="365125"/>
          </a:xfrm>
        </p:spPr>
        <p:txBody>
          <a:bodyPr/>
          <a:lstStyle/>
          <a:p>
            <a:r>
              <a:rPr lang="de-DE" dirty="0"/>
              <a:t>15</a:t>
            </a:r>
          </a:p>
        </p:txBody>
      </p:sp>
      <p:pic>
        <p:nvPicPr>
          <p:cNvPr id="2" name="Grafi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33122" y="726088"/>
            <a:ext cx="2911170" cy="3009089"/>
          </a:xfrm>
          <a:prstGeom prst="rect">
            <a:avLst/>
          </a:prstGeom>
        </p:spPr>
      </p:pic>
    </p:spTree>
    <p:extLst>
      <p:ext uri="{BB962C8B-B14F-4D97-AF65-F5344CB8AC3E}">
        <p14:creationId xmlns:p14="http://schemas.microsoft.com/office/powerpoint/2010/main" val="1031912593"/>
      </p:ext>
    </p:extLst>
  </p:cSld>
  <p:clrMapOvr>
    <a:masterClrMapping/>
  </p:clrMapOvr>
  <p:transition advTm="157"/>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88826" cy="6858000"/>
          </a:xfrm>
          <a:prstGeom prst="rect">
            <a:avLst/>
          </a:prstGeom>
        </p:spPr>
      </p:pic>
      <p:sp>
        <p:nvSpPr>
          <p:cNvPr id="7" name="Title 11"/>
          <p:cNvSpPr txBox="1">
            <a:spLocks/>
          </p:cNvSpPr>
          <p:nvPr/>
        </p:nvSpPr>
        <p:spPr>
          <a:xfrm>
            <a:off x="2436370" y="2255884"/>
            <a:ext cx="7451862" cy="990913"/>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20000" kern="1200" cap="all" baseline="0">
                <a:solidFill>
                  <a:schemeClr val="bg1"/>
                </a:solidFill>
                <a:latin typeface="DIN Next LT Pro Medium" charset="0"/>
                <a:ea typeface="+mj-ea"/>
                <a:cs typeface="+mj-cs"/>
              </a:defRPr>
            </a:lvl1pPr>
          </a:lstStyle>
          <a:p>
            <a:r>
              <a:rPr lang="en-US" b="1" dirty="0">
                <a:solidFill>
                  <a:srgbClr val="96C115"/>
                </a:solidFill>
                <a:latin typeface="Arial" charset="0"/>
                <a:ea typeface="Arial" charset="0"/>
                <a:cs typeface="Arial" charset="0"/>
              </a:rPr>
              <a:t>Q&amp;A</a:t>
            </a:r>
          </a:p>
        </p:txBody>
      </p:sp>
      <p:sp>
        <p:nvSpPr>
          <p:cNvPr id="8" name="Title 11"/>
          <p:cNvSpPr txBox="1">
            <a:spLocks/>
          </p:cNvSpPr>
          <p:nvPr/>
        </p:nvSpPr>
        <p:spPr>
          <a:xfrm>
            <a:off x="2543245" y="3823862"/>
            <a:ext cx="7924871" cy="491030"/>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10000" kern="1200" cap="all" baseline="0">
                <a:solidFill>
                  <a:schemeClr val="bg1"/>
                </a:solidFill>
                <a:latin typeface="DIN Next LT Pro Medium" charset="0"/>
                <a:ea typeface="+mj-ea"/>
                <a:cs typeface="+mj-cs"/>
              </a:defRPr>
            </a:lvl1pPr>
          </a:lstStyle>
          <a:p>
            <a:r>
              <a:rPr lang="en-US" sz="4800" dirty="0">
                <a:latin typeface="Arial" charset="0"/>
                <a:ea typeface="Arial" charset="0"/>
                <a:cs typeface="Arial" charset="0"/>
              </a:rPr>
              <a:t>Thank you</a:t>
            </a:r>
            <a:endParaRPr lang="en-GB" sz="4800" dirty="0">
              <a:latin typeface="Arial" charset="0"/>
              <a:ea typeface="Arial" charset="0"/>
              <a:cs typeface="Arial" charset="0"/>
            </a:endParaRPr>
          </a:p>
        </p:txBody>
      </p:sp>
      <p:cxnSp>
        <p:nvCxnSpPr>
          <p:cNvPr id="9" name="Straight Connector 3"/>
          <p:cNvCxnSpPr/>
          <p:nvPr/>
        </p:nvCxnSpPr>
        <p:spPr>
          <a:xfrm>
            <a:off x="2543245" y="4329009"/>
            <a:ext cx="9648006"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 Placeholder 6"/>
          <p:cNvSpPr txBox="1">
            <a:spLocks/>
          </p:cNvSpPr>
          <p:nvPr/>
        </p:nvSpPr>
        <p:spPr>
          <a:xfrm>
            <a:off x="2444996" y="4835248"/>
            <a:ext cx="10504170" cy="1176161"/>
          </a:xfrm>
          <a:prstGeom prst="rect">
            <a:avLst/>
          </a:prstGeom>
        </p:spPr>
        <p:txBody>
          <a:bodyPr vert="horz" lIns="91440" tIns="45720" rIns="91440" bIns="45720" rtlCol="0">
            <a:noAutofit/>
          </a:bodyPr>
          <a:lstStyle>
            <a:lvl1pPr marL="0" marR="0" indent="0" algn="l" defTabSz="914400" rtl="0" eaLnBrk="1" fontAlgn="auto" latinLnBrk="0" hangingPunct="1">
              <a:lnSpc>
                <a:spcPct val="90000"/>
              </a:lnSpc>
              <a:spcBef>
                <a:spcPts val="1000"/>
              </a:spcBef>
              <a:spcAft>
                <a:spcPts val="0"/>
              </a:spcAft>
              <a:buClr>
                <a:schemeClr val="tx2"/>
              </a:buClr>
              <a:buSzPct val="100000"/>
              <a:buFont typeface="Arial" panose="020B0604020202020204" pitchFamily="34" charset="0"/>
              <a:buNone/>
              <a:tabLst/>
              <a:defRPr sz="1800" kern="1200" baseline="0">
                <a:solidFill>
                  <a:schemeClr val="tx1"/>
                </a:solidFill>
                <a:latin typeface="Arial" panose="020B0604020202020204" pitchFamily="34" charset="0"/>
                <a:ea typeface="+mn-ea"/>
                <a:cs typeface="Arial" panose="020B0604020202020204" pitchFamily="34" charset="0"/>
              </a:defRPr>
            </a:lvl1pPr>
            <a:lvl2pPr marL="457200" marR="0" indent="0" algn="ctr" defTabSz="914400" rtl="0" eaLnBrk="1" fontAlgn="auto" latinLnBrk="0" hangingPunct="1">
              <a:lnSpc>
                <a:spcPct val="90000"/>
              </a:lnSpc>
              <a:spcBef>
                <a:spcPts val="500"/>
              </a:spcBef>
              <a:spcAft>
                <a:spcPts val="0"/>
              </a:spcAft>
              <a:buClr>
                <a:schemeClr val="accent2"/>
              </a:buClr>
              <a:buSzPct val="100000"/>
              <a:buFont typeface="Arial" panose="020B0604020202020204" pitchFamily="34" charset="0"/>
              <a:buNone/>
              <a:tabLst/>
              <a:defRPr sz="2000" kern="1200">
                <a:solidFill>
                  <a:schemeClr val="tx1"/>
                </a:solidFill>
                <a:latin typeface="Arial" panose="020B0604020202020204" pitchFamily="34" charset="0"/>
                <a:ea typeface="+mn-ea"/>
                <a:cs typeface="Arial" panose="020B0604020202020204" pitchFamily="34" charset="0"/>
              </a:defRPr>
            </a:lvl2pPr>
            <a:lvl3pPr marL="914400" marR="0" indent="0" algn="ctr" defTabSz="914400" rtl="0" eaLnBrk="1" fontAlgn="auto" latinLnBrk="0" hangingPunct="1">
              <a:lnSpc>
                <a:spcPct val="90000"/>
              </a:lnSpc>
              <a:spcBef>
                <a:spcPts val="500"/>
              </a:spcBef>
              <a:spcAft>
                <a:spcPts val="0"/>
              </a:spcAft>
              <a:buClr>
                <a:schemeClr val="accent2"/>
              </a:buClr>
              <a:buSzPct val="100000"/>
              <a:buFont typeface="Arial" panose="020B0604020202020204" pitchFamily="34" charset="0"/>
              <a:buNone/>
              <a:tabLst/>
              <a:defRPr sz="1800" kern="1200">
                <a:solidFill>
                  <a:srgbClr val="62646D"/>
                </a:solidFill>
                <a:latin typeface="Arial" panose="020B0604020202020204" pitchFamily="34" charset="0"/>
                <a:ea typeface="+mn-ea"/>
                <a:cs typeface="Arial" panose="020B0604020202020204" pitchFamily="34" charset="0"/>
              </a:defRPr>
            </a:lvl3pPr>
            <a:lvl4pPr marL="1371600" marR="0" indent="0" algn="ctr" defTabSz="914400" rtl="0" eaLnBrk="1" fontAlgn="auto" latinLnBrk="0" hangingPunct="1">
              <a:lnSpc>
                <a:spcPct val="90000"/>
              </a:lnSpc>
              <a:spcBef>
                <a:spcPts val="500"/>
              </a:spcBef>
              <a:spcAft>
                <a:spcPts val="0"/>
              </a:spcAft>
              <a:buClr>
                <a:schemeClr val="accent2"/>
              </a:buClr>
              <a:buSzPct val="100000"/>
              <a:buFont typeface="Arial" panose="020B0604020202020204" pitchFamily="34" charset="0"/>
              <a:buNone/>
              <a:tabLst/>
              <a:defRPr sz="1600" kern="1200">
                <a:solidFill>
                  <a:srgbClr val="62646D"/>
                </a:solidFill>
                <a:latin typeface="Arial" panose="020B0604020202020204" pitchFamily="34" charset="0"/>
                <a:ea typeface="+mn-ea"/>
                <a:cs typeface="Arial" panose="020B0604020202020204" pitchFamily="34" charset="0"/>
              </a:defRPr>
            </a:lvl4pPr>
            <a:lvl5pPr marL="1828800" marR="0" indent="0" algn="ctr" defTabSz="914400" rtl="0" eaLnBrk="1" fontAlgn="auto" latinLnBrk="0" hangingPunct="1">
              <a:lnSpc>
                <a:spcPct val="90000"/>
              </a:lnSpc>
              <a:spcBef>
                <a:spcPts val="500"/>
              </a:spcBef>
              <a:spcAft>
                <a:spcPts val="0"/>
              </a:spcAft>
              <a:buClr>
                <a:schemeClr val="accent2"/>
              </a:buClr>
              <a:buSzPct val="100000"/>
              <a:buFont typeface="Arial" panose="020B0604020202020204" pitchFamily="34" charset="0"/>
              <a:buNone/>
              <a:tabLst/>
              <a:defRPr sz="1600" kern="1200">
                <a:solidFill>
                  <a:srgbClr val="62646D"/>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2000" dirty="0">
                <a:solidFill>
                  <a:schemeClr val="bg1"/>
                </a:solidFill>
              </a:rPr>
              <a:t>STEFAN.REUTERLOV@ARMACELL.COM</a:t>
            </a:r>
          </a:p>
        </p:txBody>
      </p:sp>
    </p:spTree>
    <p:extLst>
      <p:ext uri="{BB962C8B-B14F-4D97-AF65-F5344CB8AC3E}">
        <p14:creationId xmlns:p14="http://schemas.microsoft.com/office/powerpoint/2010/main" val="1234647054"/>
      </p:ext>
    </p:extLst>
  </p:cSld>
  <p:clrMapOvr>
    <a:masterClrMapping/>
  </p:clrMapOvr>
  <mc:AlternateContent xmlns:mc="http://schemas.openxmlformats.org/markup-compatibility/2006" xmlns:p14="http://schemas.microsoft.com/office/powerpoint/2010/main">
    <mc:Choice Requires="p14">
      <p:transition spd="slow" p14:dur="2000" advTm="156"/>
    </mc:Choice>
    <mc:Fallback xmlns="">
      <p:transition spd="slow" advTm="156"/>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Grafik 19">
            <a:extLst>
              <a:ext uri="{FF2B5EF4-FFF2-40B4-BE49-F238E27FC236}">
                <a16:creationId xmlns:a16="http://schemas.microsoft.com/office/drawing/2014/main" id="{7D4D78D5-B82E-421E-ADA2-FF0C7800F9C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873623" y="5161439"/>
            <a:ext cx="2151395" cy="1209281"/>
          </a:xfrm>
          <a:prstGeom prst="rect">
            <a:avLst/>
          </a:prstGeom>
        </p:spPr>
      </p:pic>
      <p:pic>
        <p:nvPicPr>
          <p:cNvPr id="23" name="Grafik 22">
            <a:extLst>
              <a:ext uri="{FF2B5EF4-FFF2-40B4-BE49-F238E27FC236}">
                <a16:creationId xmlns:a16="http://schemas.microsoft.com/office/drawing/2014/main" id="{FC7C95AA-AFB9-4381-AB77-9C9C48B8C3A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339262" y="4922755"/>
            <a:ext cx="1968596" cy="1209281"/>
          </a:xfrm>
          <a:prstGeom prst="rect">
            <a:avLst/>
          </a:prstGeom>
        </p:spPr>
      </p:pic>
      <p:pic>
        <p:nvPicPr>
          <p:cNvPr id="21" name="Grafik 20">
            <a:extLst>
              <a:ext uri="{FF2B5EF4-FFF2-40B4-BE49-F238E27FC236}">
                <a16:creationId xmlns:a16="http://schemas.microsoft.com/office/drawing/2014/main" id="{CFF9F7EE-02F4-4CD7-AD31-376EBD423FA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305687" y="3621380"/>
            <a:ext cx="1901102" cy="1059286"/>
          </a:xfrm>
          <a:prstGeom prst="rect">
            <a:avLst/>
          </a:prstGeom>
        </p:spPr>
      </p:pic>
      <p:pic>
        <p:nvPicPr>
          <p:cNvPr id="19" name="Grafik 18">
            <a:extLst>
              <a:ext uri="{FF2B5EF4-FFF2-40B4-BE49-F238E27FC236}">
                <a16:creationId xmlns:a16="http://schemas.microsoft.com/office/drawing/2014/main" id="{C0F6EB67-1FBA-49BC-8533-2AC7933016EB}"/>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375546" y="4069314"/>
            <a:ext cx="2038064" cy="1232977"/>
          </a:xfrm>
          <a:prstGeom prst="rect">
            <a:avLst/>
          </a:prstGeom>
        </p:spPr>
      </p:pic>
      <p:sp>
        <p:nvSpPr>
          <p:cNvPr id="9" name="Title 8"/>
          <p:cNvSpPr>
            <a:spLocks noGrp="1"/>
          </p:cNvSpPr>
          <p:nvPr>
            <p:ph type="title"/>
          </p:nvPr>
        </p:nvSpPr>
        <p:spPr/>
        <p:txBody>
          <a:bodyPr/>
          <a:lstStyle/>
          <a:p>
            <a:r>
              <a:rPr lang="en-GB">
                <a:solidFill>
                  <a:schemeClr val="tx1"/>
                </a:solidFill>
              </a:rPr>
              <a:t>// From </a:t>
            </a:r>
            <a:r>
              <a:rPr lang="en-GB" b="1">
                <a:solidFill>
                  <a:schemeClr val="accent2"/>
                </a:solidFill>
              </a:rPr>
              <a:t>Bottle</a:t>
            </a:r>
            <a:r>
              <a:rPr lang="en-GB"/>
              <a:t> </a:t>
            </a:r>
            <a:r>
              <a:rPr lang="en-GB">
                <a:solidFill>
                  <a:schemeClr val="tx1"/>
                </a:solidFill>
              </a:rPr>
              <a:t>to</a:t>
            </a:r>
            <a:r>
              <a:rPr lang="en-GB"/>
              <a:t> </a:t>
            </a:r>
            <a:r>
              <a:rPr lang="en-GB" b="1">
                <a:solidFill>
                  <a:schemeClr val="accent2"/>
                </a:solidFill>
              </a:rPr>
              <a:t>Foam</a:t>
            </a:r>
            <a:endParaRPr lang="en-GB" b="1" dirty="0">
              <a:solidFill>
                <a:schemeClr val="accent2"/>
              </a:solidFill>
            </a:endParaRPr>
          </a:p>
        </p:txBody>
      </p:sp>
      <p:sp>
        <p:nvSpPr>
          <p:cNvPr id="7" name="Slide Number Placeholder 6"/>
          <p:cNvSpPr>
            <a:spLocks noGrp="1"/>
          </p:cNvSpPr>
          <p:nvPr>
            <p:ph type="sldNum" sz="quarter" idx="12"/>
          </p:nvPr>
        </p:nvSpPr>
        <p:spPr/>
        <p:txBody>
          <a:bodyPr/>
          <a:lstStyle/>
          <a:p>
            <a:fld id="{120570A7-2F0F-4D47-8692-92DE6DAB43E4}" type="slidenum">
              <a:rPr lang="de-DE" smtClean="0"/>
              <a:pPr/>
              <a:t>4</a:t>
            </a:fld>
            <a:endParaRPr lang="de-DE" dirty="0"/>
          </a:p>
        </p:txBody>
      </p:sp>
      <p:sp>
        <p:nvSpPr>
          <p:cNvPr id="14" name="Subtitle 13"/>
          <p:cNvSpPr>
            <a:spLocks noGrp="1"/>
          </p:cNvSpPr>
          <p:nvPr>
            <p:ph type="subTitle" idx="14"/>
          </p:nvPr>
        </p:nvSpPr>
        <p:spPr/>
        <p:txBody>
          <a:bodyPr/>
          <a:lstStyle/>
          <a:p>
            <a:r>
              <a:rPr lang="en-GB"/>
              <a:t>Patented rPET processing technology</a:t>
            </a:r>
            <a:endParaRPr lang="en-GB" dirty="0"/>
          </a:p>
        </p:txBody>
      </p:sp>
      <p:pic>
        <p:nvPicPr>
          <p:cNvPr id="8" name="Grafik 7" descr="Ein Bild, das Text, Gerät, Messanzeige enthält.&#10;&#10;Automatisch generierte Beschreibung">
            <a:extLst>
              <a:ext uri="{FF2B5EF4-FFF2-40B4-BE49-F238E27FC236}">
                <a16:creationId xmlns:a16="http://schemas.microsoft.com/office/drawing/2014/main" id="{3B3446B1-8B67-4439-943F-E5A401A5A01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18840" y="1249141"/>
            <a:ext cx="4946914" cy="4632969"/>
          </a:xfrm>
          <a:prstGeom prst="rect">
            <a:avLst/>
          </a:prstGeom>
        </p:spPr>
      </p:pic>
      <p:sp>
        <p:nvSpPr>
          <p:cNvPr id="17" name="Textfeld 16">
            <a:extLst>
              <a:ext uri="{FF2B5EF4-FFF2-40B4-BE49-F238E27FC236}">
                <a16:creationId xmlns:a16="http://schemas.microsoft.com/office/drawing/2014/main" id="{56D328D2-25E5-4C14-A12C-C62C6B5156F2}"/>
              </a:ext>
            </a:extLst>
          </p:cNvPr>
          <p:cNvSpPr txBox="1"/>
          <p:nvPr/>
        </p:nvSpPr>
        <p:spPr>
          <a:xfrm>
            <a:off x="2427813" y="3578425"/>
            <a:ext cx="1453722" cy="923330"/>
          </a:xfrm>
          <a:prstGeom prst="rect">
            <a:avLst/>
          </a:prstGeom>
          <a:noFill/>
        </p:spPr>
        <p:txBody>
          <a:bodyPr wrap="square" rtlCol="0">
            <a:spAutoFit/>
          </a:bodyPr>
          <a:lstStyle/>
          <a:p>
            <a:pPr algn="ctr"/>
            <a:r>
              <a:rPr lang="en-GB" dirty="0">
                <a:latin typeface="Arial" panose="020B0604020202020204" pitchFamily="34" charset="0"/>
                <a:cs typeface="Arial" panose="020B0604020202020204" pitchFamily="34" charset="0"/>
              </a:rPr>
              <a:t>RECYCLED BOTTLES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RE-USED</a:t>
            </a:r>
          </a:p>
        </p:txBody>
      </p:sp>
      <p:sp>
        <p:nvSpPr>
          <p:cNvPr id="22" name="Textfeld 21">
            <a:extLst>
              <a:ext uri="{FF2B5EF4-FFF2-40B4-BE49-F238E27FC236}">
                <a16:creationId xmlns:a16="http://schemas.microsoft.com/office/drawing/2014/main" id="{312F1F9A-4567-4476-9DE2-DC7FAA717E79}"/>
              </a:ext>
            </a:extLst>
          </p:cNvPr>
          <p:cNvSpPr txBox="1"/>
          <p:nvPr/>
        </p:nvSpPr>
        <p:spPr>
          <a:xfrm>
            <a:off x="1625446" y="2919294"/>
            <a:ext cx="3222779" cy="646331"/>
          </a:xfrm>
          <a:prstGeom prst="rect">
            <a:avLst/>
          </a:prstGeom>
          <a:noFill/>
        </p:spPr>
        <p:txBody>
          <a:bodyPr wrap="square" rtlCol="0">
            <a:spAutoFit/>
          </a:bodyPr>
          <a:lstStyle/>
          <a:p>
            <a:r>
              <a:rPr lang="en-GB" sz="3600" b="1" dirty="0">
                <a:solidFill>
                  <a:schemeClr val="tx2"/>
                </a:solidFill>
                <a:latin typeface="Arial" panose="020B0604020202020204" pitchFamily="34" charset="0"/>
                <a:cs typeface="Arial" panose="020B0604020202020204" pitchFamily="34" charset="0"/>
              </a:rPr>
              <a:t>2,000,000,000</a:t>
            </a:r>
          </a:p>
        </p:txBody>
      </p:sp>
      <p:pic>
        <p:nvPicPr>
          <p:cNvPr id="5" name="Grafik 4">
            <a:extLst>
              <a:ext uri="{FF2B5EF4-FFF2-40B4-BE49-F238E27FC236}">
                <a16:creationId xmlns:a16="http://schemas.microsoft.com/office/drawing/2014/main" id="{92201C10-FB11-41A2-87AE-2A2B3B41745C}"/>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8460295" y="360000"/>
            <a:ext cx="2422162" cy="1957014"/>
          </a:xfrm>
          <a:prstGeom prst="rect">
            <a:avLst/>
          </a:prstGeom>
        </p:spPr>
      </p:pic>
      <p:sp>
        <p:nvSpPr>
          <p:cNvPr id="16" name="Textfeld 15">
            <a:extLst>
              <a:ext uri="{FF2B5EF4-FFF2-40B4-BE49-F238E27FC236}">
                <a16:creationId xmlns:a16="http://schemas.microsoft.com/office/drawing/2014/main" id="{5EE161B6-BF98-492B-8A61-3DA8D305C94A}"/>
              </a:ext>
            </a:extLst>
          </p:cNvPr>
          <p:cNvSpPr txBox="1"/>
          <p:nvPr/>
        </p:nvSpPr>
        <p:spPr>
          <a:xfrm>
            <a:off x="8795003" y="2305640"/>
            <a:ext cx="1752747" cy="1231106"/>
          </a:xfrm>
          <a:prstGeom prst="rect">
            <a:avLst/>
          </a:prstGeom>
          <a:noFill/>
        </p:spPr>
        <p:txBody>
          <a:bodyPr wrap="square" rtlCol="0">
            <a:spAutoFit/>
          </a:bodyPr>
          <a:lstStyle/>
          <a:p>
            <a:pPr algn="ctr"/>
            <a:r>
              <a:rPr lang="en-GB" dirty="0">
                <a:latin typeface="Arial" panose="020B0604020202020204" pitchFamily="34" charset="0"/>
                <a:cs typeface="Arial" panose="020B0604020202020204" pitchFamily="34" charset="0"/>
              </a:rPr>
              <a:t>savings of</a:t>
            </a:r>
          </a:p>
          <a:p>
            <a:pPr algn="ctr"/>
            <a:r>
              <a:rPr lang="en-GB" sz="3600" b="1" dirty="0">
                <a:solidFill>
                  <a:schemeClr val="tx2"/>
                </a:solidFill>
                <a:latin typeface="Arial" panose="020B0604020202020204" pitchFamily="34" charset="0"/>
                <a:cs typeface="Arial" panose="020B0604020202020204" pitchFamily="34" charset="0"/>
              </a:rPr>
              <a:t>90,432</a:t>
            </a:r>
            <a:r>
              <a:rPr lang="en-GB" sz="2000" dirty="0">
                <a:latin typeface="Arial" panose="020B0604020202020204" pitchFamily="34" charset="0"/>
                <a:cs typeface="Arial" panose="020B0604020202020204" pitchFamily="34" charset="0"/>
              </a:rPr>
              <a:t> </a:t>
            </a:r>
            <a:br>
              <a:rPr lang="en-GB" sz="2000"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metric tonnes</a:t>
            </a:r>
          </a:p>
        </p:txBody>
      </p:sp>
      <p:sp>
        <p:nvSpPr>
          <p:cNvPr id="3" name="Gleich 2">
            <a:extLst>
              <a:ext uri="{FF2B5EF4-FFF2-40B4-BE49-F238E27FC236}">
                <a16:creationId xmlns:a16="http://schemas.microsoft.com/office/drawing/2014/main" id="{C11DBBB6-AFFE-465E-96FD-9E8009485818}"/>
              </a:ext>
            </a:extLst>
          </p:cNvPr>
          <p:cNvSpPr/>
          <p:nvPr/>
        </p:nvSpPr>
        <p:spPr>
          <a:xfrm>
            <a:off x="5432932" y="2151436"/>
            <a:ext cx="2686287" cy="1535715"/>
          </a:xfrm>
          <a:prstGeom prst="mathEqual">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 name="Pfeil: nach oben und unten 3">
            <a:extLst>
              <a:ext uri="{FF2B5EF4-FFF2-40B4-BE49-F238E27FC236}">
                <a16:creationId xmlns:a16="http://schemas.microsoft.com/office/drawing/2014/main" id="{DFE1E15B-5D2A-4B94-BE6C-00A92460D6F4}"/>
              </a:ext>
            </a:extLst>
          </p:cNvPr>
          <p:cNvSpPr/>
          <p:nvPr/>
        </p:nvSpPr>
        <p:spPr>
          <a:xfrm>
            <a:off x="11215377" y="1635499"/>
            <a:ext cx="675525" cy="2649790"/>
          </a:xfrm>
          <a:prstGeom prst="up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083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solidFill>
                  <a:schemeClr val="tx1"/>
                </a:solidFill>
              </a:rPr>
              <a:t>// ARMAPET </a:t>
            </a:r>
            <a:r>
              <a:rPr lang="en-GB" b="1" dirty="0"/>
              <a:t>PRODUCT SOLUTIONS</a:t>
            </a:r>
          </a:p>
        </p:txBody>
      </p:sp>
      <p:sp>
        <p:nvSpPr>
          <p:cNvPr id="4" name="Foliennummernplatzhalter 3"/>
          <p:cNvSpPr>
            <a:spLocks noGrp="1"/>
          </p:cNvSpPr>
          <p:nvPr>
            <p:ph type="sldNum" sz="quarter" idx="12"/>
          </p:nvPr>
        </p:nvSpPr>
        <p:spPr/>
        <p:txBody>
          <a:bodyPr/>
          <a:lstStyle/>
          <a:p>
            <a:fld id="{120570A7-2F0F-4D47-8692-92DE6DAB43E4}" type="slidenum">
              <a:rPr lang="de-DE" smtClean="0"/>
              <a:pPr/>
              <a:t>5</a:t>
            </a:fld>
            <a:endParaRPr lang="de-DE" dirty="0"/>
          </a:p>
        </p:txBody>
      </p:sp>
      <p:sp>
        <p:nvSpPr>
          <p:cNvPr id="6" name="Textfeld 5"/>
          <p:cNvSpPr txBox="1"/>
          <p:nvPr/>
        </p:nvSpPr>
        <p:spPr>
          <a:xfrm>
            <a:off x="340579" y="2359747"/>
            <a:ext cx="2448000" cy="338554"/>
          </a:xfrm>
          <a:prstGeom prst="rect">
            <a:avLst/>
          </a:prstGeom>
          <a:solidFill>
            <a:srgbClr val="0097D7"/>
          </a:solidFill>
        </p:spPr>
        <p:txBody>
          <a:bodyPr wrap="square" rtlCol="0">
            <a:spAutoFit/>
          </a:bodyPr>
          <a:lstStyle/>
          <a:p>
            <a:pPr algn="ctr"/>
            <a:r>
              <a:rPr lang="en-GB" sz="1600" b="1" dirty="0">
                <a:solidFill>
                  <a:schemeClr val="bg1"/>
                </a:solidFill>
              </a:rPr>
              <a:t>ArmaPET Struct  </a:t>
            </a:r>
            <a:endParaRPr lang="en-GB" sz="1600" b="1" baseline="30000" dirty="0">
              <a:solidFill>
                <a:schemeClr val="bg1"/>
              </a:solidFill>
            </a:endParaRPr>
          </a:p>
        </p:txBody>
      </p:sp>
      <p:sp>
        <p:nvSpPr>
          <p:cNvPr id="7" name="Textfeld 6"/>
          <p:cNvSpPr txBox="1"/>
          <p:nvPr/>
        </p:nvSpPr>
        <p:spPr>
          <a:xfrm>
            <a:off x="3168457" y="2359748"/>
            <a:ext cx="2448000" cy="338554"/>
          </a:xfrm>
          <a:prstGeom prst="rect">
            <a:avLst/>
          </a:prstGeom>
          <a:solidFill>
            <a:srgbClr val="0097D7"/>
          </a:solidFill>
        </p:spPr>
        <p:txBody>
          <a:bodyPr wrap="square" rtlCol="0">
            <a:spAutoFit/>
          </a:bodyPr>
          <a:lstStyle/>
          <a:p>
            <a:pPr algn="ctr"/>
            <a:r>
              <a:rPr lang="en-GB" sz="1600" b="1" dirty="0">
                <a:solidFill>
                  <a:schemeClr val="bg1"/>
                </a:solidFill>
              </a:rPr>
              <a:t>ArmaPET Eco</a:t>
            </a:r>
          </a:p>
        </p:txBody>
      </p:sp>
      <p:sp>
        <p:nvSpPr>
          <p:cNvPr id="8" name="Textfeld 7"/>
          <p:cNvSpPr txBox="1"/>
          <p:nvPr/>
        </p:nvSpPr>
        <p:spPr>
          <a:xfrm>
            <a:off x="6030169" y="2353511"/>
            <a:ext cx="2448000" cy="338554"/>
          </a:xfrm>
          <a:prstGeom prst="rect">
            <a:avLst/>
          </a:prstGeom>
          <a:solidFill>
            <a:srgbClr val="0097D7"/>
          </a:solidFill>
        </p:spPr>
        <p:txBody>
          <a:bodyPr wrap="square" rtlCol="0">
            <a:spAutoFit/>
          </a:bodyPr>
          <a:lstStyle>
            <a:defPPr>
              <a:defRPr lang="en-US"/>
            </a:defPPr>
            <a:lvl1pPr algn="ctr">
              <a:defRPr sz="1400" b="1">
                <a:solidFill>
                  <a:schemeClr val="bg1"/>
                </a:solidFill>
              </a:defRPr>
            </a:lvl1pPr>
          </a:lstStyle>
          <a:p>
            <a:r>
              <a:rPr lang="en-GB" sz="1600" dirty="0"/>
              <a:t>ArmaPET Curve </a:t>
            </a:r>
          </a:p>
        </p:txBody>
      </p:sp>
      <p:sp>
        <p:nvSpPr>
          <p:cNvPr id="9" name="Textfeld 8"/>
          <p:cNvSpPr txBox="1"/>
          <p:nvPr/>
        </p:nvSpPr>
        <p:spPr>
          <a:xfrm>
            <a:off x="8858054" y="2353512"/>
            <a:ext cx="2448000" cy="338554"/>
          </a:xfrm>
          <a:prstGeom prst="rect">
            <a:avLst/>
          </a:prstGeom>
          <a:solidFill>
            <a:srgbClr val="0097D7"/>
          </a:solidFill>
        </p:spPr>
        <p:txBody>
          <a:bodyPr wrap="square" rtlCol="0">
            <a:spAutoFit/>
          </a:bodyPr>
          <a:lstStyle/>
          <a:p>
            <a:pPr algn="ctr"/>
            <a:r>
              <a:rPr lang="en-GB" sz="1600" b="1" dirty="0">
                <a:solidFill>
                  <a:schemeClr val="bg1"/>
                </a:solidFill>
              </a:rPr>
              <a:t>ArmaPET Shape  </a:t>
            </a:r>
          </a:p>
        </p:txBody>
      </p:sp>
      <p:sp>
        <p:nvSpPr>
          <p:cNvPr id="10" name="Textfeld 9"/>
          <p:cNvSpPr txBox="1"/>
          <p:nvPr/>
        </p:nvSpPr>
        <p:spPr>
          <a:xfrm>
            <a:off x="340579" y="2771670"/>
            <a:ext cx="2448000" cy="1554272"/>
          </a:xfrm>
          <a:prstGeom prst="rect">
            <a:avLst/>
          </a:prstGeom>
          <a:noFill/>
        </p:spPr>
        <p:txBody>
          <a:bodyPr wrap="square" rtlCol="0">
            <a:spAutoFit/>
          </a:bodyPr>
          <a:lstStyle/>
          <a:p>
            <a:r>
              <a:rPr lang="en-GB" sz="1400" b="1" dirty="0">
                <a:latin typeface="Arial" panose="020B0604020202020204" pitchFamily="34" charset="0"/>
                <a:cs typeface="Arial" panose="020B0604020202020204" pitchFamily="34" charset="0"/>
              </a:rPr>
              <a:t>ArmaPET Struct </a:t>
            </a:r>
            <a:r>
              <a:rPr lang="en-GB" sz="1400" dirty="0">
                <a:latin typeface="Arial" panose="020B0604020202020204" pitchFamily="34" charset="0"/>
                <a:cs typeface="Arial" panose="020B0604020202020204" pitchFamily="34" charset="0"/>
              </a:rPr>
              <a:t>is the versatile and durable solution for structural sandwich applications, with a more environmentally responsible approach.</a:t>
            </a:r>
          </a:p>
          <a:p>
            <a:endParaRPr lang="en-GB" sz="1100" dirty="0"/>
          </a:p>
        </p:txBody>
      </p:sp>
      <p:sp>
        <p:nvSpPr>
          <p:cNvPr id="11" name="Textfeld 10"/>
          <p:cNvSpPr txBox="1"/>
          <p:nvPr/>
        </p:nvSpPr>
        <p:spPr>
          <a:xfrm>
            <a:off x="3179261" y="2769001"/>
            <a:ext cx="2448000" cy="1169551"/>
          </a:xfrm>
          <a:prstGeom prst="rect">
            <a:avLst/>
          </a:prstGeom>
          <a:noFill/>
        </p:spPr>
        <p:txBody>
          <a:bodyPr wrap="square" rtlCol="0">
            <a:spAutoFit/>
          </a:bodyPr>
          <a:lstStyle/>
          <a:p>
            <a:r>
              <a:rPr lang="en-GB" sz="1400" b="1" dirty="0">
                <a:latin typeface="Arial" panose="020B0604020202020204" pitchFamily="34" charset="0"/>
                <a:cs typeface="Arial" panose="020B0604020202020204" pitchFamily="34" charset="0"/>
              </a:rPr>
              <a:t>ArmaPET Eco </a:t>
            </a:r>
            <a:r>
              <a:rPr lang="en-GB" sz="1400" dirty="0">
                <a:latin typeface="Arial" panose="020B0604020202020204" pitchFamily="34" charset="0"/>
                <a:cs typeface="Arial" panose="020B0604020202020204" pitchFamily="34" charset="0"/>
              </a:rPr>
              <a:t>combines insulation and structural integrity, ensuring energy and emission efficiency for decades of use. </a:t>
            </a:r>
            <a:endParaRPr lang="en-GB" sz="1400" b="1" dirty="0">
              <a:solidFill>
                <a:schemeClr val="accent2"/>
              </a:solidFill>
              <a:latin typeface="Arial" panose="020B0604020202020204" pitchFamily="34" charset="0"/>
              <a:cs typeface="Arial" panose="020B0604020202020204" pitchFamily="34" charset="0"/>
            </a:endParaRPr>
          </a:p>
        </p:txBody>
      </p:sp>
      <p:sp>
        <p:nvSpPr>
          <p:cNvPr id="12" name="Textfeld 11"/>
          <p:cNvSpPr txBox="1"/>
          <p:nvPr/>
        </p:nvSpPr>
        <p:spPr>
          <a:xfrm>
            <a:off x="6052203" y="2764833"/>
            <a:ext cx="2448000" cy="1384995"/>
          </a:xfrm>
          <a:prstGeom prst="rect">
            <a:avLst/>
          </a:prstGeom>
          <a:noFill/>
        </p:spPr>
        <p:txBody>
          <a:bodyPr wrap="square" rtlCol="0">
            <a:spAutoFit/>
          </a:bodyPr>
          <a:lstStyle/>
          <a:p>
            <a:r>
              <a:rPr lang="en-GB" sz="1400" b="1" dirty="0">
                <a:latin typeface="Arial" panose="020B0604020202020204" pitchFamily="34" charset="0"/>
                <a:cs typeface="Arial" panose="020B0604020202020204" pitchFamily="34" charset="0"/>
              </a:rPr>
              <a:t>ArmaPET Curve </a:t>
            </a:r>
            <a:r>
              <a:rPr lang="en-GB" sz="1400" dirty="0">
                <a:latin typeface="Arial" panose="020B0604020202020204" pitchFamily="34" charset="0"/>
                <a:cs typeface="Arial" panose="020B0604020202020204" pitchFamily="34" charset="0"/>
              </a:rPr>
              <a:t>is designed for recyclable thermo-formable micro sandwich solutions produced in continuous manufacturing processes.  </a:t>
            </a:r>
            <a:endParaRPr lang="en-GB" sz="1400" dirty="0">
              <a:solidFill>
                <a:schemeClr val="tx2">
                  <a:lumMod val="75000"/>
                </a:schemeClr>
              </a:solidFill>
              <a:latin typeface="Arial" panose="020B0604020202020204" pitchFamily="34" charset="0"/>
              <a:cs typeface="Arial" panose="020B0604020202020204" pitchFamily="34" charset="0"/>
            </a:endParaRPr>
          </a:p>
        </p:txBody>
      </p:sp>
      <p:sp>
        <p:nvSpPr>
          <p:cNvPr id="13" name="Textfeld 12"/>
          <p:cNvSpPr txBox="1"/>
          <p:nvPr/>
        </p:nvSpPr>
        <p:spPr>
          <a:xfrm>
            <a:off x="8884831" y="2762767"/>
            <a:ext cx="2448000" cy="1600438"/>
          </a:xfrm>
          <a:prstGeom prst="rect">
            <a:avLst/>
          </a:prstGeom>
          <a:noFill/>
        </p:spPr>
        <p:txBody>
          <a:bodyPr wrap="square" rtlCol="0">
            <a:spAutoFit/>
          </a:bodyPr>
          <a:lstStyle/>
          <a:p>
            <a:r>
              <a:rPr lang="en-GB" sz="1400" b="1" dirty="0">
                <a:latin typeface="Arial" panose="020B0604020202020204" pitchFamily="34" charset="0"/>
                <a:cs typeface="Arial" panose="020B0604020202020204" pitchFamily="34" charset="0"/>
              </a:rPr>
              <a:t>ArmaPET Shape </a:t>
            </a:r>
            <a:r>
              <a:rPr lang="en-GB" sz="1400" dirty="0">
                <a:latin typeface="Arial" panose="020B0604020202020204" pitchFamily="34" charset="0"/>
                <a:cs typeface="Arial" panose="020B0604020202020204" pitchFamily="34" charset="0"/>
              </a:rPr>
              <a:t>particle foam offers maximum design flexibility to produce lightweight rigid 3D foam parts using innovative fusion technology. </a:t>
            </a:r>
          </a:p>
          <a:p>
            <a:endParaRPr lang="en-GB" sz="1400" dirty="0"/>
          </a:p>
        </p:txBody>
      </p:sp>
      <p:sp>
        <p:nvSpPr>
          <p:cNvPr id="15" name="Textfeld 14"/>
          <p:cNvSpPr txBox="1"/>
          <p:nvPr/>
        </p:nvSpPr>
        <p:spPr>
          <a:xfrm>
            <a:off x="619200" y="842837"/>
            <a:ext cx="10227014" cy="1077218"/>
          </a:xfrm>
          <a:prstGeom prst="rect">
            <a:avLst/>
          </a:prstGeom>
          <a:noFill/>
        </p:spPr>
        <p:txBody>
          <a:bodyPr wrap="square" rtlCol="0">
            <a:spAutoFit/>
          </a:bodyPr>
          <a:lstStyle/>
          <a:p>
            <a:r>
              <a:rPr lang="en-GB" sz="1600" dirty="0"/>
              <a:t>We offer </a:t>
            </a:r>
            <a:r>
              <a:rPr lang="en-GB" sz="2400" b="1" dirty="0">
                <a:solidFill>
                  <a:schemeClr val="tx2"/>
                </a:solidFill>
              </a:rPr>
              <a:t>sustainable product solutions </a:t>
            </a:r>
            <a:r>
              <a:rPr lang="en-GB" sz="1600" dirty="0"/>
              <a:t>that</a:t>
            </a:r>
            <a:r>
              <a:rPr lang="en-GB" sz="1600" b="1" dirty="0">
                <a:solidFill>
                  <a:schemeClr val="tx2"/>
                </a:solidFill>
              </a:rPr>
              <a:t> </a:t>
            </a:r>
            <a:r>
              <a:rPr lang="en-GB" sz="2400" b="1" dirty="0">
                <a:solidFill>
                  <a:schemeClr val="tx2"/>
                </a:solidFill>
              </a:rPr>
              <a:t>enhance efficiency </a:t>
            </a:r>
            <a:r>
              <a:rPr lang="en-GB" sz="1600" dirty="0"/>
              <a:t>throughout the manufacturing process and </a:t>
            </a:r>
            <a:r>
              <a:rPr lang="en-GB" sz="2400" b="1" dirty="0">
                <a:solidFill>
                  <a:schemeClr val="tx2"/>
                </a:solidFill>
              </a:rPr>
              <a:t>elevate the life cycle performance </a:t>
            </a:r>
            <a:r>
              <a:rPr lang="en-GB" sz="1600" dirty="0"/>
              <a:t>of your composite structure.</a:t>
            </a:r>
          </a:p>
          <a:p>
            <a:endParaRPr lang="en-GB" sz="1600" dirty="0"/>
          </a:p>
        </p:txBody>
      </p:sp>
      <p:pic>
        <p:nvPicPr>
          <p:cNvPr id="16" name="Grafik 1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188325" y="4143885"/>
            <a:ext cx="2321668" cy="1432127"/>
          </a:xfrm>
          <a:prstGeom prst="rect">
            <a:avLst/>
          </a:prstGeom>
        </p:spPr>
      </p:pic>
      <p:pic>
        <p:nvPicPr>
          <p:cNvPr id="17" name="Grafik 1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86145" y="4154971"/>
            <a:ext cx="2266434" cy="1268986"/>
          </a:xfrm>
          <a:prstGeom prst="rect">
            <a:avLst/>
          </a:prstGeom>
        </p:spPr>
      </p:pic>
      <p:pic>
        <p:nvPicPr>
          <p:cNvPr id="21" name="Grafik 20"/>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251368" y="4209590"/>
            <a:ext cx="2049669" cy="1504544"/>
          </a:xfrm>
          <a:prstGeom prst="rect">
            <a:avLst/>
          </a:prstGeom>
        </p:spPr>
      </p:pic>
      <p:pic>
        <p:nvPicPr>
          <p:cNvPr id="23" name="Grafik 22"/>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816043" y="4209590"/>
            <a:ext cx="3303051" cy="1919590"/>
          </a:xfrm>
          <a:prstGeom prst="rect">
            <a:avLst/>
          </a:prstGeom>
        </p:spPr>
      </p:pic>
      <p:grpSp>
        <p:nvGrpSpPr>
          <p:cNvPr id="39" name="Group"/>
          <p:cNvGrpSpPr/>
          <p:nvPr/>
        </p:nvGrpSpPr>
        <p:grpSpPr>
          <a:xfrm>
            <a:off x="10140057" y="-1130486"/>
            <a:ext cx="3477759" cy="3477759"/>
            <a:chOff x="0" y="0"/>
            <a:chExt cx="6120275" cy="6149345"/>
          </a:xfrm>
        </p:grpSpPr>
        <p:sp>
          <p:nvSpPr>
            <p:cNvPr id="40" name="Shape"/>
            <p:cNvSpPr/>
            <p:nvPr/>
          </p:nvSpPr>
          <p:spPr>
            <a:xfrm rot="1300043">
              <a:off x="703577" y="732643"/>
              <a:ext cx="4713122" cy="4713127"/>
            </a:xfrm>
            <a:custGeom>
              <a:avLst/>
              <a:gdLst/>
              <a:ahLst/>
              <a:cxnLst>
                <a:cxn ang="0">
                  <a:pos x="wd2" y="hd2"/>
                </a:cxn>
                <a:cxn ang="5400000">
                  <a:pos x="wd2" y="hd2"/>
                </a:cxn>
                <a:cxn ang="10800000">
                  <a:pos x="wd2" y="hd2"/>
                </a:cxn>
                <a:cxn ang="16200000">
                  <a:pos x="wd2" y="hd2"/>
                </a:cxn>
              </a:cxnLst>
              <a:rect l="0" t="0" r="r" b="b"/>
              <a:pathLst>
                <a:path w="21600" h="21600" extrusionOk="0">
                  <a:moveTo>
                    <a:pt x="10800" y="453"/>
                  </a:moveTo>
                  <a:cubicBezTo>
                    <a:pt x="5095" y="453"/>
                    <a:pt x="453" y="5095"/>
                    <a:pt x="453" y="10800"/>
                  </a:cubicBezTo>
                  <a:cubicBezTo>
                    <a:pt x="453" y="16505"/>
                    <a:pt x="5095" y="21147"/>
                    <a:pt x="10800" y="21147"/>
                  </a:cubicBezTo>
                  <a:cubicBezTo>
                    <a:pt x="16505" y="21147"/>
                    <a:pt x="21147" y="16505"/>
                    <a:pt x="21147" y="10800"/>
                  </a:cubicBezTo>
                  <a:cubicBezTo>
                    <a:pt x="21147" y="5095"/>
                    <a:pt x="16505" y="453"/>
                    <a:pt x="10800" y="453"/>
                  </a:cubicBezTo>
                  <a:close/>
                  <a:moveTo>
                    <a:pt x="10800" y="21600"/>
                  </a:moveTo>
                  <a:cubicBezTo>
                    <a:pt x="7915" y="21600"/>
                    <a:pt x="5203" y="20477"/>
                    <a:pt x="3163" y="18437"/>
                  </a:cubicBezTo>
                  <a:cubicBezTo>
                    <a:pt x="1123" y="16397"/>
                    <a:pt x="0" y="13685"/>
                    <a:pt x="0" y="10800"/>
                  </a:cubicBezTo>
                  <a:cubicBezTo>
                    <a:pt x="0" y="7915"/>
                    <a:pt x="1123" y="5203"/>
                    <a:pt x="3163" y="3163"/>
                  </a:cubicBezTo>
                  <a:cubicBezTo>
                    <a:pt x="5203" y="1123"/>
                    <a:pt x="7915" y="0"/>
                    <a:pt x="10800" y="0"/>
                  </a:cubicBezTo>
                  <a:cubicBezTo>
                    <a:pt x="13685" y="0"/>
                    <a:pt x="16397" y="1123"/>
                    <a:pt x="18437" y="3163"/>
                  </a:cubicBezTo>
                  <a:cubicBezTo>
                    <a:pt x="20477" y="5203"/>
                    <a:pt x="21600" y="7915"/>
                    <a:pt x="21600" y="10800"/>
                  </a:cubicBezTo>
                  <a:cubicBezTo>
                    <a:pt x="21600" y="13685"/>
                    <a:pt x="20477" y="16397"/>
                    <a:pt x="18437" y="18437"/>
                  </a:cubicBezTo>
                  <a:cubicBezTo>
                    <a:pt x="16397" y="20477"/>
                    <a:pt x="13685" y="21600"/>
                    <a:pt x="10800" y="21600"/>
                  </a:cubicBezTo>
                  <a:close/>
                </a:path>
              </a:pathLst>
            </a:custGeom>
            <a:gradFill flip="none" rotWithShape="1">
              <a:gsLst>
                <a:gs pos="0">
                  <a:srgbClr val="01A2FF"/>
                </a:gs>
                <a:gs pos="100000">
                  <a:srgbClr val="96C216"/>
                </a:gs>
              </a:gsLst>
              <a:lin ang="1975721" scaled="0"/>
            </a:gradFill>
            <a:ln w="3175" cap="flat">
              <a:noFill/>
              <a:miter lim="400000"/>
            </a:ln>
            <a:effectLst/>
          </p:spPr>
          <p:txBody>
            <a:bodyPr wrap="square" lIns="0" tIns="0" rIns="0" bIns="0" numCol="1" anchor="ctr">
              <a:noAutofit/>
            </a:bodyPr>
            <a:lstStyle/>
            <a:p>
              <a:pPr>
                <a:defRPr sz="1600">
                  <a:solidFill>
                    <a:srgbClr val="FFFFFF"/>
                  </a:solidFill>
                  <a:latin typeface="Helvetica Neue Medium"/>
                  <a:ea typeface="Helvetica Neue Medium"/>
                  <a:cs typeface="Helvetica Neue Medium"/>
                  <a:sym typeface="Helvetica Neue Medium"/>
                </a:defRPr>
              </a:pPr>
              <a:endParaRPr dirty="0"/>
            </a:p>
          </p:txBody>
        </p:sp>
        <p:sp>
          <p:nvSpPr>
            <p:cNvPr id="41" name="Shape"/>
            <p:cNvSpPr/>
            <p:nvPr/>
          </p:nvSpPr>
          <p:spPr>
            <a:xfrm rot="1300043">
              <a:off x="3576419" y="4577801"/>
              <a:ext cx="1188684" cy="1333792"/>
            </a:xfrm>
            <a:custGeom>
              <a:avLst/>
              <a:gdLst/>
              <a:ahLst/>
              <a:cxnLst>
                <a:cxn ang="0">
                  <a:pos x="wd2" y="hd2"/>
                </a:cxn>
                <a:cxn ang="5400000">
                  <a:pos x="wd2" y="hd2"/>
                </a:cxn>
                <a:cxn ang="10800000">
                  <a:pos x="wd2" y="hd2"/>
                </a:cxn>
                <a:cxn ang="16200000">
                  <a:pos x="wd2" y="hd2"/>
                </a:cxn>
              </a:cxnLst>
              <a:rect l="0" t="0" r="r" b="b"/>
              <a:pathLst>
                <a:path w="21600" h="21600" extrusionOk="0">
                  <a:moveTo>
                    <a:pt x="19371" y="0"/>
                  </a:moveTo>
                  <a:cubicBezTo>
                    <a:pt x="17137" y="4922"/>
                    <a:pt x="13796" y="9442"/>
                    <a:pt x="9456" y="13310"/>
                  </a:cubicBezTo>
                  <a:cubicBezTo>
                    <a:pt x="6595" y="15859"/>
                    <a:pt x="3416" y="18021"/>
                    <a:pt x="0" y="19771"/>
                  </a:cubicBezTo>
                  <a:lnTo>
                    <a:pt x="1234" y="21600"/>
                  </a:lnTo>
                  <a:cubicBezTo>
                    <a:pt x="4815" y="19762"/>
                    <a:pt x="8148" y="17492"/>
                    <a:pt x="11149" y="14818"/>
                  </a:cubicBezTo>
                  <a:cubicBezTo>
                    <a:pt x="15725" y="10740"/>
                    <a:pt x="19247" y="5974"/>
                    <a:pt x="21600" y="783"/>
                  </a:cubicBezTo>
                  <a:cubicBezTo>
                    <a:pt x="21600" y="783"/>
                    <a:pt x="19371" y="0"/>
                    <a:pt x="19371" y="0"/>
                  </a:cubicBezTo>
                  <a:close/>
                </a:path>
              </a:pathLst>
            </a:custGeom>
            <a:gradFill flip="none" rotWithShape="1">
              <a:gsLst>
                <a:gs pos="0">
                  <a:srgbClr val="01A2FF"/>
                </a:gs>
                <a:gs pos="100000">
                  <a:srgbClr val="96C216"/>
                </a:gs>
              </a:gsLst>
              <a:lin ang="9783170" scaled="0"/>
            </a:gradFill>
            <a:ln w="3175" cap="flat">
              <a:noFill/>
              <a:miter lim="400000"/>
            </a:ln>
            <a:effectLst/>
          </p:spPr>
          <p:txBody>
            <a:bodyPr wrap="square" lIns="0" tIns="0" rIns="0" bIns="0" numCol="1" anchor="ctr">
              <a:noAutofit/>
            </a:bodyPr>
            <a:lstStyle/>
            <a:p>
              <a:pPr>
                <a:defRPr sz="1600">
                  <a:solidFill>
                    <a:srgbClr val="FFFFFF"/>
                  </a:solidFill>
                  <a:latin typeface="Helvetica Neue Medium"/>
                  <a:ea typeface="Helvetica Neue Medium"/>
                  <a:cs typeface="Helvetica Neue Medium"/>
                  <a:sym typeface="Helvetica Neue Medium"/>
                </a:defRPr>
              </a:pPr>
              <a:endParaRPr dirty="0"/>
            </a:p>
          </p:txBody>
        </p:sp>
        <p:sp>
          <p:nvSpPr>
            <p:cNvPr id="42" name="Shape"/>
            <p:cNvSpPr/>
            <p:nvPr/>
          </p:nvSpPr>
          <p:spPr>
            <a:xfrm rot="1300043">
              <a:off x="1722756" y="204090"/>
              <a:ext cx="1308089" cy="1058461"/>
            </a:xfrm>
            <a:custGeom>
              <a:avLst/>
              <a:gdLst/>
              <a:ahLst/>
              <a:cxnLst>
                <a:cxn ang="0">
                  <a:pos x="wd2" y="hd2"/>
                </a:cxn>
                <a:cxn ang="5400000">
                  <a:pos x="wd2" y="hd2"/>
                </a:cxn>
                <a:cxn ang="10800000">
                  <a:pos x="wd2" y="hd2"/>
                </a:cxn>
                <a:cxn ang="16200000">
                  <a:pos x="wd2" y="hd2"/>
                </a:cxn>
              </a:cxnLst>
              <a:rect l="0" t="0" r="r" b="b"/>
              <a:pathLst>
                <a:path w="21600" h="21600" extrusionOk="0">
                  <a:moveTo>
                    <a:pt x="6662" y="14334"/>
                  </a:moveTo>
                  <a:cubicBezTo>
                    <a:pt x="10961" y="9021"/>
                    <a:pt x="16050" y="5039"/>
                    <a:pt x="21600" y="2550"/>
                  </a:cubicBezTo>
                  <a:lnTo>
                    <a:pt x="20905" y="0"/>
                  </a:lnTo>
                  <a:cubicBezTo>
                    <a:pt x="15040" y="2620"/>
                    <a:pt x="9664" y="6822"/>
                    <a:pt x="5124" y="12433"/>
                  </a:cubicBezTo>
                  <a:cubicBezTo>
                    <a:pt x="3209" y="14800"/>
                    <a:pt x="1499" y="17352"/>
                    <a:pt x="0" y="20054"/>
                  </a:cubicBezTo>
                  <a:lnTo>
                    <a:pt x="1780" y="21600"/>
                  </a:lnTo>
                  <a:cubicBezTo>
                    <a:pt x="3208" y="19024"/>
                    <a:pt x="4837" y="16590"/>
                    <a:pt x="6662" y="14334"/>
                  </a:cubicBezTo>
                  <a:close/>
                </a:path>
              </a:pathLst>
            </a:custGeom>
            <a:solidFill>
              <a:srgbClr val="96C216"/>
            </a:solidFill>
            <a:ln w="3175" cap="flat">
              <a:noFill/>
              <a:miter lim="400000"/>
            </a:ln>
            <a:effectLst/>
          </p:spPr>
          <p:txBody>
            <a:bodyPr wrap="square" lIns="0" tIns="0" rIns="0" bIns="0" numCol="1" anchor="ctr">
              <a:noAutofit/>
            </a:bodyPr>
            <a:lstStyle/>
            <a:p>
              <a:pPr>
                <a:defRPr sz="1600">
                  <a:solidFill>
                    <a:srgbClr val="FFFFFF"/>
                  </a:solidFill>
                  <a:latin typeface="Helvetica Neue Medium"/>
                  <a:ea typeface="Helvetica Neue Medium"/>
                  <a:cs typeface="Helvetica Neue Medium"/>
                  <a:sym typeface="Helvetica Neue Medium"/>
                </a:defRPr>
              </a:pPr>
              <a:endParaRPr dirty="0"/>
            </a:p>
          </p:txBody>
        </p:sp>
        <p:sp>
          <p:nvSpPr>
            <p:cNvPr id="43" name="Shape"/>
            <p:cNvSpPr/>
            <p:nvPr/>
          </p:nvSpPr>
          <p:spPr>
            <a:xfrm rot="1300043">
              <a:off x="1265406" y="4361129"/>
              <a:ext cx="2304946" cy="590071"/>
            </a:xfrm>
            <a:custGeom>
              <a:avLst/>
              <a:gdLst/>
              <a:ahLst/>
              <a:cxnLst>
                <a:cxn ang="0">
                  <a:pos x="wd2" y="hd2"/>
                </a:cxn>
                <a:cxn ang="5400000">
                  <a:pos x="wd2" y="hd2"/>
                </a:cxn>
                <a:cxn ang="10800000">
                  <a:pos x="wd2" y="hd2"/>
                </a:cxn>
                <a:cxn ang="16200000">
                  <a:pos x="wd2" y="hd2"/>
                </a:cxn>
              </a:cxnLst>
              <a:rect l="0" t="0" r="r" b="b"/>
              <a:pathLst>
                <a:path w="21600" h="21600" extrusionOk="0">
                  <a:moveTo>
                    <a:pt x="21600" y="8493"/>
                  </a:moveTo>
                  <a:lnTo>
                    <a:pt x="20216" y="997"/>
                  </a:lnTo>
                  <a:cubicBezTo>
                    <a:pt x="17591" y="8152"/>
                    <a:pt x="14402" y="12356"/>
                    <a:pt x="10965" y="12356"/>
                  </a:cubicBezTo>
                  <a:cubicBezTo>
                    <a:pt x="7372" y="12356"/>
                    <a:pt x="4048" y="7761"/>
                    <a:pt x="1358" y="0"/>
                  </a:cubicBezTo>
                  <a:lnTo>
                    <a:pt x="0" y="7567"/>
                  </a:lnTo>
                  <a:cubicBezTo>
                    <a:pt x="3075" y="16384"/>
                    <a:pt x="6867" y="21600"/>
                    <a:pt x="10965" y="21600"/>
                  </a:cubicBezTo>
                  <a:cubicBezTo>
                    <a:pt x="14918" y="21600"/>
                    <a:pt x="18585" y="16748"/>
                    <a:pt x="21600" y="8493"/>
                  </a:cubicBezTo>
                  <a:close/>
                </a:path>
              </a:pathLst>
            </a:custGeom>
            <a:solidFill>
              <a:srgbClr val="96C216"/>
            </a:solidFill>
            <a:ln w="3175" cap="flat">
              <a:noFill/>
              <a:miter lim="400000"/>
            </a:ln>
            <a:effectLst/>
          </p:spPr>
          <p:txBody>
            <a:bodyPr wrap="square" lIns="0" tIns="0" rIns="0" bIns="0" numCol="1" anchor="ctr">
              <a:noAutofit/>
            </a:bodyPr>
            <a:lstStyle/>
            <a:p>
              <a:pPr>
                <a:defRPr sz="1600">
                  <a:solidFill>
                    <a:srgbClr val="FFFFFF"/>
                  </a:solidFill>
                  <a:latin typeface="Helvetica Neue Medium"/>
                  <a:ea typeface="Helvetica Neue Medium"/>
                  <a:cs typeface="Helvetica Neue Medium"/>
                  <a:sym typeface="Helvetica Neue Medium"/>
                </a:defRPr>
              </a:pPr>
              <a:endParaRPr dirty="0"/>
            </a:p>
          </p:txBody>
        </p:sp>
        <p:sp>
          <p:nvSpPr>
            <p:cNvPr id="44" name="Shape"/>
            <p:cNvSpPr/>
            <p:nvPr/>
          </p:nvSpPr>
          <p:spPr>
            <a:xfrm rot="1300043">
              <a:off x="2733286" y="1214336"/>
              <a:ext cx="1866463" cy="480784"/>
            </a:xfrm>
            <a:custGeom>
              <a:avLst/>
              <a:gdLst/>
              <a:ahLst/>
              <a:cxnLst>
                <a:cxn ang="0">
                  <a:pos x="wd2" y="hd2"/>
                </a:cxn>
                <a:cxn ang="5400000">
                  <a:pos x="wd2" y="hd2"/>
                </a:cxn>
                <a:cxn ang="10800000">
                  <a:pos x="wd2" y="hd2"/>
                </a:cxn>
                <a:cxn ang="16200000">
                  <a:pos x="wd2" y="hd2"/>
                </a:cxn>
              </a:cxnLst>
              <a:rect l="0" t="0" r="r" b="b"/>
              <a:pathLst>
                <a:path w="21600" h="21600" extrusionOk="0">
                  <a:moveTo>
                    <a:pt x="0" y="11561"/>
                  </a:moveTo>
                  <a:lnTo>
                    <a:pt x="1362" y="21600"/>
                  </a:lnTo>
                  <a:cubicBezTo>
                    <a:pt x="4289" y="15078"/>
                    <a:pt x="7680" y="11345"/>
                    <a:pt x="11291" y="11345"/>
                  </a:cubicBezTo>
                  <a:cubicBezTo>
                    <a:pt x="14488" y="11345"/>
                    <a:pt x="17512" y="14276"/>
                    <a:pt x="20196" y="19476"/>
                  </a:cubicBezTo>
                  <a:lnTo>
                    <a:pt x="21600" y="9518"/>
                  </a:lnTo>
                  <a:cubicBezTo>
                    <a:pt x="18499" y="3434"/>
                    <a:pt x="14996" y="0"/>
                    <a:pt x="11291" y="0"/>
                  </a:cubicBezTo>
                  <a:cubicBezTo>
                    <a:pt x="7189" y="0"/>
                    <a:pt x="3335" y="4206"/>
                    <a:pt x="0" y="11561"/>
                  </a:cubicBezTo>
                  <a:close/>
                </a:path>
              </a:pathLst>
            </a:custGeom>
            <a:solidFill>
              <a:srgbClr val="96C216"/>
            </a:solidFill>
            <a:ln w="3175" cap="flat">
              <a:noFill/>
              <a:miter lim="400000"/>
            </a:ln>
            <a:effectLst/>
          </p:spPr>
          <p:txBody>
            <a:bodyPr wrap="square" lIns="0" tIns="0" rIns="0" bIns="0" numCol="1" anchor="ctr">
              <a:noAutofit/>
            </a:bodyPr>
            <a:lstStyle/>
            <a:p>
              <a:pPr>
                <a:defRPr sz="1600">
                  <a:solidFill>
                    <a:srgbClr val="FFFFFF"/>
                  </a:solidFill>
                  <a:latin typeface="Helvetica Neue Medium"/>
                  <a:ea typeface="Helvetica Neue Medium"/>
                  <a:cs typeface="Helvetica Neue Medium"/>
                  <a:sym typeface="Helvetica Neue Medium"/>
                </a:defRPr>
              </a:pPr>
              <a:endParaRPr dirty="0"/>
            </a:p>
          </p:txBody>
        </p:sp>
        <p:sp>
          <p:nvSpPr>
            <p:cNvPr id="45" name="Shape"/>
            <p:cNvSpPr/>
            <p:nvPr/>
          </p:nvSpPr>
          <p:spPr>
            <a:xfrm rot="1300043">
              <a:off x="1639794" y="1507044"/>
              <a:ext cx="3035393" cy="3244910"/>
            </a:xfrm>
            <a:custGeom>
              <a:avLst/>
              <a:gdLst/>
              <a:ahLst/>
              <a:cxnLst>
                <a:cxn ang="0">
                  <a:pos x="wd2" y="hd2"/>
                </a:cxn>
                <a:cxn ang="5400000">
                  <a:pos x="wd2" y="hd2"/>
                </a:cxn>
                <a:cxn ang="10800000">
                  <a:pos x="wd2" y="hd2"/>
                </a:cxn>
                <a:cxn ang="16200000">
                  <a:pos x="wd2" y="hd2"/>
                </a:cxn>
              </a:cxnLst>
              <a:rect l="0" t="0" r="r" b="b"/>
              <a:pathLst>
                <a:path w="21600" h="21600" extrusionOk="0">
                  <a:moveTo>
                    <a:pt x="10055" y="0"/>
                  </a:moveTo>
                  <a:cubicBezTo>
                    <a:pt x="5747" y="0"/>
                    <a:pt x="1984" y="2218"/>
                    <a:pt x="0" y="5497"/>
                  </a:cubicBezTo>
                  <a:lnTo>
                    <a:pt x="608" y="5828"/>
                  </a:lnTo>
                  <a:cubicBezTo>
                    <a:pt x="2470" y="2744"/>
                    <a:pt x="6006" y="658"/>
                    <a:pt x="10055" y="658"/>
                  </a:cubicBezTo>
                  <a:cubicBezTo>
                    <a:pt x="16033" y="658"/>
                    <a:pt x="20897" y="5208"/>
                    <a:pt x="20897" y="10800"/>
                  </a:cubicBezTo>
                  <a:cubicBezTo>
                    <a:pt x="20897" y="16392"/>
                    <a:pt x="16033" y="20942"/>
                    <a:pt x="10055" y="20942"/>
                  </a:cubicBezTo>
                  <a:cubicBezTo>
                    <a:pt x="6119" y="20942"/>
                    <a:pt x="2666" y="18970"/>
                    <a:pt x="766" y="16027"/>
                  </a:cubicBezTo>
                  <a:lnTo>
                    <a:pt x="174" y="16381"/>
                  </a:lnTo>
                  <a:cubicBezTo>
                    <a:pt x="2199" y="19507"/>
                    <a:pt x="5870" y="21600"/>
                    <a:pt x="10055" y="21600"/>
                  </a:cubicBezTo>
                  <a:cubicBezTo>
                    <a:pt x="16421" y="21600"/>
                    <a:pt x="21600" y="16755"/>
                    <a:pt x="21600" y="10800"/>
                  </a:cubicBezTo>
                  <a:cubicBezTo>
                    <a:pt x="21600" y="4845"/>
                    <a:pt x="16421" y="0"/>
                    <a:pt x="10055" y="0"/>
                  </a:cubicBezTo>
                  <a:close/>
                </a:path>
              </a:pathLst>
            </a:custGeom>
            <a:gradFill flip="none" rotWithShape="1">
              <a:gsLst>
                <a:gs pos="0">
                  <a:srgbClr val="01A2FF"/>
                </a:gs>
                <a:gs pos="100000">
                  <a:srgbClr val="96C216"/>
                </a:gs>
              </a:gsLst>
              <a:lin ang="9783170" scaled="0"/>
            </a:gradFill>
            <a:ln w="3175" cap="flat">
              <a:noFill/>
              <a:miter lim="400000"/>
            </a:ln>
            <a:effectLst/>
          </p:spPr>
          <p:txBody>
            <a:bodyPr wrap="square" lIns="0" tIns="0" rIns="0" bIns="0" numCol="1" anchor="ctr">
              <a:noAutofit/>
            </a:bodyPr>
            <a:lstStyle/>
            <a:p>
              <a:pPr>
                <a:defRPr sz="1600">
                  <a:solidFill>
                    <a:srgbClr val="FFFFFF"/>
                  </a:solidFill>
                  <a:latin typeface="Helvetica Neue Medium"/>
                  <a:ea typeface="Helvetica Neue Medium"/>
                  <a:cs typeface="Helvetica Neue Medium"/>
                  <a:sym typeface="Helvetica Neue Medium"/>
                </a:defRPr>
              </a:pPr>
              <a:endParaRPr dirty="0"/>
            </a:p>
          </p:txBody>
        </p:sp>
        <p:sp>
          <p:nvSpPr>
            <p:cNvPr id="46" name="Group"/>
            <p:cNvSpPr/>
            <p:nvPr/>
          </p:nvSpPr>
          <p:spPr>
            <a:xfrm rot="1035712">
              <a:off x="942941" y="1702064"/>
              <a:ext cx="4226766" cy="3079355"/>
            </a:xfrm>
            <a:custGeom>
              <a:avLst/>
              <a:gdLst/>
              <a:ahLst/>
              <a:cxnLst>
                <a:cxn ang="0">
                  <a:pos x="wd2" y="hd2"/>
                </a:cxn>
                <a:cxn ang="5400000">
                  <a:pos x="wd2" y="hd2"/>
                </a:cxn>
                <a:cxn ang="10800000">
                  <a:pos x="wd2" y="hd2"/>
                </a:cxn>
                <a:cxn ang="16200000">
                  <a:pos x="wd2" y="hd2"/>
                </a:cxn>
              </a:cxnLst>
              <a:rect l="0" t="0" r="r" b="b"/>
              <a:pathLst>
                <a:path w="21560" h="21600" extrusionOk="0">
                  <a:moveTo>
                    <a:pt x="2359" y="0"/>
                  </a:moveTo>
                  <a:cubicBezTo>
                    <a:pt x="1036" y="2166"/>
                    <a:pt x="227" y="4832"/>
                    <a:pt x="41" y="7709"/>
                  </a:cubicBezTo>
                  <a:cubicBezTo>
                    <a:pt x="-40" y="8961"/>
                    <a:pt x="0" y="10200"/>
                    <a:pt x="156" y="11405"/>
                  </a:cubicBezTo>
                  <a:lnTo>
                    <a:pt x="1786" y="11007"/>
                  </a:lnTo>
                  <a:cubicBezTo>
                    <a:pt x="1655" y="10008"/>
                    <a:pt x="1618" y="8968"/>
                    <a:pt x="1687" y="7909"/>
                  </a:cubicBezTo>
                  <a:cubicBezTo>
                    <a:pt x="1847" y="5431"/>
                    <a:pt x="2563" y="3201"/>
                    <a:pt x="3650" y="1431"/>
                  </a:cubicBezTo>
                  <a:lnTo>
                    <a:pt x="2359" y="0"/>
                  </a:lnTo>
                  <a:close/>
                  <a:moveTo>
                    <a:pt x="19797" y="10534"/>
                  </a:moveTo>
                  <a:cubicBezTo>
                    <a:pt x="19709" y="11616"/>
                    <a:pt x="19516" y="12701"/>
                    <a:pt x="19210" y="13761"/>
                  </a:cubicBezTo>
                  <a:cubicBezTo>
                    <a:pt x="18494" y="16239"/>
                    <a:pt x="17263" y="18227"/>
                    <a:pt x="15752" y="19587"/>
                  </a:cubicBezTo>
                  <a:lnTo>
                    <a:pt x="16760" y="21600"/>
                  </a:lnTo>
                  <a:cubicBezTo>
                    <a:pt x="18601" y="19932"/>
                    <a:pt x="20027" y="17536"/>
                    <a:pt x="20858" y="14660"/>
                  </a:cubicBezTo>
                  <a:cubicBezTo>
                    <a:pt x="21219" y="13408"/>
                    <a:pt x="21452" y="12113"/>
                    <a:pt x="21560" y="10810"/>
                  </a:cubicBezTo>
                  <a:lnTo>
                    <a:pt x="19797" y="10534"/>
                  </a:lnTo>
                  <a:close/>
                </a:path>
              </a:pathLst>
            </a:custGeom>
            <a:solidFill>
              <a:schemeClr val="accent1">
                <a:alpha val="53065"/>
              </a:schemeClr>
            </a:solidFill>
            <a:ln w="3175" cap="flat">
              <a:noFill/>
              <a:miter lim="400000"/>
            </a:ln>
            <a:effectLst/>
          </p:spPr>
          <p:txBody>
            <a:bodyPr wrap="square" lIns="0" tIns="0" rIns="0" bIns="0" numCol="1" anchor="ctr">
              <a:noAutofit/>
            </a:bodyPr>
            <a:lstStyle/>
            <a:p>
              <a:pPr>
                <a:defRPr sz="1600">
                  <a:solidFill>
                    <a:srgbClr val="FFFFFF"/>
                  </a:solidFill>
                  <a:latin typeface="Helvetica Neue Medium"/>
                  <a:ea typeface="Helvetica Neue Medium"/>
                  <a:cs typeface="Helvetica Neue Medium"/>
                  <a:sym typeface="Helvetica Neue Medium"/>
                </a:defRPr>
              </a:pPr>
              <a:endParaRPr dirty="0"/>
            </a:p>
          </p:txBody>
        </p:sp>
        <p:sp>
          <p:nvSpPr>
            <p:cNvPr id="47" name="Shape"/>
            <p:cNvSpPr/>
            <p:nvPr/>
          </p:nvSpPr>
          <p:spPr>
            <a:xfrm>
              <a:off x="1745878" y="1867456"/>
              <a:ext cx="1017747" cy="1448991"/>
            </a:xfrm>
            <a:custGeom>
              <a:avLst/>
              <a:gdLst/>
              <a:ahLst/>
              <a:cxnLst>
                <a:cxn ang="0">
                  <a:pos x="wd2" y="hd2"/>
                </a:cxn>
                <a:cxn ang="5400000">
                  <a:pos x="wd2" y="hd2"/>
                </a:cxn>
                <a:cxn ang="10800000">
                  <a:pos x="wd2" y="hd2"/>
                </a:cxn>
                <a:cxn ang="16200000">
                  <a:pos x="wd2" y="hd2"/>
                </a:cxn>
              </a:cxnLst>
              <a:rect l="0" t="0" r="r" b="b"/>
              <a:pathLst>
                <a:path w="20557" h="21600" extrusionOk="0">
                  <a:moveTo>
                    <a:pt x="16709" y="0"/>
                  </a:moveTo>
                  <a:cubicBezTo>
                    <a:pt x="13451" y="956"/>
                    <a:pt x="10391" y="2397"/>
                    <a:pt x="7755" y="4342"/>
                  </a:cubicBezTo>
                  <a:cubicBezTo>
                    <a:pt x="1393" y="9038"/>
                    <a:pt x="-1043" y="15522"/>
                    <a:pt x="404" y="21600"/>
                  </a:cubicBezTo>
                  <a:lnTo>
                    <a:pt x="10657" y="20381"/>
                  </a:lnTo>
                  <a:cubicBezTo>
                    <a:pt x="9644" y="16352"/>
                    <a:pt x="11244" y="12038"/>
                    <a:pt x="15467" y="8922"/>
                  </a:cubicBezTo>
                  <a:cubicBezTo>
                    <a:pt x="16982" y="7803"/>
                    <a:pt x="18716" y="6945"/>
                    <a:pt x="20557" y="6324"/>
                  </a:cubicBezTo>
                  <a:lnTo>
                    <a:pt x="16709" y="0"/>
                  </a:lnTo>
                  <a:close/>
                </a:path>
              </a:pathLst>
            </a:custGeom>
            <a:gradFill flip="none" rotWithShape="1">
              <a:gsLst>
                <a:gs pos="0">
                  <a:srgbClr val="01A2FF"/>
                </a:gs>
                <a:gs pos="100000">
                  <a:srgbClr val="96C216"/>
                </a:gs>
              </a:gsLst>
              <a:lin ang="6265389" scaled="0"/>
            </a:gradFill>
            <a:ln w="3175" cap="flat">
              <a:noFill/>
              <a:miter lim="400000"/>
            </a:ln>
            <a:effectLst/>
          </p:spPr>
          <p:txBody>
            <a:bodyPr wrap="square" lIns="0" tIns="0" rIns="0" bIns="0" numCol="1" anchor="ctr">
              <a:noAutofit/>
            </a:bodyPr>
            <a:lstStyle/>
            <a:p>
              <a:pPr>
                <a:defRPr sz="1600">
                  <a:solidFill>
                    <a:srgbClr val="FFFFFF"/>
                  </a:solidFill>
                  <a:latin typeface="Helvetica Neue Medium"/>
                  <a:ea typeface="Helvetica Neue Medium"/>
                  <a:cs typeface="Helvetica Neue Medium"/>
                  <a:sym typeface="Helvetica Neue Medium"/>
                </a:defRPr>
              </a:pPr>
              <a:endParaRPr dirty="0"/>
            </a:p>
          </p:txBody>
        </p:sp>
      </p:grpSp>
    </p:spTree>
    <p:extLst>
      <p:ext uri="{BB962C8B-B14F-4D97-AF65-F5344CB8AC3E}">
        <p14:creationId xmlns:p14="http://schemas.microsoft.com/office/powerpoint/2010/main" val="12684130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Grafik 26" descr="Ein Bild, das Text, Baumaterial, Ziegelstein enthält.&#10;&#10;Automatisch generierte Beschreibung">
            <a:extLst>
              <a:ext uri="{FF2B5EF4-FFF2-40B4-BE49-F238E27FC236}">
                <a16:creationId xmlns:a16="http://schemas.microsoft.com/office/drawing/2014/main" id="{7920F343-CBAF-4C49-88A7-E8233EE574C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761365" y="20015"/>
            <a:ext cx="2319538" cy="2650624"/>
          </a:xfrm>
          <a:prstGeom prst="rect">
            <a:avLst/>
          </a:prstGeom>
        </p:spPr>
      </p:pic>
      <p:sp>
        <p:nvSpPr>
          <p:cNvPr id="2" name="Titel 1">
            <a:extLst>
              <a:ext uri="{FF2B5EF4-FFF2-40B4-BE49-F238E27FC236}">
                <a16:creationId xmlns:a16="http://schemas.microsoft.com/office/drawing/2014/main" id="{E6BFB3F0-FDCA-4C4B-90A6-9875B8EF7FCA}"/>
              </a:ext>
            </a:extLst>
          </p:cNvPr>
          <p:cNvSpPr>
            <a:spLocks noGrp="1"/>
          </p:cNvSpPr>
          <p:nvPr>
            <p:ph type="title"/>
          </p:nvPr>
        </p:nvSpPr>
        <p:spPr/>
        <p:txBody>
          <a:bodyPr/>
          <a:lstStyle/>
          <a:p>
            <a:r>
              <a:rPr lang="en-GB" dirty="0">
                <a:solidFill>
                  <a:schemeClr val="tx1"/>
                </a:solidFill>
              </a:rPr>
              <a:t>// </a:t>
            </a:r>
            <a:r>
              <a:rPr lang="en-GB" dirty="0" err="1">
                <a:solidFill>
                  <a:schemeClr val="tx1"/>
                </a:solidFill>
              </a:rPr>
              <a:t>ArmaPET</a:t>
            </a:r>
            <a:r>
              <a:rPr lang="en-GB" baseline="30000" dirty="0">
                <a:solidFill>
                  <a:schemeClr val="tx1"/>
                </a:solidFill>
              </a:rPr>
              <a:t>®</a:t>
            </a:r>
            <a:r>
              <a:rPr lang="en-GB" dirty="0">
                <a:solidFill>
                  <a:schemeClr val="tx1"/>
                </a:solidFill>
              </a:rPr>
              <a:t> Struct </a:t>
            </a:r>
            <a:r>
              <a:rPr lang="en-GB" b="1" dirty="0">
                <a:solidFill>
                  <a:schemeClr val="accent2"/>
                </a:solidFill>
              </a:rPr>
              <a:t>manufacturing </a:t>
            </a:r>
            <a:r>
              <a:rPr lang="en-GB" dirty="0">
                <a:solidFill>
                  <a:schemeClr val="tx1"/>
                </a:solidFill>
              </a:rPr>
              <a:t>process</a:t>
            </a:r>
          </a:p>
        </p:txBody>
      </p:sp>
      <p:sp>
        <p:nvSpPr>
          <p:cNvPr id="4" name="Untertitel 3">
            <a:extLst>
              <a:ext uri="{FF2B5EF4-FFF2-40B4-BE49-F238E27FC236}">
                <a16:creationId xmlns:a16="http://schemas.microsoft.com/office/drawing/2014/main" id="{15E98448-4E55-42BB-A2B8-1A8ACDDFAB6A}"/>
              </a:ext>
            </a:extLst>
          </p:cNvPr>
          <p:cNvSpPr>
            <a:spLocks noGrp="1"/>
          </p:cNvSpPr>
          <p:nvPr>
            <p:ph type="subTitle" idx="1"/>
          </p:nvPr>
        </p:nvSpPr>
        <p:spPr/>
        <p:txBody>
          <a:bodyPr/>
          <a:lstStyle/>
          <a:p>
            <a:r>
              <a:rPr lang="en-GB" dirty="0"/>
              <a:t>Main steps</a:t>
            </a:r>
          </a:p>
        </p:txBody>
      </p:sp>
      <p:sp>
        <p:nvSpPr>
          <p:cNvPr id="5" name="Foliennummernplatzhalter 4">
            <a:extLst>
              <a:ext uri="{FF2B5EF4-FFF2-40B4-BE49-F238E27FC236}">
                <a16:creationId xmlns:a16="http://schemas.microsoft.com/office/drawing/2014/main" id="{363EA30B-A818-4418-851F-5A0E638E4091}"/>
              </a:ext>
            </a:extLst>
          </p:cNvPr>
          <p:cNvSpPr>
            <a:spLocks noGrp="1"/>
          </p:cNvSpPr>
          <p:nvPr>
            <p:ph type="sldNum" sz="quarter" idx="12"/>
          </p:nvPr>
        </p:nvSpPr>
        <p:spPr/>
        <p:txBody>
          <a:bodyPr/>
          <a:lstStyle/>
          <a:p>
            <a:fld id="{120570A7-2F0F-4D47-8692-92DE6DAB43E4}" type="slidenum">
              <a:rPr lang="de-DE" smtClean="0"/>
              <a:pPr/>
              <a:t>6</a:t>
            </a:fld>
            <a:endParaRPr lang="de-DE"/>
          </a:p>
        </p:txBody>
      </p:sp>
      <p:pic>
        <p:nvPicPr>
          <p:cNvPr id="6" name="Image 13">
            <a:extLst>
              <a:ext uri="{FF2B5EF4-FFF2-40B4-BE49-F238E27FC236}">
                <a16:creationId xmlns:a16="http://schemas.microsoft.com/office/drawing/2014/main" id="{4806D967-C8ED-48F8-8F3F-68CED6A52AF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66801" y="1546476"/>
            <a:ext cx="7074568" cy="4248009"/>
          </a:xfrm>
          <a:prstGeom prst="rect">
            <a:avLst/>
          </a:prstGeom>
        </p:spPr>
      </p:pic>
      <p:sp>
        <p:nvSpPr>
          <p:cNvPr id="7" name="Textfeld 6">
            <a:extLst>
              <a:ext uri="{FF2B5EF4-FFF2-40B4-BE49-F238E27FC236}">
                <a16:creationId xmlns:a16="http://schemas.microsoft.com/office/drawing/2014/main" id="{17B240FB-D270-4AA9-BD5C-E245503F2660}"/>
              </a:ext>
            </a:extLst>
          </p:cNvPr>
          <p:cNvSpPr txBox="1"/>
          <p:nvPr/>
        </p:nvSpPr>
        <p:spPr>
          <a:xfrm>
            <a:off x="1179503" y="1419726"/>
            <a:ext cx="1476000" cy="309600"/>
          </a:xfrm>
          <a:prstGeom prst="rect">
            <a:avLst/>
          </a:prstGeom>
          <a:noFill/>
        </p:spPr>
        <p:txBody>
          <a:bodyPr wrap="square" rtlCol="0">
            <a:spAutoFit/>
          </a:bodyPr>
          <a:lstStyle/>
          <a:p>
            <a:r>
              <a:rPr lang="en-GB" sz="1400" dirty="0"/>
              <a:t>GRANULATION</a:t>
            </a:r>
          </a:p>
        </p:txBody>
      </p:sp>
      <p:sp>
        <p:nvSpPr>
          <p:cNvPr id="12" name="Textfeld 11">
            <a:extLst>
              <a:ext uri="{FF2B5EF4-FFF2-40B4-BE49-F238E27FC236}">
                <a16:creationId xmlns:a16="http://schemas.microsoft.com/office/drawing/2014/main" id="{0B92E186-8699-40D4-8FD2-325F048DF64E}"/>
              </a:ext>
            </a:extLst>
          </p:cNvPr>
          <p:cNvSpPr txBox="1"/>
          <p:nvPr/>
        </p:nvSpPr>
        <p:spPr>
          <a:xfrm>
            <a:off x="3142780" y="1419726"/>
            <a:ext cx="1224000" cy="309600"/>
          </a:xfrm>
          <a:prstGeom prst="rect">
            <a:avLst/>
          </a:prstGeom>
          <a:noFill/>
        </p:spPr>
        <p:txBody>
          <a:bodyPr wrap="square" rtlCol="0">
            <a:spAutoFit/>
          </a:bodyPr>
          <a:lstStyle/>
          <a:p>
            <a:r>
              <a:rPr lang="en-GB" sz="1400" dirty="0"/>
              <a:t>EXTRUSION</a:t>
            </a:r>
          </a:p>
        </p:txBody>
      </p:sp>
      <p:sp>
        <p:nvSpPr>
          <p:cNvPr id="14" name="Textfeld 13">
            <a:extLst>
              <a:ext uri="{FF2B5EF4-FFF2-40B4-BE49-F238E27FC236}">
                <a16:creationId xmlns:a16="http://schemas.microsoft.com/office/drawing/2014/main" id="{AD37F7E1-92C3-4BBA-9706-35733A474C4D}"/>
              </a:ext>
            </a:extLst>
          </p:cNvPr>
          <p:cNvSpPr txBox="1"/>
          <p:nvPr/>
        </p:nvSpPr>
        <p:spPr>
          <a:xfrm>
            <a:off x="5035525" y="1397103"/>
            <a:ext cx="972000" cy="307777"/>
          </a:xfrm>
          <a:prstGeom prst="rect">
            <a:avLst/>
          </a:prstGeom>
          <a:noFill/>
        </p:spPr>
        <p:txBody>
          <a:bodyPr wrap="square" rtlCol="0">
            <a:spAutoFit/>
          </a:bodyPr>
          <a:lstStyle/>
          <a:p>
            <a:r>
              <a:rPr lang="en-GB" sz="1400" dirty="0"/>
              <a:t>CUTTING</a:t>
            </a:r>
          </a:p>
        </p:txBody>
      </p:sp>
      <p:sp>
        <p:nvSpPr>
          <p:cNvPr id="16" name="Textfeld 15">
            <a:extLst>
              <a:ext uri="{FF2B5EF4-FFF2-40B4-BE49-F238E27FC236}">
                <a16:creationId xmlns:a16="http://schemas.microsoft.com/office/drawing/2014/main" id="{7DDB4430-6404-4072-94B7-5401CF9C0D65}"/>
              </a:ext>
            </a:extLst>
          </p:cNvPr>
          <p:cNvSpPr txBox="1"/>
          <p:nvPr/>
        </p:nvSpPr>
        <p:spPr>
          <a:xfrm>
            <a:off x="6453787" y="1419726"/>
            <a:ext cx="1692000" cy="307777"/>
          </a:xfrm>
          <a:prstGeom prst="rect">
            <a:avLst/>
          </a:prstGeom>
          <a:noFill/>
        </p:spPr>
        <p:txBody>
          <a:bodyPr wrap="square" rtlCol="0">
            <a:spAutoFit/>
          </a:bodyPr>
          <a:lstStyle/>
          <a:p>
            <a:r>
              <a:rPr lang="en-GB" sz="1400" dirty="0"/>
              <a:t>BLOCK WELDING</a:t>
            </a:r>
          </a:p>
        </p:txBody>
      </p:sp>
      <p:sp>
        <p:nvSpPr>
          <p:cNvPr id="17" name="Textfeld 16">
            <a:extLst>
              <a:ext uri="{FF2B5EF4-FFF2-40B4-BE49-F238E27FC236}">
                <a16:creationId xmlns:a16="http://schemas.microsoft.com/office/drawing/2014/main" id="{1105949E-2FFE-4A05-9B78-E4CE246AB3BF}"/>
              </a:ext>
            </a:extLst>
          </p:cNvPr>
          <p:cNvSpPr txBox="1"/>
          <p:nvPr/>
        </p:nvSpPr>
        <p:spPr>
          <a:xfrm>
            <a:off x="1469291" y="3862141"/>
            <a:ext cx="900000" cy="307777"/>
          </a:xfrm>
          <a:prstGeom prst="rect">
            <a:avLst/>
          </a:prstGeom>
          <a:noFill/>
        </p:spPr>
        <p:txBody>
          <a:bodyPr wrap="square" rtlCol="0">
            <a:spAutoFit/>
          </a:bodyPr>
          <a:lstStyle/>
          <a:p>
            <a:r>
              <a:rPr lang="en-GB" sz="1400" dirty="0"/>
              <a:t>SLICING</a:t>
            </a:r>
          </a:p>
        </p:txBody>
      </p:sp>
      <p:sp>
        <p:nvSpPr>
          <p:cNvPr id="18" name="Textfeld 17">
            <a:extLst>
              <a:ext uri="{FF2B5EF4-FFF2-40B4-BE49-F238E27FC236}">
                <a16:creationId xmlns:a16="http://schemas.microsoft.com/office/drawing/2014/main" id="{79BF1684-0117-4ADE-B847-B58A4854112C}"/>
              </a:ext>
            </a:extLst>
          </p:cNvPr>
          <p:cNvSpPr txBox="1"/>
          <p:nvPr/>
        </p:nvSpPr>
        <p:spPr>
          <a:xfrm>
            <a:off x="2709049" y="3862141"/>
            <a:ext cx="2088000" cy="307777"/>
          </a:xfrm>
          <a:prstGeom prst="rect">
            <a:avLst/>
          </a:prstGeom>
          <a:noFill/>
        </p:spPr>
        <p:txBody>
          <a:bodyPr wrap="square" rtlCol="0">
            <a:spAutoFit/>
          </a:bodyPr>
          <a:lstStyle/>
          <a:p>
            <a:r>
              <a:rPr lang="en-GB" sz="1400" dirty="0"/>
              <a:t>QUALITY INSPECTION</a:t>
            </a:r>
          </a:p>
        </p:txBody>
      </p:sp>
      <p:sp>
        <p:nvSpPr>
          <p:cNvPr id="19" name="Textfeld 18">
            <a:extLst>
              <a:ext uri="{FF2B5EF4-FFF2-40B4-BE49-F238E27FC236}">
                <a16:creationId xmlns:a16="http://schemas.microsoft.com/office/drawing/2014/main" id="{9533E7AE-0FC3-4E46-B8B6-892FB0DB0F22}"/>
              </a:ext>
            </a:extLst>
          </p:cNvPr>
          <p:cNvSpPr txBox="1"/>
          <p:nvPr/>
        </p:nvSpPr>
        <p:spPr>
          <a:xfrm>
            <a:off x="4957047" y="3862141"/>
            <a:ext cx="1152000" cy="307777"/>
          </a:xfrm>
          <a:prstGeom prst="rect">
            <a:avLst/>
          </a:prstGeom>
          <a:noFill/>
        </p:spPr>
        <p:txBody>
          <a:bodyPr wrap="square" rtlCol="0">
            <a:spAutoFit/>
          </a:bodyPr>
          <a:lstStyle/>
          <a:p>
            <a:r>
              <a:rPr lang="en-GB" sz="1400" dirty="0"/>
              <a:t>SQUARING</a:t>
            </a:r>
          </a:p>
        </p:txBody>
      </p:sp>
      <p:sp>
        <p:nvSpPr>
          <p:cNvPr id="20" name="Textfeld 19">
            <a:extLst>
              <a:ext uri="{FF2B5EF4-FFF2-40B4-BE49-F238E27FC236}">
                <a16:creationId xmlns:a16="http://schemas.microsoft.com/office/drawing/2014/main" id="{69577614-4DEB-45E4-B455-15081F011741}"/>
              </a:ext>
            </a:extLst>
          </p:cNvPr>
          <p:cNvSpPr txBox="1"/>
          <p:nvPr/>
        </p:nvSpPr>
        <p:spPr>
          <a:xfrm>
            <a:off x="6633787" y="3862141"/>
            <a:ext cx="1332000" cy="307777"/>
          </a:xfrm>
          <a:prstGeom prst="rect">
            <a:avLst/>
          </a:prstGeom>
          <a:noFill/>
        </p:spPr>
        <p:txBody>
          <a:bodyPr wrap="square" rtlCol="0">
            <a:spAutoFit/>
          </a:bodyPr>
          <a:lstStyle/>
          <a:p>
            <a:r>
              <a:rPr lang="en-GB" sz="1400" dirty="0"/>
              <a:t>PALLETISING</a:t>
            </a:r>
          </a:p>
        </p:txBody>
      </p:sp>
      <p:pic>
        <p:nvPicPr>
          <p:cNvPr id="21" name="Grafik 20">
            <a:extLst>
              <a:ext uri="{FF2B5EF4-FFF2-40B4-BE49-F238E27FC236}">
                <a16:creationId xmlns:a16="http://schemas.microsoft.com/office/drawing/2014/main" id="{24ED4264-BA4C-4887-A287-43FDA23F63B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8935" y="2874492"/>
            <a:ext cx="398987" cy="396000"/>
          </a:xfrm>
          <a:prstGeom prst="rect">
            <a:avLst/>
          </a:prstGeom>
        </p:spPr>
      </p:pic>
      <p:pic>
        <p:nvPicPr>
          <p:cNvPr id="23" name="Grafik 22">
            <a:extLst>
              <a:ext uri="{FF2B5EF4-FFF2-40B4-BE49-F238E27FC236}">
                <a16:creationId xmlns:a16="http://schemas.microsoft.com/office/drawing/2014/main" id="{302ACFDB-F081-4349-B417-74123077451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699302" y="2876190"/>
            <a:ext cx="398987" cy="396000"/>
          </a:xfrm>
          <a:prstGeom prst="rect">
            <a:avLst/>
          </a:prstGeom>
        </p:spPr>
      </p:pic>
      <p:pic>
        <p:nvPicPr>
          <p:cNvPr id="26" name="Grafik 25">
            <a:extLst>
              <a:ext uri="{FF2B5EF4-FFF2-40B4-BE49-F238E27FC236}">
                <a16:creationId xmlns:a16="http://schemas.microsoft.com/office/drawing/2014/main" id="{7398734D-BDCC-42A0-B64D-7A589FFD179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940747" y="5287460"/>
            <a:ext cx="398987" cy="396000"/>
          </a:xfrm>
          <a:prstGeom prst="rect">
            <a:avLst/>
          </a:prstGeom>
        </p:spPr>
      </p:pic>
      <p:pic>
        <p:nvPicPr>
          <p:cNvPr id="28" name="Grafik 27">
            <a:extLst>
              <a:ext uri="{FF2B5EF4-FFF2-40B4-BE49-F238E27FC236}">
                <a16:creationId xmlns:a16="http://schemas.microsoft.com/office/drawing/2014/main" id="{5DA95E7F-7FD0-4BC2-849F-D1B93B8B9D1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916684" y="2874492"/>
            <a:ext cx="398987" cy="396000"/>
          </a:xfrm>
          <a:prstGeom prst="rect">
            <a:avLst/>
          </a:prstGeom>
        </p:spPr>
      </p:pic>
      <p:pic>
        <p:nvPicPr>
          <p:cNvPr id="30" name="Grafik 29">
            <a:extLst>
              <a:ext uri="{FF2B5EF4-FFF2-40B4-BE49-F238E27FC236}">
                <a16:creationId xmlns:a16="http://schemas.microsoft.com/office/drawing/2014/main" id="{A2FAED43-509E-45D8-A368-059288AD203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503476" y="2865415"/>
            <a:ext cx="398987" cy="396000"/>
          </a:xfrm>
          <a:prstGeom prst="rect">
            <a:avLst/>
          </a:prstGeom>
        </p:spPr>
      </p:pic>
      <p:pic>
        <p:nvPicPr>
          <p:cNvPr id="31" name="Grafik 30">
            <a:extLst>
              <a:ext uri="{FF2B5EF4-FFF2-40B4-BE49-F238E27FC236}">
                <a16:creationId xmlns:a16="http://schemas.microsoft.com/office/drawing/2014/main" id="{8E0D3006-C321-40D4-8183-1D491C61F5BA}"/>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097327" y="5245306"/>
            <a:ext cx="398987" cy="396000"/>
          </a:xfrm>
          <a:prstGeom prst="rect">
            <a:avLst/>
          </a:prstGeom>
        </p:spPr>
      </p:pic>
      <p:pic>
        <p:nvPicPr>
          <p:cNvPr id="33" name="Grafik 32">
            <a:extLst>
              <a:ext uri="{FF2B5EF4-FFF2-40B4-BE49-F238E27FC236}">
                <a16:creationId xmlns:a16="http://schemas.microsoft.com/office/drawing/2014/main" id="{DB134BD8-0E2C-43C2-94DA-E1D607D0ABD7}"/>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704345" y="5252709"/>
            <a:ext cx="398987" cy="396000"/>
          </a:xfrm>
          <a:prstGeom prst="rect">
            <a:avLst/>
          </a:prstGeom>
        </p:spPr>
      </p:pic>
      <p:pic>
        <p:nvPicPr>
          <p:cNvPr id="35" name="Grafik 34">
            <a:extLst>
              <a:ext uri="{FF2B5EF4-FFF2-40B4-BE49-F238E27FC236}">
                <a16:creationId xmlns:a16="http://schemas.microsoft.com/office/drawing/2014/main" id="{50335513-4E7B-463D-9D51-D618C5B1F155}"/>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6512782" y="5252709"/>
            <a:ext cx="398987" cy="396000"/>
          </a:xfrm>
          <a:prstGeom prst="rect">
            <a:avLst/>
          </a:prstGeom>
        </p:spPr>
      </p:pic>
      <p:sp>
        <p:nvSpPr>
          <p:cNvPr id="24" name="Textfeld 23">
            <a:extLst>
              <a:ext uri="{FF2B5EF4-FFF2-40B4-BE49-F238E27FC236}">
                <a16:creationId xmlns:a16="http://schemas.microsoft.com/office/drawing/2014/main" id="{21626F9C-8188-4B46-BB3A-0F512D013BA0}"/>
              </a:ext>
            </a:extLst>
          </p:cNvPr>
          <p:cNvSpPr txBox="1"/>
          <p:nvPr/>
        </p:nvSpPr>
        <p:spPr>
          <a:xfrm>
            <a:off x="8464293" y="2780224"/>
            <a:ext cx="3423723" cy="2672526"/>
          </a:xfrm>
          <a:prstGeom prst="rect">
            <a:avLst/>
          </a:prstGeom>
          <a:noFill/>
        </p:spPr>
        <p:txBody>
          <a:bodyPr wrap="square">
            <a:spAutoFit/>
          </a:bodyPr>
          <a:lstStyle/>
          <a:p>
            <a:pPr algn="l">
              <a:buClr>
                <a:schemeClr val="tx2"/>
              </a:buClr>
            </a:pPr>
            <a:r>
              <a:rPr lang="en-GB" i="0" dirty="0">
                <a:solidFill>
                  <a:schemeClr val="tx2"/>
                </a:solidFill>
                <a:effectLst/>
                <a:latin typeface="Arial" panose="020B0604020202020204" pitchFamily="34" charset="0"/>
              </a:rPr>
              <a:t>COMPLETE MONITORING</a:t>
            </a:r>
            <a:br>
              <a:rPr lang="en-GB" i="0" dirty="0">
                <a:solidFill>
                  <a:schemeClr val="tx2"/>
                </a:solidFill>
                <a:effectLst/>
                <a:latin typeface="Arial" panose="020B0604020202020204" pitchFamily="34" charset="0"/>
              </a:rPr>
            </a:br>
            <a:r>
              <a:rPr lang="en-GB" i="0" dirty="0">
                <a:solidFill>
                  <a:schemeClr val="tx2"/>
                </a:solidFill>
                <a:effectLst/>
                <a:latin typeface="Arial" panose="020B0604020202020204" pitchFamily="34" charset="0"/>
              </a:rPr>
              <a:t>FOR 100% RELIABILITY</a:t>
            </a:r>
          </a:p>
          <a:p>
            <a:pPr algn="l">
              <a:lnSpc>
                <a:spcPct val="150000"/>
              </a:lnSpc>
              <a:buClr>
                <a:schemeClr val="tx2"/>
              </a:buClr>
            </a:pPr>
            <a:endParaRPr lang="en-GB" i="0" dirty="0">
              <a:solidFill>
                <a:srgbClr val="000000"/>
              </a:solidFill>
              <a:effectLst/>
              <a:latin typeface="Arial" panose="020B0604020202020204" pitchFamily="34" charset="0"/>
            </a:endParaRPr>
          </a:p>
          <a:p>
            <a:pPr marL="171450" indent="-171450" algn="l">
              <a:lnSpc>
                <a:spcPct val="150000"/>
              </a:lnSpc>
              <a:buClr>
                <a:schemeClr val="tx2"/>
              </a:buClr>
              <a:buFont typeface="Wingdings" panose="05000000000000000000" pitchFamily="2" charset="2"/>
              <a:buChar char="q"/>
            </a:pPr>
            <a:r>
              <a:rPr lang="en-GB" i="0" dirty="0">
                <a:solidFill>
                  <a:srgbClr val="000000"/>
                </a:solidFill>
                <a:effectLst/>
                <a:latin typeface="Arial" panose="020B0604020202020204" pitchFamily="34" charset="0"/>
              </a:rPr>
              <a:t>  Raw material inspection</a:t>
            </a:r>
          </a:p>
          <a:p>
            <a:pPr marL="171450" indent="-171450" algn="l">
              <a:lnSpc>
                <a:spcPct val="150000"/>
              </a:lnSpc>
              <a:buClr>
                <a:schemeClr val="tx2"/>
              </a:buClr>
              <a:buFont typeface="Wingdings" panose="05000000000000000000" pitchFamily="2" charset="2"/>
              <a:buChar char="q"/>
            </a:pPr>
            <a:r>
              <a:rPr lang="en-GB" i="0" dirty="0">
                <a:solidFill>
                  <a:srgbClr val="000000"/>
                </a:solidFill>
                <a:effectLst/>
                <a:latin typeface="Arial" panose="020B0604020202020204" pitchFamily="34" charset="0"/>
              </a:rPr>
              <a:t>  100% inline density control</a:t>
            </a:r>
          </a:p>
          <a:p>
            <a:pPr marL="171450" indent="-171450" algn="l">
              <a:lnSpc>
                <a:spcPct val="150000"/>
              </a:lnSpc>
              <a:buClr>
                <a:schemeClr val="tx2"/>
              </a:buClr>
              <a:buFont typeface="Wingdings" panose="05000000000000000000" pitchFamily="2" charset="2"/>
              <a:buChar char="q"/>
            </a:pPr>
            <a:r>
              <a:rPr lang="en-GB" i="0" dirty="0">
                <a:solidFill>
                  <a:srgbClr val="000000"/>
                </a:solidFill>
                <a:effectLst/>
                <a:latin typeface="Arial" panose="020B0604020202020204" pitchFamily="34" charset="0"/>
              </a:rPr>
              <a:t>  Unique barcode per board</a:t>
            </a:r>
            <a:endParaRPr lang="en-GB" dirty="0">
              <a:solidFill>
                <a:srgbClr val="000000"/>
              </a:solidFill>
              <a:latin typeface="Arial" panose="020B0604020202020204" pitchFamily="34" charset="0"/>
            </a:endParaRPr>
          </a:p>
          <a:p>
            <a:pPr marL="171450" indent="-171450" algn="l">
              <a:lnSpc>
                <a:spcPct val="150000"/>
              </a:lnSpc>
              <a:buClr>
                <a:schemeClr val="tx2"/>
              </a:buClr>
              <a:buFont typeface="Wingdings" panose="05000000000000000000" pitchFamily="2" charset="2"/>
              <a:buChar char="q"/>
            </a:pPr>
            <a:r>
              <a:rPr lang="en-GB" i="0" dirty="0">
                <a:solidFill>
                  <a:srgbClr val="000000"/>
                </a:solidFill>
                <a:effectLst/>
                <a:latin typeface="Arial" panose="020B0604020202020204" pitchFamily="34" charset="0"/>
              </a:rPr>
              <a:t>  Every board is digitised</a:t>
            </a:r>
          </a:p>
        </p:txBody>
      </p:sp>
    </p:spTree>
    <p:extLst>
      <p:ext uri="{BB962C8B-B14F-4D97-AF65-F5344CB8AC3E}">
        <p14:creationId xmlns:p14="http://schemas.microsoft.com/office/powerpoint/2010/main" val="4723185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GB" b="1" dirty="0"/>
              <a:t>// ARMAPET STRUCT</a:t>
            </a:r>
            <a:endParaRPr lang="en-GB" dirty="0">
              <a:solidFill>
                <a:schemeClr val="tx1"/>
              </a:solidFill>
            </a:endParaRPr>
          </a:p>
        </p:txBody>
      </p:sp>
      <p:sp>
        <p:nvSpPr>
          <p:cNvPr id="2" name="Foliennummernplatzhalter 1"/>
          <p:cNvSpPr>
            <a:spLocks noGrp="1"/>
          </p:cNvSpPr>
          <p:nvPr>
            <p:ph type="sldNum" sz="quarter" idx="12"/>
          </p:nvPr>
        </p:nvSpPr>
        <p:spPr/>
        <p:txBody>
          <a:bodyPr/>
          <a:lstStyle/>
          <a:p>
            <a:fld id="{120570A7-2F0F-4D47-8692-92DE6DAB43E4}" type="slidenum">
              <a:rPr lang="de-DE" smtClean="0"/>
              <a:pPr/>
              <a:t>7</a:t>
            </a:fld>
            <a:endParaRPr lang="de-DE" dirty="0"/>
          </a:p>
        </p:txBody>
      </p:sp>
      <p:sp>
        <p:nvSpPr>
          <p:cNvPr id="35" name="Rechteck 6"/>
          <p:cNvSpPr/>
          <p:nvPr/>
        </p:nvSpPr>
        <p:spPr>
          <a:xfrm>
            <a:off x="9095969" y="2564102"/>
            <a:ext cx="1829256" cy="171065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buFont typeface="Arial" charset="0"/>
            </a:pPr>
            <a:r>
              <a:rPr lang="en-US" sz="1600" b="1" dirty="0">
                <a:solidFill>
                  <a:schemeClr val="bg1"/>
                </a:solidFill>
                <a:latin typeface="+mj-lt"/>
              </a:rPr>
              <a:t>SUSTAINABLE PRODUCT SOLUTIONS FOR LIGHTWEIGHT COST-EFFECTIVE COMPOSITES STRUCTURES</a:t>
            </a:r>
          </a:p>
          <a:p>
            <a:pPr>
              <a:buFont typeface="Arial" charset="0"/>
            </a:pPr>
            <a:endParaRPr lang="en-US" sz="1600" b="1" dirty="0">
              <a:solidFill>
                <a:schemeClr val="tx1">
                  <a:lumMod val="65000"/>
                  <a:lumOff val="35000"/>
                </a:schemeClr>
              </a:solidFill>
            </a:endParaRPr>
          </a:p>
          <a:p>
            <a:pPr>
              <a:lnSpc>
                <a:spcPts val="1400"/>
              </a:lnSpc>
              <a:buFont typeface="Arial" charset="0"/>
            </a:pPr>
            <a:endParaRPr lang="en-GB" sz="1600" dirty="0">
              <a:solidFill>
                <a:schemeClr val="tx1">
                  <a:lumMod val="65000"/>
                  <a:lumOff val="35000"/>
                </a:schemeClr>
              </a:solidFill>
              <a:latin typeface="Arial" pitchFamily="34" charset="0"/>
            </a:endParaRPr>
          </a:p>
        </p:txBody>
      </p:sp>
      <p:sp>
        <p:nvSpPr>
          <p:cNvPr id="21" name="Untertitel 3"/>
          <p:cNvSpPr>
            <a:spLocks noGrp="1"/>
          </p:cNvSpPr>
          <p:nvPr>
            <p:ph type="subTitle" idx="1"/>
          </p:nvPr>
        </p:nvSpPr>
        <p:spPr>
          <a:xfrm>
            <a:off x="618840" y="603466"/>
            <a:ext cx="10965600" cy="396000"/>
          </a:xfrm>
        </p:spPr>
        <p:txBody>
          <a:bodyPr/>
          <a:lstStyle/>
          <a:p>
            <a:r>
              <a:rPr lang="en-GB" dirty="0"/>
              <a:t>Structural foam core</a:t>
            </a:r>
          </a:p>
        </p:txBody>
      </p:sp>
      <p:sp>
        <p:nvSpPr>
          <p:cNvPr id="4" name="Textfeld 3"/>
          <p:cNvSpPr txBox="1"/>
          <p:nvPr/>
        </p:nvSpPr>
        <p:spPr>
          <a:xfrm>
            <a:off x="5191941" y="2016780"/>
            <a:ext cx="3540868" cy="369332"/>
          </a:xfrm>
          <a:prstGeom prst="rect">
            <a:avLst/>
          </a:prstGeom>
          <a:noFill/>
        </p:spPr>
        <p:txBody>
          <a:bodyPr wrap="square" rtlCol="0">
            <a:spAutoFit/>
          </a:bodyPr>
          <a:lstStyle/>
          <a:p>
            <a:r>
              <a:rPr lang="en-GB" b="1" dirty="0">
                <a:solidFill>
                  <a:schemeClr val="tx2"/>
                </a:solidFill>
              </a:rPr>
              <a:t>POSITIVE ECOBALANCE:</a:t>
            </a:r>
          </a:p>
        </p:txBody>
      </p:sp>
      <p:sp>
        <p:nvSpPr>
          <p:cNvPr id="6" name="Rechteck 5"/>
          <p:cNvSpPr/>
          <p:nvPr/>
        </p:nvSpPr>
        <p:spPr>
          <a:xfrm>
            <a:off x="5191941" y="5982988"/>
            <a:ext cx="6096000" cy="230832"/>
          </a:xfrm>
          <a:prstGeom prst="rect">
            <a:avLst/>
          </a:prstGeom>
        </p:spPr>
        <p:txBody>
          <a:bodyPr>
            <a:spAutoFit/>
          </a:bodyPr>
          <a:lstStyle/>
          <a:p>
            <a:r>
              <a:rPr lang="en-GB" sz="900" dirty="0"/>
              <a:t>CO</a:t>
            </a:r>
            <a:r>
              <a:rPr lang="en-GB" sz="900" baseline="-25000" dirty="0"/>
              <a:t>2 </a:t>
            </a:r>
            <a:r>
              <a:rPr lang="en-GB" sz="900" dirty="0"/>
              <a:t>emission of ArmaPET Struct in comparison to competitive materials. ArmaPET = 100% reference</a:t>
            </a:r>
          </a:p>
        </p:txBody>
      </p:sp>
      <p:pic>
        <p:nvPicPr>
          <p:cNvPr id="7" name="Grafik 6"/>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58333" y="-8467"/>
            <a:ext cx="4433668" cy="3334600"/>
          </a:xfrm>
          <a:prstGeom prst="rect">
            <a:avLst/>
          </a:prstGeom>
        </p:spPr>
      </p:pic>
      <p:pic>
        <p:nvPicPr>
          <p:cNvPr id="8" name="Grafik 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191941" y="2503855"/>
            <a:ext cx="5049808" cy="3541801"/>
          </a:xfrm>
          <a:prstGeom prst="rect">
            <a:avLst/>
          </a:prstGeom>
        </p:spPr>
      </p:pic>
      <p:sp>
        <p:nvSpPr>
          <p:cNvPr id="10" name="Textfeld 9"/>
          <p:cNvSpPr txBox="1"/>
          <p:nvPr/>
        </p:nvSpPr>
        <p:spPr>
          <a:xfrm>
            <a:off x="618840" y="1521341"/>
            <a:ext cx="4573101" cy="4524315"/>
          </a:xfrm>
          <a:prstGeom prst="rect">
            <a:avLst/>
          </a:prstGeom>
          <a:noFill/>
        </p:spPr>
        <p:txBody>
          <a:bodyPr wrap="square" rtlCol="0">
            <a:spAutoFit/>
          </a:bodyPr>
          <a:lstStyle/>
          <a:p>
            <a:r>
              <a:rPr lang="en-GB" sz="1600" b="1" dirty="0">
                <a:solidFill>
                  <a:schemeClr val="tx2"/>
                </a:solidFill>
              </a:rPr>
              <a:t>//</a:t>
            </a:r>
            <a:r>
              <a:rPr lang="en-GB" sz="1600" dirty="0"/>
              <a:t>  Proven and reliable performance since 2010 </a:t>
            </a:r>
          </a:p>
          <a:p>
            <a:endParaRPr lang="en-GB" sz="1600" dirty="0"/>
          </a:p>
          <a:p>
            <a:r>
              <a:rPr lang="en-GB" sz="1600" b="1" dirty="0">
                <a:solidFill>
                  <a:schemeClr val="tx2"/>
                </a:solidFill>
              </a:rPr>
              <a:t>//</a:t>
            </a:r>
            <a:r>
              <a:rPr lang="en-GB" sz="1600" dirty="0"/>
              <a:t>  Minimal fluctuation in product properties </a:t>
            </a:r>
          </a:p>
          <a:p>
            <a:r>
              <a:rPr lang="en-GB" sz="1600" dirty="0"/>
              <a:t>    increases process stability</a:t>
            </a:r>
          </a:p>
          <a:p>
            <a:endParaRPr lang="en-GB" sz="1600" dirty="0"/>
          </a:p>
          <a:p>
            <a:r>
              <a:rPr lang="en-GB" sz="1600" b="1" dirty="0">
                <a:solidFill>
                  <a:schemeClr val="tx2"/>
                </a:solidFill>
              </a:rPr>
              <a:t>//</a:t>
            </a:r>
            <a:r>
              <a:rPr lang="en-GB" sz="1600" dirty="0"/>
              <a:t>  Excellent thermal and dimensional stability </a:t>
            </a:r>
          </a:p>
          <a:p>
            <a:r>
              <a:rPr lang="en-GB" sz="1600" dirty="0"/>
              <a:t>    facilitates repeatability in production</a:t>
            </a:r>
          </a:p>
          <a:p>
            <a:endParaRPr lang="en-GB" sz="1600" dirty="0"/>
          </a:p>
          <a:p>
            <a:r>
              <a:rPr lang="en-GB" sz="1600" b="1" dirty="0">
                <a:solidFill>
                  <a:schemeClr val="tx2"/>
                </a:solidFill>
              </a:rPr>
              <a:t>//</a:t>
            </a:r>
            <a:r>
              <a:rPr lang="en-GB" sz="1600" dirty="0"/>
              <a:t>  Outstanding fatigue resistance bolsters </a:t>
            </a:r>
          </a:p>
          <a:p>
            <a:r>
              <a:rPr lang="en-GB" sz="1600" dirty="0"/>
              <a:t>    long-term performance and low lifetime </a:t>
            </a:r>
          </a:p>
          <a:p>
            <a:r>
              <a:rPr lang="en-GB" sz="1600" dirty="0"/>
              <a:t>    maintenance</a:t>
            </a:r>
          </a:p>
          <a:p>
            <a:endParaRPr lang="en-GB" sz="1600" dirty="0"/>
          </a:p>
          <a:p>
            <a:r>
              <a:rPr lang="en-GB" sz="1600" b="1" dirty="0">
                <a:solidFill>
                  <a:schemeClr val="tx2"/>
                </a:solidFill>
              </a:rPr>
              <a:t>//</a:t>
            </a:r>
            <a:r>
              <a:rPr lang="en-GB" sz="1600" dirty="0"/>
              <a:t>  100% recycled material supports industry </a:t>
            </a:r>
          </a:p>
          <a:p>
            <a:r>
              <a:rPr lang="en-GB" sz="1600" dirty="0"/>
              <a:t>    environmental and sustainability directives</a:t>
            </a:r>
          </a:p>
          <a:p>
            <a:endParaRPr lang="en-GB" sz="1600" dirty="0"/>
          </a:p>
          <a:p>
            <a:r>
              <a:rPr lang="en-GB" sz="1600" b="1" dirty="0">
                <a:solidFill>
                  <a:schemeClr val="tx2"/>
                </a:solidFill>
              </a:rPr>
              <a:t>//</a:t>
            </a:r>
            <a:r>
              <a:rPr lang="en-GB" sz="1600" dirty="0"/>
              <a:t>  Full range availability anywhere and at any </a:t>
            </a:r>
          </a:p>
          <a:p>
            <a:r>
              <a:rPr lang="en-GB" sz="1600" dirty="0"/>
              <a:t>    time </a:t>
            </a:r>
          </a:p>
          <a:p>
            <a:endParaRPr lang="en-GB" sz="1600" dirty="0"/>
          </a:p>
        </p:txBody>
      </p:sp>
    </p:spTree>
    <p:extLst>
      <p:ext uri="{BB962C8B-B14F-4D97-AF65-F5344CB8AC3E}">
        <p14:creationId xmlns:p14="http://schemas.microsoft.com/office/powerpoint/2010/main" val="42393589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20570A7-2F0F-4D47-8692-92DE6DAB43E4}" type="slidenum">
              <a:rPr lang="de-DE" smtClean="0"/>
              <a:pPr/>
              <a:t>8</a:t>
            </a:fld>
            <a:endParaRPr lang="de-DE" dirty="0"/>
          </a:p>
        </p:txBody>
      </p:sp>
      <p:pic>
        <p:nvPicPr>
          <p:cNvPr id="5" name="Grafik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89510" y="1995336"/>
            <a:ext cx="689162" cy="684000"/>
          </a:xfrm>
          <a:prstGeom prst="rect">
            <a:avLst/>
          </a:prstGeom>
        </p:spPr>
      </p:pic>
      <p:pic>
        <p:nvPicPr>
          <p:cNvPr id="6" name="Grafik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89510" y="2700159"/>
            <a:ext cx="689162" cy="684000"/>
          </a:xfrm>
          <a:prstGeom prst="rect">
            <a:avLst/>
          </a:prstGeom>
        </p:spPr>
      </p:pic>
      <p:pic>
        <p:nvPicPr>
          <p:cNvPr id="7" name="Grafik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9510" y="3418610"/>
            <a:ext cx="689162" cy="684000"/>
          </a:xfrm>
          <a:prstGeom prst="rect">
            <a:avLst/>
          </a:prstGeom>
        </p:spPr>
      </p:pic>
      <p:pic>
        <p:nvPicPr>
          <p:cNvPr id="8" name="Grafik 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89510" y="4142502"/>
            <a:ext cx="689162" cy="684000"/>
          </a:xfrm>
          <a:prstGeom prst="rect">
            <a:avLst/>
          </a:prstGeom>
        </p:spPr>
      </p:pic>
      <p:sp>
        <p:nvSpPr>
          <p:cNvPr id="10" name="Textfeld 4"/>
          <p:cNvSpPr txBox="1"/>
          <p:nvPr/>
        </p:nvSpPr>
        <p:spPr>
          <a:xfrm>
            <a:off x="1920770" y="2165349"/>
            <a:ext cx="7354270" cy="646331"/>
          </a:xfrm>
          <a:prstGeom prst="rect">
            <a:avLst/>
          </a:prstGeom>
          <a:noFill/>
        </p:spPr>
        <p:txBody>
          <a:bodyPr wrap="square" rtlCol="0">
            <a:spAutoFit/>
          </a:bodyPr>
          <a:lstStyle/>
          <a:p>
            <a:r>
              <a:rPr lang="en-US" kern="0" dirty="0">
                <a:latin typeface="Arial" panose="020B0604020202020204" pitchFamily="34" charset="0"/>
                <a:cs typeface="Arial" panose="020B0604020202020204" pitchFamily="34" charset="0"/>
              </a:rPr>
              <a:t>ABOUT ARMACELL ARMAPET PRODUCTS</a:t>
            </a:r>
            <a:endParaRPr lang="en-GB" dirty="0"/>
          </a:p>
          <a:p>
            <a:endParaRPr lang="en-GB" dirty="0"/>
          </a:p>
        </p:txBody>
      </p:sp>
      <p:sp>
        <p:nvSpPr>
          <p:cNvPr id="11" name="Textfeld 18"/>
          <p:cNvSpPr txBox="1"/>
          <p:nvPr/>
        </p:nvSpPr>
        <p:spPr>
          <a:xfrm>
            <a:off x="1920769" y="2876577"/>
            <a:ext cx="5669639" cy="369332"/>
          </a:xfrm>
          <a:prstGeom prst="rect">
            <a:avLst/>
          </a:prstGeom>
          <a:noFill/>
        </p:spPr>
        <p:txBody>
          <a:bodyPr wrap="square" rtlCol="0">
            <a:spAutoFit/>
          </a:bodyPr>
          <a:lstStyle/>
          <a:p>
            <a:r>
              <a:rPr lang="en-US" kern="0" dirty="0">
                <a:latin typeface="Arial" panose="020B0604020202020204" pitchFamily="34" charset="0"/>
                <a:cs typeface="Arial" panose="020B0604020202020204" pitchFamily="34" charset="0"/>
              </a:rPr>
              <a:t>SURFACE TREATMENT (ST) of PET FOAM CORE</a:t>
            </a:r>
            <a:endParaRPr lang="en-GB" dirty="0"/>
          </a:p>
        </p:txBody>
      </p:sp>
      <p:sp>
        <p:nvSpPr>
          <p:cNvPr id="12" name="Textfeld 19"/>
          <p:cNvSpPr txBox="1"/>
          <p:nvPr/>
        </p:nvSpPr>
        <p:spPr>
          <a:xfrm>
            <a:off x="1929397" y="3579161"/>
            <a:ext cx="4336872" cy="369332"/>
          </a:xfrm>
          <a:prstGeom prst="rect">
            <a:avLst/>
          </a:prstGeom>
          <a:noFill/>
        </p:spPr>
        <p:txBody>
          <a:bodyPr wrap="square" rtlCol="0">
            <a:spAutoFit/>
          </a:bodyPr>
          <a:lstStyle/>
          <a:p>
            <a:r>
              <a:rPr lang="en-US" kern="0" dirty="0">
                <a:latin typeface="Arial" panose="020B0604020202020204" pitchFamily="34" charset="0"/>
                <a:cs typeface="Arial" panose="020B0604020202020204" pitchFamily="34" charset="0"/>
              </a:rPr>
              <a:t>ARMAPET ECO PRODUCT</a:t>
            </a:r>
            <a:endParaRPr lang="en-GB" dirty="0"/>
          </a:p>
        </p:txBody>
      </p:sp>
      <p:sp>
        <p:nvSpPr>
          <p:cNvPr id="14" name="Textfeld 19"/>
          <p:cNvSpPr txBox="1"/>
          <p:nvPr/>
        </p:nvSpPr>
        <p:spPr>
          <a:xfrm>
            <a:off x="1920769" y="4311459"/>
            <a:ext cx="4336872" cy="646331"/>
          </a:xfrm>
          <a:prstGeom prst="rect">
            <a:avLst/>
          </a:prstGeom>
          <a:noFill/>
        </p:spPr>
        <p:txBody>
          <a:bodyPr wrap="square" rtlCol="0">
            <a:spAutoFit/>
          </a:bodyPr>
          <a:lstStyle/>
          <a:p>
            <a:r>
              <a:rPr lang="en-US" kern="0" dirty="0">
                <a:latin typeface="Arial" panose="020B0604020202020204" pitchFamily="34" charset="0"/>
                <a:cs typeface="Arial" panose="020B0604020202020204" pitchFamily="34" charset="0"/>
              </a:rPr>
              <a:t>HIGH DENSITY (HD) PET FOAM SOLUTIONS</a:t>
            </a:r>
            <a:endParaRPr lang="en-GB" dirty="0"/>
          </a:p>
        </p:txBody>
      </p:sp>
      <p:pic>
        <p:nvPicPr>
          <p:cNvPr id="2" name="Grafik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18251186">
            <a:off x="7449275" y="1604880"/>
            <a:ext cx="4177726" cy="4311459"/>
          </a:xfrm>
          <a:prstGeom prst="rect">
            <a:avLst/>
          </a:prstGeom>
        </p:spPr>
      </p:pic>
    </p:spTree>
    <p:extLst>
      <p:ext uri="{BB962C8B-B14F-4D97-AF65-F5344CB8AC3E}">
        <p14:creationId xmlns:p14="http://schemas.microsoft.com/office/powerpoint/2010/main" val="11466110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1516" y="1051257"/>
            <a:ext cx="6550520" cy="5225255"/>
          </a:xfrm>
        </p:spPr>
        <p:txBody>
          <a:bodyPr>
            <a:normAutofit/>
          </a:bodyPr>
          <a:lstStyle/>
          <a:p>
            <a:pPr marL="0" indent="0">
              <a:buNone/>
            </a:pPr>
            <a:r>
              <a:rPr lang="en-GB" sz="2400" dirty="0">
                <a:ea typeface="Calibri" panose="020F0502020204030204" pitchFamily="34" charset="0"/>
                <a:cs typeface="Times New Roman" panose="02020603050405020304" pitchFamily="18" charset="0"/>
              </a:rPr>
              <a:t>Lowering Resin Uptake is one influencing factor for more lightweight structure, allowing our customers to use less resources. </a:t>
            </a:r>
          </a:p>
          <a:p>
            <a:pPr marL="0" indent="0">
              <a:buNone/>
            </a:pPr>
            <a:endParaRPr lang="en-GB" sz="2400" dirty="0">
              <a:ea typeface="Calibri" panose="020F0502020204030204" pitchFamily="34" charset="0"/>
              <a:cs typeface="Times New Roman" panose="02020603050405020304" pitchFamily="18" charset="0"/>
            </a:endParaRPr>
          </a:p>
          <a:p>
            <a:pPr marL="0" indent="0">
              <a:buNone/>
            </a:pPr>
            <a:r>
              <a:rPr lang="en-GB" sz="2400" dirty="0">
                <a:ea typeface="Calibri" panose="020F0502020204030204" pitchFamily="34" charset="0"/>
                <a:cs typeface="Times New Roman" panose="02020603050405020304" pitchFamily="18" charset="0"/>
              </a:rPr>
              <a:t>Surface Treatment is now implemented as standard [for our low and medium densities GR 70-150] to generate resin consumption savings (30-40%) for our customers, without compromising on mechanical performance or peel adhesion. </a:t>
            </a:r>
          </a:p>
          <a:p>
            <a:pPr marL="0" indent="0">
              <a:buNone/>
            </a:pPr>
            <a:endParaRPr lang="en-GB" sz="2400" dirty="0">
              <a:ea typeface="Calibri" panose="020F0502020204030204" pitchFamily="34" charset="0"/>
              <a:cs typeface="Times New Roman" panose="02020603050405020304" pitchFamily="18" charset="0"/>
            </a:endParaRPr>
          </a:p>
          <a:p>
            <a:pPr marL="0" indent="0">
              <a:buNone/>
            </a:pPr>
            <a:r>
              <a:rPr lang="en-GB" sz="1600" dirty="0">
                <a:ea typeface="Calibri" panose="020F0502020204030204" pitchFamily="34" charset="0"/>
                <a:cs typeface="Times New Roman" panose="02020603050405020304" pitchFamily="18" charset="0"/>
              </a:rPr>
              <a:t>For details on Resin Uptake and Surface Treatment, please consult our updated White Paper [and datasheet]: </a:t>
            </a:r>
            <a:endParaRPr lang="en-US" sz="1600" b="1" dirty="0"/>
          </a:p>
        </p:txBody>
      </p:sp>
      <p:sp>
        <p:nvSpPr>
          <p:cNvPr id="5" name="Slide Number Placeholder 4"/>
          <p:cNvSpPr>
            <a:spLocks noGrp="1"/>
          </p:cNvSpPr>
          <p:nvPr>
            <p:ph type="sldNum" sz="quarter" idx="4"/>
          </p:nvPr>
        </p:nvSpPr>
        <p:spPr/>
        <p:txBody>
          <a:bodyPr/>
          <a:lstStyle/>
          <a:p>
            <a:fld id="{98F32D2A-ADED-434C-8CE8-89B70E5718FE}" type="slidenum">
              <a:rPr lang="en-GB" smtClean="0"/>
              <a:pPr/>
              <a:t>9</a:t>
            </a:fld>
            <a:endParaRPr lang="en-GB" dirty="0"/>
          </a:p>
        </p:txBody>
      </p:sp>
      <p:sp>
        <p:nvSpPr>
          <p:cNvPr id="6" name="Rectangle 2"/>
          <p:cNvSpPr>
            <a:spLocks noGrp="1" noChangeArrowheads="1"/>
          </p:cNvSpPr>
          <p:nvPr>
            <p:ph type="title"/>
          </p:nvPr>
        </p:nvSpPr>
        <p:spPr>
          <a:xfrm>
            <a:off x="577024" y="442943"/>
            <a:ext cx="8964000" cy="460800"/>
          </a:xfrm>
        </p:spPr>
        <p:txBody>
          <a:bodyPr/>
          <a:lstStyle/>
          <a:p>
            <a:r>
              <a:rPr lang="en-GB" sz="3200" dirty="0"/>
              <a:t>Surface treatment</a:t>
            </a:r>
          </a:p>
        </p:txBody>
      </p:sp>
      <p:pic>
        <p:nvPicPr>
          <p:cNvPr id="4" name="Picture 3">
            <a:extLst>
              <a:ext uri="{FF2B5EF4-FFF2-40B4-BE49-F238E27FC236}">
                <a16:creationId xmlns:a16="http://schemas.microsoft.com/office/drawing/2014/main" id="{95322C0D-AD8F-4BD8-8973-6AE7712D6EF1}"/>
              </a:ext>
            </a:extLst>
          </p:cNvPr>
          <p:cNvPicPr>
            <a:picLocks noChangeAspect="1"/>
          </p:cNvPicPr>
          <p:nvPr/>
        </p:nvPicPr>
        <p:blipFill>
          <a:blip r:embed="rId2"/>
          <a:stretch>
            <a:fillRect/>
          </a:stretch>
        </p:blipFill>
        <p:spPr>
          <a:xfrm>
            <a:off x="8026999" y="3611230"/>
            <a:ext cx="3835269" cy="3153107"/>
          </a:xfrm>
          <a:prstGeom prst="rect">
            <a:avLst/>
          </a:prstGeom>
        </p:spPr>
      </p:pic>
      <p:pic>
        <p:nvPicPr>
          <p:cNvPr id="12" name="Picture 11">
            <a:extLst>
              <a:ext uri="{FF2B5EF4-FFF2-40B4-BE49-F238E27FC236}">
                <a16:creationId xmlns:a16="http://schemas.microsoft.com/office/drawing/2014/main" id="{FBCBFA80-E41A-40F3-88D4-DC5571DE6626}"/>
              </a:ext>
            </a:extLst>
          </p:cNvPr>
          <p:cNvPicPr>
            <a:picLocks noChangeAspect="1"/>
          </p:cNvPicPr>
          <p:nvPr/>
        </p:nvPicPr>
        <p:blipFill>
          <a:blip r:embed="rId3"/>
          <a:stretch>
            <a:fillRect/>
          </a:stretch>
        </p:blipFill>
        <p:spPr>
          <a:xfrm>
            <a:off x="8176554" y="263611"/>
            <a:ext cx="3685714" cy="3347619"/>
          </a:xfrm>
          <a:prstGeom prst="rect">
            <a:avLst/>
          </a:prstGeom>
        </p:spPr>
      </p:pic>
    </p:spTree>
    <p:extLst>
      <p:ext uri="{BB962C8B-B14F-4D97-AF65-F5344CB8AC3E}">
        <p14:creationId xmlns:p14="http://schemas.microsoft.com/office/powerpoint/2010/main" val="4235964839"/>
      </p:ext>
    </p:extLst>
  </p:cSld>
  <p:clrMapOvr>
    <a:masterClrMapping/>
  </p:clrMapOvr>
</p:sld>
</file>

<file path=ppt/theme/theme1.xml><?xml version="1.0" encoding="utf-8"?>
<a:theme xmlns:a="http://schemas.openxmlformats.org/drawingml/2006/main" name="Office Theme">
  <a:themeElements>
    <a:clrScheme name="Armacell Corporate 2018">
      <a:dk1>
        <a:srgbClr val="1C1C1C"/>
      </a:dk1>
      <a:lt1>
        <a:srgbClr val="FFFFFF"/>
      </a:lt1>
      <a:dk2>
        <a:srgbClr val="96C115"/>
      </a:dk2>
      <a:lt2>
        <a:srgbClr val="E5E8E9"/>
      </a:lt2>
      <a:accent1>
        <a:srgbClr val="96C115"/>
      </a:accent1>
      <a:accent2>
        <a:srgbClr val="0097D7"/>
      </a:accent2>
      <a:accent3>
        <a:srgbClr val="00577E"/>
      </a:accent3>
      <a:accent4>
        <a:srgbClr val="CCE680"/>
      </a:accent4>
      <a:accent5>
        <a:srgbClr val="BD042B"/>
      </a:accent5>
      <a:accent6>
        <a:srgbClr val="62646D"/>
      </a:accent6>
      <a:hlink>
        <a:srgbClr val="0000FF"/>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ank.potx" id="{DA80CB5D-1B08-4CF5-8C06-6DA4047D9491}" vid="{E9F0A632-4F58-4B81-B25F-DAC983F92BF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5C3CF8002112D468C6BC325E66CAC3D" ma:contentTypeVersion="0" ma:contentTypeDescription="Create a new document." ma:contentTypeScope="" ma:versionID="b73eba04ec28b8f71eb26261ddf2e98e">
  <xsd:schema xmlns:xsd="http://www.w3.org/2001/XMLSchema" xmlns:xs="http://www.w3.org/2001/XMLSchema" xmlns:p="http://schemas.microsoft.com/office/2006/metadata/properties" targetNamespace="http://schemas.microsoft.com/office/2006/metadata/properties" ma:root="true" ma:fieldsID="bee05734162b9d3ce0e61abe7349d466">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A5721CE-C0DA-4908-AFA1-AA8FDFC983A9}">
  <ds:schemaRefs>
    <ds:schemaRef ds:uri="http://schemas.microsoft.com/sharepoint/v3/contenttype/forms"/>
  </ds:schemaRefs>
</ds:datastoreItem>
</file>

<file path=customXml/itemProps2.xml><?xml version="1.0" encoding="utf-8"?>
<ds:datastoreItem xmlns:ds="http://schemas.openxmlformats.org/officeDocument/2006/customXml" ds:itemID="{0F38D21E-4CAB-4614-9493-BA7AF9E61757}">
  <ds:schemaRefs>
    <ds:schemaRef ds:uri="http://schemas.openxmlformats.org/package/2006/metadata/core-properties"/>
    <ds:schemaRef ds:uri="http://purl.org/dc/dcmitype/"/>
    <ds:schemaRef ds:uri="http://schemas.microsoft.com/office/infopath/2007/PartnerControls"/>
    <ds:schemaRef ds:uri="http://purl.org/dc/terms/"/>
    <ds:schemaRef ds:uri="http://schemas.microsoft.com/office/2006/documentManagement/types"/>
    <ds:schemaRef ds:uri="http://schemas.microsoft.com/office/2006/metadata/properties"/>
    <ds:schemaRef ds:uri="http://purl.org/dc/elements/1.1/"/>
    <ds:schemaRef ds:uri="http://www.w3.org/XML/1998/namespace"/>
  </ds:schemaRefs>
</ds:datastoreItem>
</file>

<file path=customXml/itemProps3.xml><?xml version="1.0" encoding="utf-8"?>
<ds:datastoreItem xmlns:ds="http://schemas.openxmlformats.org/officeDocument/2006/customXml" ds:itemID="{92958D46-B4C4-42C1-8DBE-B6C0083D1C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blank</Template>
  <TotalTime>15012</TotalTime>
  <Words>2160</Words>
  <Application>Microsoft Office PowerPoint</Application>
  <PresentationFormat>Widescreen</PresentationFormat>
  <Paragraphs>415</Paragraphs>
  <Slides>32</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Helvetica Neue Medium</vt:lpstr>
      <vt:lpstr>Wingdings</vt:lpstr>
      <vt:lpstr>Office Theme</vt:lpstr>
      <vt:lpstr>PowerPoint Presentation</vt:lpstr>
      <vt:lpstr>PowerPoint Presentation</vt:lpstr>
      <vt:lpstr>// PET Foams at a glance</vt:lpstr>
      <vt:lpstr>// From Bottle to Foam</vt:lpstr>
      <vt:lpstr>// ARMAPET PRODUCT SOLUTIONS</vt:lpstr>
      <vt:lpstr>// ArmaPET® Struct manufacturing process</vt:lpstr>
      <vt:lpstr>// ARMAPET STRUCT</vt:lpstr>
      <vt:lpstr>PowerPoint Presentation</vt:lpstr>
      <vt:lpstr>Surface treatment</vt:lpstr>
      <vt:lpstr>Surface treatment</vt:lpstr>
      <vt:lpstr>PowerPoint Presentation</vt:lpstr>
      <vt:lpstr>// ArmaPET Eco range</vt:lpstr>
      <vt:lpstr>// ArmaPET Eco</vt:lpstr>
      <vt:lpstr>// ArmaPET Eco50</vt:lpstr>
      <vt:lpstr>// ArmaPET Eco50</vt:lpstr>
      <vt:lpstr>// ArmaPET Eco Range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Fatigue testing on GR 200 at KTH</vt:lpstr>
      <vt:lpstr>PowerPoint Presentation</vt:lpstr>
      <vt:lpstr>PowerPoint Presentation</vt:lpstr>
      <vt:lpstr>// Refrigeration truck</vt:lpstr>
      <vt:lpstr>// ArmaPET Struct applications</vt:lpstr>
      <vt:lpstr>PowerPoint Presentation</vt:lpstr>
      <vt:lpstr>PowerPoint Presentation</vt:lpstr>
      <vt:lpstr>PowerPoint Presentation</vt:lpstr>
    </vt:vector>
  </TitlesOfParts>
  <Company>Computerland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Belinda Birkenfeld</dc:creator>
  <cp:lastModifiedBy>Stefan Reuterlov</cp:lastModifiedBy>
  <cp:revision>107</cp:revision>
  <cp:lastPrinted>2017-12-05T14:27:24Z</cp:lastPrinted>
  <dcterms:created xsi:type="dcterms:W3CDTF">2020-11-04T08:58:01Z</dcterms:created>
  <dcterms:modified xsi:type="dcterms:W3CDTF">2022-08-04T13:08:00Z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0x01010035C3CF8002112D468C6BC325E66CAC3D</vt:lpwstr>
  </property>
</Properties>
</file>